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71" r:id="rId3"/>
    <p:sldId id="263" r:id="rId4"/>
    <p:sldId id="264" r:id="rId5"/>
    <p:sldId id="267" r:id="rId6"/>
    <p:sldId id="265" r:id="rId7"/>
    <p:sldId id="266" r:id="rId8"/>
    <p:sldId id="269" r:id="rId9"/>
    <p:sldId id="272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271"/>
            <p14:sldId id="263"/>
            <p14:sldId id="264"/>
            <p14:sldId id="267"/>
            <p14:sldId id="265"/>
            <p14:sldId id="266"/>
            <p14:sldId id="269"/>
            <p14:sldId id="272"/>
            <p14:sldId id="2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5896"/>
    <a:srgbClr val="EB752B"/>
    <a:srgbClr val="F1F1F1"/>
    <a:srgbClr val="C6D4DF"/>
    <a:srgbClr val="F3F0ED"/>
    <a:srgbClr val="E1DAD2"/>
    <a:srgbClr val="FEFEFE"/>
    <a:srgbClr val="C1C9CD"/>
    <a:srgbClr val="7C96A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97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57" name="Picture 5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3"/>
          <a:stretch/>
        </p:blipFill>
        <p:spPr>
          <a:xfrm>
            <a:off x="0" y="5451770"/>
            <a:ext cx="2291784" cy="1406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3487479"/>
            <a:ext cx="9144000" cy="195320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010" y="2214643"/>
            <a:ext cx="5737978" cy="3226037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29"/>
          <p:cNvSpPr/>
          <p:nvPr/>
        </p:nvSpPr>
        <p:spPr>
          <a:xfrm>
            <a:off x="594910" y="1"/>
            <a:ext cx="7799943" cy="1646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b="1" i="1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«Предметно-пространственная </a:t>
            </a:r>
            <a:r>
              <a:rPr lang="ru-RU" sz="2000" b="1" i="1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среда кабинета педагога-психолога»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191461" y="132202"/>
            <a:ext cx="4761077" cy="15146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5400" b="1" dirty="0">
              <a:ln/>
              <a:solidFill>
                <a:srgbClr val="3A5896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13513" y="5770750"/>
            <a:ext cx="2930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Педагог-психолог: Гоголева Дарья Георгиевна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МБДОУ №5 г. Павлово</a:t>
            </a: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870334"/>
            <a:ext cx="7869890" cy="53066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4" name="Picture 4" descr="C:\Users\Даша\Desktop\фото к осени\карпова\P_20180206_0939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898" y="2836087"/>
            <a:ext cx="5503101" cy="3095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0620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623" y="603883"/>
            <a:ext cx="8516039" cy="998742"/>
          </a:xfrm>
        </p:spPr>
        <p:txBody>
          <a:bodyPr>
            <a:no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Здравствуйте, я педагог-психолог МБДОУ № 5 «Ласточка» г. Павлово, Гоголева Дарья Георгиевна. 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Добро пожаловать в мой кабинет!</a:t>
            </a:r>
          </a:p>
        </p:txBody>
      </p:sp>
      <p:pic>
        <p:nvPicPr>
          <p:cNvPr id="3074" name="Picture 2" descr="C:\Users\Даша\Desktop\фото к осени\кабинет с детьми\IMG_43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67263" y="2765425"/>
            <a:ext cx="3610726" cy="2708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5167" y="2904029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Профессиональное кредо: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“Вот мой секрет, он очень прост: зорко одно лишь сердце. Самого главного глазами не увидишь!”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Антуан де Сент Экзюпери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554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37" y="163208"/>
            <a:ext cx="8725359" cy="120288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моей деятельности заключается в создании условий для естественного психологического развития и сопровождения субъектов образовательного процесса.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br>
              <a:rPr lang="ru-RU" sz="2000" dirty="0">
                <a:latin typeface="Times New Roman"/>
                <a:ea typeface="Calibri"/>
                <a:cs typeface="Times New Roman"/>
              </a:rPr>
            </a:br>
            <a:r>
              <a:rPr lang="ru-RU" sz="2000" dirty="0">
                <a:latin typeface="Times New Roman"/>
                <a:ea typeface="Calibri"/>
                <a:cs typeface="Times New Roman"/>
              </a:rPr>
              <a:t>Психологическая поддержка традиционно строится по следующим направлениям: </a:t>
            </a:r>
            <a:br>
              <a:rPr lang="ru-RU" sz="1600" dirty="0">
                <a:ea typeface="Calibri"/>
                <a:cs typeface="Times New Roman"/>
              </a:rPr>
            </a:br>
            <a:br>
              <a:rPr lang="ru-RU" sz="1600" dirty="0">
                <a:ea typeface="Calibri"/>
                <a:cs typeface="Times New Roman"/>
              </a:rPr>
            </a:br>
            <a:r>
              <a:rPr lang="ru-RU" sz="2000" dirty="0">
                <a:latin typeface="Times New Roman"/>
                <a:ea typeface="Calibri"/>
                <a:cs typeface="Times New Roman"/>
              </a:rPr>
              <a:t>    </a:t>
            </a:r>
            <a:endParaRPr lang="en-US" sz="2000" dirty="0">
              <a:solidFill>
                <a:srgbClr val="3A589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7" name="Group 2"/>
          <p:cNvGrpSpPr>
            <a:grpSpLocks/>
          </p:cNvGrpSpPr>
          <p:nvPr/>
        </p:nvGrpSpPr>
        <p:grpSpPr bwMode="auto">
          <a:xfrm>
            <a:off x="2142018" y="3440029"/>
            <a:ext cx="6027738" cy="590551"/>
            <a:chOff x="1248" y="1435"/>
            <a:chExt cx="3797" cy="372"/>
          </a:xfrm>
        </p:grpSpPr>
        <p:sp>
          <p:nvSpPr>
            <p:cNvPr id="38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1" cy="17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Text Box 5"/>
            <p:cNvSpPr txBox="1">
              <a:spLocks noChangeArrowheads="1"/>
            </p:cNvSpPr>
            <p:nvPr/>
          </p:nvSpPr>
          <p:spPr bwMode="gray">
            <a:xfrm>
              <a:off x="1663" y="1435"/>
              <a:ext cx="338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>
                  <a:latin typeface="Times New Roman"/>
                  <a:ea typeface="Calibri"/>
                  <a:cs typeface="Times New Roman"/>
                </a:rPr>
                <a:t>  </a:t>
              </a:r>
              <a:r>
                <a:rPr lang="ru-RU" sz="2000" dirty="0">
                  <a:latin typeface="Times New Roman"/>
                  <a:ea typeface="Calibri"/>
                  <a:cs typeface="Times New Roman"/>
                </a:rPr>
                <a:t>Психолого-педагогическое консультирование </a:t>
              </a:r>
              <a:endParaRPr lang="en-US" sz="2000" dirty="0"/>
            </a:p>
          </p:txBody>
        </p:sp>
        <p:sp>
          <p:nvSpPr>
            <p:cNvPr id="41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42" name="Group 7"/>
          <p:cNvGrpSpPr>
            <a:grpSpLocks/>
          </p:cNvGrpSpPr>
          <p:nvPr/>
        </p:nvGrpSpPr>
        <p:grpSpPr bwMode="auto">
          <a:xfrm>
            <a:off x="2036583" y="493708"/>
            <a:ext cx="5029200" cy="1522413"/>
            <a:chOff x="1296" y="2044"/>
            <a:chExt cx="3168" cy="959"/>
          </a:xfrm>
        </p:grpSpPr>
        <p:sp>
          <p:nvSpPr>
            <p:cNvPr id="43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Rectangle 9"/>
            <p:cNvSpPr>
              <a:spLocks noChangeArrowheads="1"/>
            </p:cNvSpPr>
            <p:nvPr/>
          </p:nvSpPr>
          <p:spPr bwMode="gray">
            <a:xfrm rot="19751375">
              <a:off x="1296" y="2675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r>
                <a:rPr lang="ru-RU" sz="2800" b="1" dirty="0">
                  <a:solidFill>
                    <a:schemeClr val="bg1"/>
                  </a:solidFill>
                </a:rPr>
                <a:t>1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45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/>
            </a:p>
          </p:txBody>
        </p:sp>
        <p:sp>
          <p:nvSpPr>
            <p:cNvPr id="46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47" name="Group 12"/>
          <p:cNvGrpSpPr>
            <a:grpSpLocks/>
          </p:cNvGrpSpPr>
          <p:nvPr/>
        </p:nvGrpSpPr>
        <p:grpSpPr bwMode="auto">
          <a:xfrm>
            <a:off x="2114025" y="2166261"/>
            <a:ext cx="4948238" cy="569913"/>
            <a:chOff x="1248" y="2640"/>
            <a:chExt cx="3117" cy="359"/>
          </a:xfrm>
        </p:grpSpPr>
        <p:sp>
          <p:nvSpPr>
            <p:cNvPr id="48" name="Line 13"/>
            <p:cNvSpPr>
              <a:spLocks noChangeShapeType="1"/>
            </p:cNvSpPr>
            <p:nvPr/>
          </p:nvSpPr>
          <p:spPr bwMode="gray">
            <a:xfrm flipH="1">
              <a:off x="1546" y="2990"/>
              <a:ext cx="26" cy="9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0" name="Text Box 15"/>
            <p:cNvSpPr txBox="1">
              <a:spLocks noChangeArrowheads="1"/>
            </p:cNvSpPr>
            <p:nvPr/>
          </p:nvSpPr>
          <p:spPr bwMode="gray">
            <a:xfrm>
              <a:off x="1738" y="2654"/>
              <a:ext cx="262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000" dirty="0">
                  <a:latin typeface="Times New Roman"/>
                  <a:ea typeface="Calibri"/>
                  <a:cs typeface="Times New Roman"/>
                </a:rPr>
                <a:t>Коррекционно-развивающая работа </a:t>
              </a:r>
              <a:endParaRPr lang="en-US" sz="2000" dirty="0"/>
            </a:p>
          </p:txBody>
        </p:sp>
        <p:sp>
          <p:nvSpPr>
            <p:cNvPr id="51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52" name="Group 17"/>
          <p:cNvGrpSpPr>
            <a:grpSpLocks/>
          </p:cNvGrpSpPr>
          <p:nvPr/>
        </p:nvGrpSpPr>
        <p:grpSpPr bwMode="auto">
          <a:xfrm>
            <a:off x="2069539" y="2809763"/>
            <a:ext cx="4337053" cy="554038"/>
            <a:chOff x="1248" y="3230"/>
            <a:chExt cx="2732" cy="349"/>
          </a:xfrm>
        </p:grpSpPr>
        <p:sp>
          <p:nvSpPr>
            <p:cNvPr id="53" name="Line 18"/>
            <p:cNvSpPr>
              <a:spLocks noChangeShapeType="1"/>
            </p:cNvSpPr>
            <p:nvPr/>
          </p:nvSpPr>
          <p:spPr bwMode="gray">
            <a:xfrm flipH="1">
              <a:off x="1440" y="3579"/>
              <a:ext cx="1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4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Text Box 20"/>
            <p:cNvSpPr txBox="1">
              <a:spLocks noChangeArrowheads="1"/>
            </p:cNvSpPr>
            <p:nvPr/>
          </p:nvSpPr>
          <p:spPr bwMode="gray">
            <a:xfrm>
              <a:off x="1776" y="3232"/>
              <a:ext cx="220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Профилактика и просвещение</a:t>
              </a:r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57" name="Group 22"/>
          <p:cNvGrpSpPr>
            <a:grpSpLocks/>
          </p:cNvGrpSpPr>
          <p:nvPr/>
        </p:nvGrpSpPr>
        <p:grpSpPr bwMode="auto">
          <a:xfrm>
            <a:off x="2171081" y="4151680"/>
            <a:ext cx="3376613" cy="555625"/>
            <a:chOff x="1248" y="3230"/>
            <a:chExt cx="2127" cy="350"/>
          </a:xfrm>
        </p:grpSpPr>
        <p:sp>
          <p:nvSpPr>
            <p:cNvPr id="58" name="Line 23"/>
            <p:cNvSpPr>
              <a:spLocks noChangeShapeType="1"/>
            </p:cNvSpPr>
            <p:nvPr/>
          </p:nvSpPr>
          <p:spPr bwMode="gray">
            <a:xfrm flipH="1">
              <a:off x="1433" y="3580"/>
              <a:ext cx="7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9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0" name="Text Box 25"/>
            <p:cNvSpPr txBox="1">
              <a:spLocks noChangeArrowheads="1"/>
            </p:cNvSpPr>
            <p:nvPr/>
          </p:nvSpPr>
          <p:spPr bwMode="gray">
            <a:xfrm>
              <a:off x="1784" y="3235"/>
              <a:ext cx="159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000" dirty="0">
                  <a:latin typeface="Times New Roman"/>
                  <a:ea typeface="Calibri"/>
                  <a:cs typeface="Times New Roman"/>
                </a:rPr>
                <a:t>Методическая работа</a:t>
              </a:r>
              <a:endParaRPr lang="en-US" sz="2000" dirty="0"/>
            </a:p>
          </p:txBody>
        </p:sp>
        <p:sp>
          <p:nvSpPr>
            <p:cNvPr id="61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854470" y="1577435"/>
            <a:ext cx="45364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Психолого-педагогическая диагностика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80972" y="4997809"/>
            <a:ext cx="70472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Кабинет психолога в нашем дошкольном учреждении оборудован для проведения в основном индивидуальной работы, а также подгрупповой по всем направлениям, и способствует реализации основных функций педагога-психолога ДОУ.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41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422" y="286439"/>
            <a:ext cx="8692308" cy="1822962"/>
          </a:xfrm>
        </p:spPr>
        <p:txBody>
          <a:bodyPr>
            <a:normAutofit fontScale="90000"/>
          </a:bodyPr>
          <a:lstStyle/>
          <a:p>
            <a:pPr marL="45720" lvl="0" algn="ctr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br>
              <a:rPr lang="ru-RU" sz="2400" b="1" i="1" dirty="0">
                <a:solidFill>
                  <a:srgbClr val="B4DCFA">
                    <a:lumMod val="1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i="1" dirty="0">
                <a:solidFill>
                  <a:srgbClr val="B4DCFA">
                    <a:lumMod val="1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Зонирование рабочего пространства кабинета педагога-психолога</a:t>
            </a:r>
            <a:br>
              <a:rPr lang="ru-RU" sz="2200" dirty="0">
                <a:solidFill>
                  <a:srgbClr val="B4DCFA">
                    <a:lumMod val="1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dirty="0">
                <a:solidFill>
                  <a:srgbClr val="B4DCFA">
                    <a:lumMod val="1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Пространство кабинета организовано в соответствии со спецификой профессиональной деятельности психолога. Исходя из этого, оно разделено на несколько рабочих зон, имеющих различную функциональную нагрузку. </a:t>
            </a:r>
            <a:br>
              <a:rPr lang="ru-RU" sz="2200" dirty="0">
                <a:solidFill>
                  <a:srgbClr val="B4DCFA">
                    <a:lumMod val="1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6" name="Picture 2" descr="C:\Users\Даша\Desktop\фото к осени\кабинет\IMG_38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214" y="3325659"/>
            <a:ext cx="4327869" cy="3245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135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rgbClr val="B4DCFA">
                    <a:lumMod val="1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Рабочая зона педагога-психолога</a:t>
            </a:r>
            <a:endParaRPr lang="ru-RU" dirty="0"/>
          </a:p>
        </p:txBody>
      </p:sp>
      <p:pic>
        <p:nvPicPr>
          <p:cNvPr id="2050" name="Picture 2" descr="C:\Users\Даша\Desktop\фото к осени\выст с тел\IMG_448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7" t="14067" r="35870"/>
          <a:stretch/>
        </p:blipFill>
        <p:spPr bwMode="auto">
          <a:xfrm>
            <a:off x="4847421" y="2996587"/>
            <a:ext cx="3227943" cy="35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аша\Desktop\фото к осени\выст с тел\IMG_44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425" y="2465024"/>
            <a:ext cx="4101949" cy="30764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99123" y="1134737"/>
            <a:ext cx="48033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Данная зона позволяет мне подготовиться к работе (занятиям, консультациям); хранить рабочую документацию, методическую литературу; обрабатывать данные обследований.</a:t>
            </a:r>
          </a:p>
        </p:txBody>
      </p:sp>
    </p:spTree>
    <p:extLst>
      <p:ext uri="{BB962C8B-B14F-4D97-AF65-F5344CB8AC3E}">
        <p14:creationId xmlns:p14="http://schemas.microsoft.com/office/powerpoint/2010/main" val="857697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B4DCFA">
                    <a:lumMod val="1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Зона коррекционно-развивающей работы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этой зоне мы занимаемся с детьми индивидуально и подгруппами.</a:t>
            </a:r>
          </a:p>
        </p:txBody>
      </p:sp>
      <p:pic>
        <p:nvPicPr>
          <p:cNvPr id="1027" name="Picture 3" descr="C:\Users\Даша\Desktop\фото к осени\кабинет с детьми\IMG_439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4" t="8415" r="4918"/>
          <a:stretch/>
        </p:blipFill>
        <p:spPr bwMode="auto">
          <a:xfrm>
            <a:off x="870333" y="2751596"/>
            <a:ext cx="3130554" cy="2484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Даша\Desktop\фото к осени\выст с тел\IMG_44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115" y="3416664"/>
            <a:ext cx="3640997" cy="2730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64381" y="2260028"/>
            <a:ext cx="2483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Развивающее занятие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7239" y="2751596"/>
            <a:ext cx="2140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Сенсорный столик</a:t>
            </a:r>
          </a:p>
        </p:txBody>
      </p:sp>
    </p:spTree>
    <p:extLst>
      <p:ext uri="{BB962C8B-B14F-4D97-AF65-F5344CB8AC3E}">
        <p14:creationId xmlns:p14="http://schemas.microsoft.com/office/powerpoint/2010/main" val="125515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752" y="-176270"/>
            <a:ext cx="7886698" cy="998742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B4DCFA">
                    <a:lumMod val="1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Зона релаксации</a:t>
            </a:r>
            <a:endParaRPr lang="ru-RU" dirty="0"/>
          </a:p>
        </p:txBody>
      </p:sp>
      <p:pic>
        <p:nvPicPr>
          <p:cNvPr id="5" name="Picture 12" descr="C:\Users\Даша\Desktop\фото к осени\кабинет с детьми\IMG_438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t="29488" b="12196"/>
          <a:stretch/>
        </p:blipFill>
        <p:spPr bwMode="auto">
          <a:xfrm>
            <a:off x="108390" y="2316312"/>
            <a:ext cx="3824248" cy="297178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87287" y="1669981"/>
            <a:ext cx="32129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Детский зеркальный уголок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 интерактивной колонной</a:t>
            </a:r>
          </a:p>
        </p:txBody>
      </p:sp>
      <p:pic>
        <p:nvPicPr>
          <p:cNvPr id="1026" name="Picture 2" descr="C:\Users\Даша\Desktop\фото к осени\кабинет с детьми\IMG_438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0"/>
          <a:stretch/>
        </p:blipFill>
        <p:spPr bwMode="auto">
          <a:xfrm rot="5400000">
            <a:off x="6064428" y="2244101"/>
            <a:ext cx="3413941" cy="2635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8248" y="1485315"/>
            <a:ext cx="1984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Уголок уединения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7287" y="657335"/>
            <a:ext cx="8901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Эта зона является местом эмоциональной разгрузки. Способствует расслаблению и снятию усталости.</a:t>
            </a:r>
          </a:p>
        </p:txBody>
      </p:sp>
      <p:pic>
        <p:nvPicPr>
          <p:cNvPr id="11" name="Picture 7" descr="C:\Users\Даша\Desktop\фото к осени\кабинет с детьми\IMG_4381.JPG"/>
          <p:cNvPicPr>
            <a:picLocks noChangeAspect="1" noChangeArrowheads="1"/>
          </p:cNvPicPr>
          <p:nvPr/>
        </p:nvPicPr>
        <p:blipFill rotWithShape="1">
          <a:blip r:embed="rId4"/>
          <a:srcRect l="8413" t="-10047" r="6109" b="6666"/>
          <a:stretch/>
        </p:blipFill>
        <p:spPr bwMode="auto">
          <a:xfrm>
            <a:off x="3544273" y="3826450"/>
            <a:ext cx="3293975" cy="2937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638101" y="3330612"/>
            <a:ext cx="1242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Песочная 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терапия</a:t>
            </a:r>
          </a:p>
        </p:txBody>
      </p:sp>
    </p:spTree>
    <p:extLst>
      <p:ext uri="{BB962C8B-B14F-4D97-AF65-F5344CB8AC3E}">
        <p14:creationId xmlns:p14="http://schemas.microsoft.com/office/powerpoint/2010/main" val="2234579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3459" y="-121186"/>
            <a:ext cx="7886698" cy="998742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B4DCFA">
                    <a:lumMod val="1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Уголок эмоций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925418"/>
            <a:ext cx="7869890" cy="5251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Позволяет развивать эмоциональную сферу детей: понимать собственные эмоциональные состояния и состояния других людей.</a:t>
            </a:r>
          </a:p>
        </p:txBody>
      </p:sp>
      <p:pic>
        <p:nvPicPr>
          <p:cNvPr id="2050" name="Picture 2" descr="C:\Users\Даша\Desktop\фото к осени\кабинет с детьми\IMG_43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39248" y="3344110"/>
            <a:ext cx="3404344" cy="2553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49991" y="2272097"/>
            <a:ext cx="2264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Цветок настроения</a:t>
            </a:r>
          </a:p>
        </p:txBody>
      </p:sp>
      <p:pic>
        <p:nvPicPr>
          <p:cNvPr id="7" name="Picture 9" descr="C:\Users\Даша\Desktop\фото к осени\кабинет с детьми\IMG_4390.JPG"/>
          <p:cNvPicPr>
            <a:picLocks noChangeAspect="1" noChangeArrowheads="1"/>
          </p:cNvPicPr>
          <p:nvPr/>
        </p:nvPicPr>
        <p:blipFill rotWithShape="1">
          <a:blip r:embed="rId3"/>
          <a:srcRect l="28502" t="24042" b="18790"/>
          <a:stretch/>
        </p:blipFill>
        <p:spPr bwMode="auto">
          <a:xfrm>
            <a:off x="346286" y="2511508"/>
            <a:ext cx="2502376" cy="266827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37478" y="1814099"/>
            <a:ext cx="2292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Зеркало настроения</a:t>
            </a:r>
          </a:p>
        </p:txBody>
      </p:sp>
      <p:pic>
        <p:nvPicPr>
          <p:cNvPr id="9" name="Picture 10" descr="C:\Users\Даша\Desktop\фото к осени\кабинет с детьми\IMG_439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54587" y="4070959"/>
            <a:ext cx="3291975" cy="2391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525395" y="3097581"/>
            <a:ext cx="2122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Лэпбук «Эмоции и 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чувства»</a:t>
            </a:r>
          </a:p>
        </p:txBody>
      </p:sp>
    </p:spTree>
    <p:extLst>
      <p:ext uri="{BB962C8B-B14F-4D97-AF65-F5344CB8AC3E}">
        <p14:creationId xmlns:p14="http://schemas.microsoft.com/office/powerpoint/2010/main" val="1747101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1401187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Для моего кабинета было изготовлено дидактическое пособие «Кукла».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6241" y="2049137"/>
            <a:ext cx="4847422" cy="4263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Помогает развитию восприятия ребёнка, формированию его представлений о человеке, о внешних признаках предметов: цвете, величине; развитию умения подбирать предметы соответствующего цвета и формы; развитию мелкой моторики рук, повышению уверенности в себе.</a:t>
            </a:r>
          </a:p>
        </p:txBody>
      </p:sp>
      <p:pic>
        <p:nvPicPr>
          <p:cNvPr id="4" name="Рисунок 3" descr="C:\Users\Даша\Desktop\фото к осени\фото\IMG_358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3334" y="2256538"/>
            <a:ext cx="4080768" cy="31501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1069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672</TotalTime>
  <Words>333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Презентация PowerPoint</vt:lpstr>
      <vt:lpstr>Здравствуйте, я педагог-психолог МБДОУ № 5 «Ласточка» г. Павлово, Гоголева Дарья Георгиевна.  Добро пожаловать в мой кабинет!</vt:lpstr>
      <vt:lpstr>  Основная цель моей деятельности заключается в создании условий для естественного психологического развития и сопровождения субъектов образовательного процесса.   Психологическая поддержка традиционно строится по следующим направлениям:       </vt:lpstr>
      <vt:lpstr> Зонирование рабочего пространства кабинета педагога-психолога Пространство кабинета организовано в соответствии со спецификой профессиональной деятельности психолога. Исходя из этого, оно разделено на несколько рабочих зон, имеющих различную функциональную нагрузку.  </vt:lpstr>
      <vt:lpstr>Рабочая зона педагога-психолога</vt:lpstr>
      <vt:lpstr>Зона коррекционно-развивающей работы</vt:lpstr>
      <vt:lpstr>Зона релаксации</vt:lpstr>
      <vt:lpstr>Уголок эмоций</vt:lpstr>
      <vt:lpstr>Для моего кабинета было изготовлено дидактическое пособие «Кукла».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Дарья</cp:lastModifiedBy>
  <cp:revision>165</cp:revision>
  <dcterms:created xsi:type="dcterms:W3CDTF">2016-11-18T14:12:19Z</dcterms:created>
  <dcterms:modified xsi:type="dcterms:W3CDTF">2019-12-12T12:59:31Z</dcterms:modified>
</cp:coreProperties>
</file>