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88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91" r:id="rId36"/>
    <p:sldId id="292" r:id="rId37"/>
    <p:sldId id="293" r:id="rId38"/>
    <p:sldId id="295" r:id="rId39"/>
    <p:sldId id="296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Организация занятий с детьми дошкольного возраста по подготовке к обучению в школе. Целесообразность, актуальность , задачи обучающего курса для детей.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320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Ознакомление с окружающим: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</a:t>
            </a:r>
            <a:r>
              <a:rPr lang="ru-RU" dirty="0"/>
              <a:t>расширений знаний и представлений о мире веще и предметов</a:t>
            </a:r>
          </a:p>
          <a:p>
            <a:r>
              <a:rPr lang="ru-RU" dirty="0"/>
              <a:t>-обогащение знаний ребенка о живой и неживой природе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-классификация предметов и явлений</a:t>
            </a:r>
          </a:p>
          <a:p>
            <a:r>
              <a:rPr lang="ru-RU" dirty="0"/>
              <a:t>-выявление элементарных закономерностей развития окружающей действительности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399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348880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Форма занятий- </a:t>
            </a:r>
            <a:r>
              <a:rPr lang="ru-RU" i="1" dirty="0"/>
              <a:t>совместная игровая познавательная деятельность взрослого и детей, партнерская деятельность детей в парах, тройках, в группе.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427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/>
              <a:t>Ожидаемые результаты</a:t>
            </a:r>
            <a:r>
              <a:rPr lang="ru-RU" sz="2800" b="1" dirty="0"/>
              <a:t> после реализации программы.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По </a:t>
            </a:r>
            <a:r>
              <a:rPr lang="ru-RU" b="1" i="1" dirty="0"/>
              <a:t>первому </a:t>
            </a:r>
            <a:r>
              <a:rPr lang="ru-RU" dirty="0"/>
              <a:t>разделу:</a:t>
            </a:r>
          </a:p>
          <a:p>
            <a:r>
              <a:rPr lang="ru-RU" dirty="0"/>
              <a:t>- ребенок должен хорошо владеть понятиями: «слово», «звук», «буква», « предложение»; знать порядок букв (алфавит);</a:t>
            </a:r>
          </a:p>
          <a:p>
            <a:r>
              <a:rPr lang="ru-RU" dirty="0"/>
              <a:t>- различать гласные и согласные звуки, твердые и мягкие, звонкие и глухие</a:t>
            </a:r>
          </a:p>
          <a:p>
            <a:r>
              <a:rPr lang="ru-RU" dirty="0"/>
              <a:t>- правильно ставить ударение в  словах;</a:t>
            </a:r>
          </a:p>
          <a:p>
            <a:r>
              <a:rPr lang="ru-RU" dirty="0"/>
              <a:t>- свободно и осознанно читать  слова, словосочетания, предложения, тексты</a:t>
            </a:r>
          </a:p>
          <a:p>
            <a:r>
              <a:rPr lang="ru-RU" dirty="0"/>
              <a:t>- правильно составлять из слогов слова разной сложности;</a:t>
            </a:r>
          </a:p>
          <a:p>
            <a:r>
              <a:rPr lang="ru-RU" dirty="0"/>
              <a:t>- уметь составлять простые предложения и интонационно правильно проговаривать их в соответствии со знаком на конце;</a:t>
            </a:r>
          </a:p>
          <a:p>
            <a:r>
              <a:rPr lang="ru-RU" dirty="0"/>
              <a:t>-уметь составить схему предложения;</a:t>
            </a:r>
          </a:p>
          <a:p>
            <a:r>
              <a:rPr lang="ru-RU" dirty="0"/>
              <a:t>-писать слова и предложения печатными буквами как по образцу, так и на слух;</a:t>
            </a:r>
          </a:p>
          <a:p>
            <a:r>
              <a:rPr lang="ru-RU" dirty="0"/>
              <a:t>- проявлять интерес к родному языку и книге.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085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 </a:t>
            </a:r>
            <a:r>
              <a:rPr lang="ru-RU" b="1" i="1" dirty="0"/>
              <a:t>второму</a:t>
            </a:r>
            <a:r>
              <a:rPr lang="ru-RU" dirty="0"/>
              <a:t> разделу:</a:t>
            </a:r>
          </a:p>
          <a:p>
            <a:r>
              <a:rPr lang="ru-RU" dirty="0"/>
              <a:t>- ребенок должен различать и называть цифры  и числа в пределах 100 ориентироваться  в действиях с математическими знаками (сложения- вычитания, знаки больше- меньше, равно);</a:t>
            </a:r>
          </a:p>
          <a:p>
            <a:r>
              <a:rPr lang="ru-RU" dirty="0"/>
              <a:t>-складывать числа в пределах, превышающих 10 при помощи математических инструментов («математическая линейка», «числовая прямая», цветные палочки </a:t>
            </a:r>
            <a:r>
              <a:rPr lang="ru-RU" dirty="0" err="1"/>
              <a:t>Кюизенера</a:t>
            </a:r>
            <a:r>
              <a:rPr lang="ru-RU" dirty="0"/>
              <a:t> </a:t>
            </a:r>
            <a:r>
              <a:rPr lang="ru-RU" dirty="0" smtClean="0"/>
              <a:t>, </a:t>
            </a:r>
            <a:r>
              <a:rPr lang="ru-RU" dirty="0" err="1" smtClean="0"/>
              <a:t>соробан</a:t>
            </a:r>
            <a:r>
              <a:rPr lang="ru-RU" dirty="0" smtClean="0"/>
              <a:t>, ментальные </a:t>
            </a:r>
            <a:r>
              <a:rPr lang="ru-RU" dirty="0" err="1" smtClean="0"/>
              <a:t>картыи</a:t>
            </a:r>
            <a:r>
              <a:rPr lang="ru-RU" dirty="0" smtClean="0"/>
              <a:t> </a:t>
            </a:r>
            <a:r>
              <a:rPr lang="ru-RU" dirty="0" err="1"/>
              <a:t>т.д</a:t>
            </a:r>
            <a:r>
              <a:rPr lang="ru-RU" dirty="0"/>
              <a:t>);</a:t>
            </a:r>
          </a:p>
          <a:p>
            <a:r>
              <a:rPr lang="ru-RU" dirty="0"/>
              <a:t>-знать состав числа в пределах 10-20 и уметь применять эти знания при решении задач и примеров;</a:t>
            </a:r>
          </a:p>
          <a:p>
            <a:r>
              <a:rPr lang="ru-RU" dirty="0"/>
              <a:t>- уметь составлять и решать арифметические задачи;</a:t>
            </a:r>
          </a:p>
          <a:p>
            <a:r>
              <a:rPr lang="ru-RU" dirty="0"/>
              <a:t>- уметь решать логические задачи , обосновывать доказательство</a:t>
            </a:r>
            <a:r>
              <a:rPr lang="ru-RU" dirty="0" smtClean="0"/>
              <a:t>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198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268760"/>
            <a:ext cx="6196405" cy="445430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-знать и использовать понятие «симметрия» (используя в своей деятельности ,том числе ресурсы образовательных конструкторов);</a:t>
            </a:r>
          </a:p>
          <a:p>
            <a:r>
              <a:rPr lang="ru-RU" dirty="0"/>
              <a:t>-выполнять графические диктанты ;</a:t>
            </a:r>
          </a:p>
          <a:p>
            <a:r>
              <a:rPr lang="ru-RU" dirty="0"/>
              <a:t>-разбираться в понятиях «форма», «размер», «цвет» , «объем» (используя в своей деятельности ,том числе ресурсы образовательных конструкторов);</a:t>
            </a:r>
          </a:p>
          <a:p>
            <a:r>
              <a:rPr lang="ru-RU" dirty="0"/>
              <a:t>;</a:t>
            </a:r>
          </a:p>
          <a:p>
            <a:r>
              <a:rPr lang="ru-RU" dirty="0"/>
              <a:t>-ориентироваться во временах года, месяцах, частях суток, знать дни недели, определять время по часам со стрелкой;</a:t>
            </a:r>
          </a:p>
          <a:p>
            <a:r>
              <a:rPr lang="ru-RU" dirty="0"/>
              <a:t>- ориентироваться в тетради, выполняя любого рода задания.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49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/>
          </a:bodyPr>
          <a:lstStyle/>
          <a:p>
            <a:r>
              <a:rPr lang="ru-RU" dirty="0"/>
              <a:t>По </a:t>
            </a:r>
            <a:r>
              <a:rPr lang="ru-RU" b="1" dirty="0"/>
              <a:t>третьему </a:t>
            </a:r>
            <a:r>
              <a:rPr lang="ru-RU" dirty="0"/>
              <a:t>разделу: </a:t>
            </a:r>
          </a:p>
          <a:p>
            <a:r>
              <a:rPr lang="ru-RU" dirty="0"/>
              <a:t>-знать представителей животного мира, их особенности строения;</a:t>
            </a:r>
          </a:p>
          <a:p>
            <a:r>
              <a:rPr lang="ru-RU" dirty="0"/>
              <a:t>-классифицировать представителей животного мира (звери, рыбы, птицы, насекомые, паукообразные, пресмыкающиеся (рептилии));</a:t>
            </a:r>
          </a:p>
          <a:p>
            <a:r>
              <a:rPr lang="ru-RU" dirty="0"/>
              <a:t>-называть признаки природы;</a:t>
            </a:r>
          </a:p>
          <a:p>
            <a:r>
              <a:rPr lang="ru-RU" dirty="0"/>
              <a:t>-классифицировать транспорт, посуду, одежду, мебель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232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124654"/>
            <a:ext cx="2811621" cy="27395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89133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Предлагаемое оборудование для проведения занятий по </a:t>
            </a:r>
            <a:r>
              <a:rPr lang="ru-RU" sz="2800" dirty="0" err="1" smtClean="0"/>
              <a:t>предшкольной</a:t>
            </a:r>
            <a:r>
              <a:rPr lang="ru-RU" sz="2800" dirty="0" smtClean="0"/>
              <a:t> подготовке:</a:t>
            </a:r>
            <a:br>
              <a:rPr lang="ru-RU" sz="2800" dirty="0" smtClean="0"/>
            </a:br>
            <a:r>
              <a:rPr lang="ru-RU" sz="2800" dirty="0" smtClean="0"/>
              <a:t>Кубики и таблицы </a:t>
            </a:r>
            <a:r>
              <a:rPr lang="ru-RU" sz="2800" dirty="0" err="1" smtClean="0"/>
              <a:t>Н.Зайцева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140968"/>
            <a:ext cx="3923928" cy="261595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87624" y="5756920"/>
            <a:ext cx="3278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https://youtu.be/ucDSaYi8H_M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269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Блоки </a:t>
            </a:r>
            <a:r>
              <a:rPr lang="ru-RU" dirty="0" err="1" smtClean="0"/>
              <a:t>Золтана</a:t>
            </a:r>
            <a:r>
              <a:rPr lang="ru-RU" dirty="0" smtClean="0"/>
              <a:t> </a:t>
            </a:r>
            <a:r>
              <a:rPr lang="ru-RU" dirty="0" err="1" smtClean="0"/>
              <a:t>Дьенеша</a:t>
            </a:r>
            <a:r>
              <a:rPr lang="ru-RU" dirty="0" smtClean="0"/>
              <a:t> и палочки </a:t>
            </a:r>
            <a:r>
              <a:rPr lang="ru-RU" dirty="0" err="1" smtClean="0"/>
              <a:t>Кюизенера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119314"/>
            <a:ext cx="4252420" cy="3410644"/>
          </a:xfrm>
        </p:spPr>
      </p:pic>
      <p:sp>
        <p:nvSpPr>
          <p:cNvPr id="5" name="Прямоугольник 4"/>
          <p:cNvSpPr/>
          <p:nvPr/>
        </p:nvSpPr>
        <p:spPr>
          <a:xfrm>
            <a:off x="2339752" y="544522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https://www.youtube.com/watch?v=ZJKU1bHiw1o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638728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Кубики Никитиных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endParaRPr lang="ru-RU" sz="800" dirty="0" smtClean="0"/>
          </a:p>
          <a:p>
            <a:endParaRPr lang="ru-RU" sz="800" dirty="0"/>
          </a:p>
          <a:p>
            <a:r>
              <a:rPr lang="en-US" sz="800" dirty="0"/>
              <a:t>https://www.youtube.com/watch?v=yQViXi21bFk</a:t>
            </a:r>
            <a:endParaRPr lang="ru-RU" sz="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784226"/>
            <a:ext cx="4002021" cy="300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827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Математический планшет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132856"/>
            <a:ext cx="3747741" cy="18738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780928"/>
            <a:ext cx="3356992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23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Обучение в школе – это переломный момент в жизни ребенка</a:t>
            </a:r>
            <a:r>
              <a:rPr lang="ru-RU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1" y="2038655"/>
            <a:ext cx="4912378" cy="3684284"/>
          </a:xfrm>
        </p:spPr>
      </p:pic>
    </p:spTree>
    <p:extLst>
      <p:ext uri="{BB962C8B-B14F-4D97-AF65-F5344CB8AC3E}">
        <p14:creationId xmlns:p14="http://schemas.microsoft.com/office/powerpoint/2010/main" val="3095226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«Аксессуары» ментальной арифметики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900" dirty="0" smtClean="0"/>
          </a:p>
          <a:p>
            <a:endParaRPr lang="ru-RU" sz="900" dirty="0"/>
          </a:p>
          <a:p>
            <a:endParaRPr lang="ru-RU" sz="900" dirty="0" smtClean="0"/>
          </a:p>
          <a:p>
            <a:endParaRPr lang="ru-RU" sz="900" dirty="0"/>
          </a:p>
          <a:p>
            <a:endParaRPr lang="ru-RU" sz="900" dirty="0" smtClean="0"/>
          </a:p>
          <a:p>
            <a:endParaRPr lang="ru-RU" sz="900" dirty="0"/>
          </a:p>
          <a:p>
            <a:endParaRPr lang="ru-RU" sz="900" dirty="0" smtClean="0"/>
          </a:p>
          <a:p>
            <a:endParaRPr lang="ru-RU" sz="900" dirty="0"/>
          </a:p>
          <a:p>
            <a:endParaRPr lang="ru-RU" sz="900" dirty="0" smtClean="0"/>
          </a:p>
          <a:p>
            <a:endParaRPr lang="ru-RU" sz="900" dirty="0"/>
          </a:p>
          <a:p>
            <a:endParaRPr lang="ru-RU" sz="900" dirty="0" smtClean="0"/>
          </a:p>
          <a:p>
            <a:endParaRPr lang="ru-RU" sz="900" dirty="0"/>
          </a:p>
          <a:p>
            <a:endParaRPr lang="ru-RU" sz="900" dirty="0" smtClean="0"/>
          </a:p>
          <a:p>
            <a:endParaRPr lang="ru-RU" sz="900" dirty="0"/>
          </a:p>
          <a:p>
            <a:endParaRPr lang="ru-RU" sz="900" dirty="0" smtClean="0"/>
          </a:p>
          <a:p>
            <a:endParaRPr lang="ru-RU" sz="900" dirty="0"/>
          </a:p>
          <a:p>
            <a:endParaRPr lang="ru-RU" sz="900" dirty="0" smtClean="0"/>
          </a:p>
          <a:p>
            <a:endParaRPr lang="ru-RU" sz="9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88840"/>
            <a:ext cx="5868144" cy="299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640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Образовательные конструкторы для детей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39417"/>
            <a:ext cx="2880320" cy="28638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204864"/>
            <a:ext cx="2231589" cy="2872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825317"/>
            <a:ext cx="2276872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31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Предполагаемые результаты реализации программы каждой возрастной группы.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00808"/>
            <a:ext cx="6196405" cy="4022261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i="1" dirty="0"/>
              <a:t>Средний возраст 4-5 </a:t>
            </a:r>
            <a:r>
              <a:rPr lang="ru-RU" sz="4800" b="1" i="1" dirty="0" smtClean="0"/>
              <a:t>лет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4800" dirty="0" smtClean="0"/>
              <a:t>Проявляет </a:t>
            </a:r>
            <a:r>
              <a:rPr lang="ru-RU" sz="4800" dirty="0"/>
              <a:t>устойчивый интерес к занятиям;  </a:t>
            </a:r>
          </a:p>
          <a:p>
            <a:pPr lvl="0"/>
            <a:r>
              <a:rPr lang="ru-RU" sz="4800" dirty="0"/>
              <a:t>включается во взаимодействие со сверстниками и взрослыми;</a:t>
            </a:r>
          </a:p>
          <a:p>
            <a:pPr lvl="0"/>
            <a:r>
              <a:rPr lang="ru-RU" sz="4800" dirty="0"/>
              <a:t>может применять усвоенные знания и способы деятельности для решения новых задач под руководством взрослого; </a:t>
            </a:r>
          </a:p>
          <a:p>
            <a:r>
              <a:rPr lang="ru-RU" sz="4800" b="1" dirty="0"/>
              <a:t> </a:t>
            </a:r>
            <a:r>
              <a:rPr lang="ru-RU" sz="4800" dirty="0" smtClean="0"/>
              <a:t>знает </a:t>
            </a:r>
            <a:r>
              <a:rPr lang="ru-RU" sz="4800" dirty="0"/>
              <a:t>буквы русского алфавита, складывает буквы в слоги и прочитывает их;</a:t>
            </a:r>
          </a:p>
          <a:p>
            <a:r>
              <a:rPr lang="ru-RU" sz="4800" dirty="0"/>
              <a:t>       </a:t>
            </a:r>
            <a:r>
              <a:rPr lang="ru-RU" sz="4800" dirty="0" smtClean="0"/>
              <a:t>под </a:t>
            </a:r>
            <a:r>
              <a:rPr lang="ru-RU" sz="4800" dirty="0"/>
              <a:t>руководством взрослого может прочитать слова простой структуры;</a:t>
            </a:r>
          </a:p>
          <a:p>
            <a:r>
              <a:rPr lang="ru-RU" sz="4800" dirty="0"/>
              <a:t>      </a:t>
            </a:r>
            <a:r>
              <a:rPr lang="ru-RU" sz="4800" dirty="0" smtClean="0"/>
              <a:t>находит </a:t>
            </a:r>
            <a:r>
              <a:rPr lang="ru-RU" sz="4800" dirty="0"/>
              <a:t>зрительно аналогичные слова по образцу;</a:t>
            </a:r>
          </a:p>
          <a:p>
            <a:r>
              <a:rPr lang="ru-RU" sz="4800" dirty="0"/>
              <a:t>      </a:t>
            </a:r>
            <a:r>
              <a:rPr lang="ru-RU" sz="4800" dirty="0" smtClean="0"/>
              <a:t>определяет </a:t>
            </a:r>
            <a:r>
              <a:rPr lang="ru-RU" sz="4800" dirty="0"/>
              <a:t>местоположение звука в слове;</a:t>
            </a:r>
          </a:p>
          <a:p>
            <a:r>
              <a:rPr lang="ru-RU" sz="4800" dirty="0"/>
              <a:t>      </a:t>
            </a:r>
            <a:r>
              <a:rPr lang="ru-RU" sz="4800" dirty="0" smtClean="0"/>
              <a:t>классифицирует </a:t>
            </a:r>
            <a:r>
              <a:rPr lang="ru-RU" sz="4800" dirty="0"/>
              <a:t>кубики со слогами (</a:t>
            </a:r>
            <a:r>
              <a:rPr lang="ru-RU" sz="4800" dirty="0" err="1"/>
              <a:t>Н.Зайцева</a:t>
            </a:r>
            <a:r>
              <a:rPr lang="ru-RU" sz="4800" dirty="0"/>
              <a:t>) на «деревянные» и «железные» (глухие и звонкие), «большие и маленькие» (твердые-мягкие);</a:t>
            </a:r>
          </a:p>
          <a:p>
            <a:r>
              <a:rPr lang="ru-RU" sz="4800" dirty="0"/>
              <a:t>      </a:t>
            </a:r>
            <a:r>
              <a:rPr lang="ru-RU" sz="4800" dirty="0" smtClean="0"/>
              <a:t>придумывает </a:t>
            </a:r>
            <a:r>
              <a:rPr lang="ru-RU" sz="4800" dirty="0"/>
              <a:t>слово на представленный первый слог;</a:t>
            </a:r>
          </a:p>
          <a:p>
            <a:r>
              <a:rPr lang="ru-RU" sz="4800" dirty="0"/>
              <a:t>      </a:t>
            </a:r>
            <a:r>
              <a:rPr lang="ru-RU" sz="4800" dirty="0" smtClean="0"/>
              <a:t>знает </a:t>
            </a:r>
            <a:r>
              <a:rPr lang="ru-RU" sz="4800" dirty="0"/>
              <a:t>цифры до 5, прямой счет, понятие «первый, «последний», «между»/ «рядом»;</a:t>
            </a:r>
          </a:p>
          <a:p>
            <a:r>
              <a:rPr lang="ru-RU" sz="4800" dirty="0"/>
              <a:t>     </a:t>
            </a:r>
            <a:r>
              <a:rPr lang="ru-RU" sz="4800" dirty="0" smtClean="0"/>
              <a:t>сопоставляет </a:t>
            </a:r>
            <a:r>
              <a:rPr lang="ru-RU" sz="4800" dirty="0"/>
              <a:t>цифры до 5 с количеством предметов;</a:t>
            </a:r>
          </a:p>
          <a:p>
            <a:r>
              <a:rPr lang="ru-RU" sz="4800" dirty="0"/>
              <a:t>     </a:t>
            </a:r>
            <a:r>
              <a:rPr lang="ru-RU" sz="4800" dirty="0" smtClean="0"/>
              <a:t>находит </a:t>
            </a:r>
            <a:r>
              <a:rPr lang="ru-RU" sz="4800" dirty="0"/>
              <a:t>«лишнее» в цепочке предметов, пытается обосновать выбор.</a:t>
            </a:r>
          </a:p>
          <a:p>
            <a:r>
              <a:rPr lang="ru-RU" sz="4800" dirty="0"/>
              <a:t>     </a:t>
            </a:r>
            <a:r>
              <a:rPr lang="ru-RU" sz="4800" dirty="0" smtClean="0"/>
              <a:t>обводит </a:t>
            </a:r>
            <a:r>
              <a:rPr lang="ru-RU" sz="4800" dirty="0"/>
              <a:t>цифры и буквы по образцу, штрихуют, стараясь не выходить за линии.</a:t>
            </a:r>
          </a:p>
          <a:p>
            <a:r>
              <a:rPr lang="ru-RU" sz="4800" dirty="0"/>
              <a:t>    </a:t>
            </a:r>
            <a:r>
              <a:rPr lang="ru-RU" sz="4800" dirty="0" smtClean="0"/>
              <a:t>владеет </a:t>
            </a:r>
            <a:r>
              <a:rPr lang="ru-RU" sz="4800" dirty="0"/>
              <a:t>основными признаками геометрические фигуры (квадрат, круг, треугольник, прямоугольник) по нескольким признакам (цвет, размер).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8386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/>
              <a:t> </a:t>
            </a:r>
            <a:endParaRPr lang="ru-RU" dirty="0"/>
          </a:p>
          <a:p>
            <a:r>
              <a:rPr lang="ru-RU" b="1" i="1" dirty="0"/>
              <a:t>Старший возраст 5–6 лет</a:t>
            </a:r>
            <a:endParaRPr lang="ru-RU" dirty="0"/>
          </a:p>
          <a:p>
            <a:pPr lvl="0"/>
            <a:r>
              <a:rPr lang="ru-RU" dirty="0"/>
              <a:t>проявляет умение работать коллективно;</a:t>
            </a:r>
          </a:p>
          <a:p>
            <a:pPr lvl="0"/>
            <a:r>
              <a:rPr lang="ru-RU" dirty="0"/>
              <a:t>складывает слоги в слова, пытается прочитать простые предложения;</a:t>
            </a:r>
          </a:p>
          <a:p>
            <a:pPr lvl="0"/>
            <a:r>
              <a:rPr lang="ru-RU" dirty="0"/>
              <a:t>составляет по образцу, используя таблицу ,простые слова, делит их на слоги, расставляет ударение;</a:t>
            </a:r>
          </a:p>
          <a:p>
            <a:pPr lvl="0"/>
            <a:r>
              <a:rPr lang="ru-RU" dirty="0"/>
              <a:t>пишет печатными буквами слова и словосочетания при помощи взрослого;</a:t>
            </a:r>
          </a:p>
          <a:p>
            <a:pPr lvl="0"/>
            <a:r>
              <a:rPr lang="ru-RU" dirty="0"/>
              <a:t>ориентируется в окружающем пространстве, понимает смысл пространственных отношений (вверху – внизу, впереди – сзади, слева – справа, между, рядом с, около и пр.); </a:t>
            </a:r>
          </a:p>
          <a:p>
            <a:pPr lvl="0"/>
            <a:r>
              <a:rPr lang="ru-RU" dirty="0"/>
              <a:t>владеет прямым и обратным счетом в пределах 10;</a:t>
            </a:r>
          </a:p>
          <a:p>
            <a:pPr lvl="0"/>
            <a:r>
              <a:rPr lang="ru-RU" dirty="0"/>
              <a:t>знает порядковый счет до 10, определяет «соседей» числа;</a:t>
            </a:r>
          </a:p>
          <a:p>
            <a:pPr lvl="0"/>
            <a:r>
              <a:rPr lang="ru-RU" dirty="0"/>
              <a:t> владеет знаниями о  составе числа в пределах 10, находит недостающее число в паре цифр, образующих целое число;</a:t>
            </a:r>
          </a:p>
          <a:p>
            <a:pPr lvl="0"/>
            <a:r>
              <a:rPr lang="ru-RU" dirty="0"/>
              <a:t>решает примеры  и задачи в пределах 10, используя числовую прямую и палочки </a:t>
            </a:r>
            <a:r>
              <a:rPr lang="ru-RU" dirty="0" err="1"/>
              <a:t>Кюизенера</a:t>
            </a:r>
            <a:r>
              <a:rPr lang="ru-RU" dirty="0"/>
              <a:t>;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642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>
            <a:normAutofit fontScale="62500" lnSpcReduction="20000"/>
          </a:bodyPr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r>
              <a:rPr lang="ru-RU" dirty="0" smtClean="0"/>
              <a:t>классифицирует </a:t>
            </a:r>
            <a:r>
              <a:rPr lang="ru-RU" dirty="0"/>
              <a:t>геометрические фигуры по основным эталонам цвета, формы, величины, объема; </a:t>
            </a:r>
          </a:p>
          <a:p>
            <a:pPr lvl="0"/>
            <a:r>
              <a:rPr lang="ru-RU" dirty="0"/>
              <a:t>использует способы опосредованного измерения и сравнения объектов (по длине, ширине, высоте, толщине);</a:t>
            </a:r>
          </a:p>
          <a:p>
            <a:pPr lvl="0"/>
            <a:r>
              <a:rPr lang="ru-RU" dirty="0"/>
              <a:t>умеет устанавливать последовательность различных событий и действий: что было раньше (сначала), что позже (потом); </a:t>
            </a:r>
          </a:p>
          <a:p>
            <a:pPr lvl="0"/>
            <a:r>
              <a:rPr lang="ru-RU" dirty="0"/>
              <a:t>способен рассуждать и давать адекватные причинные объяснения, если анализируемые отношения не выходят за пределы его наглядного опыта;</a:t>
            </a:r>
          </a:p>
          <a:p>
            <a:pPr lvl="0"/>
            <a:r>
              <a:rPr lang="ru-RU" dirty="0"/>
              <a:t>ориентируется на листе бумаги, способен выполнять простые схематичные изображения в тетради в клеточку ;</a:t>
            </a:r>
          </a:p>
          <a:p>
            <a:pPr lvl="0"/>
            <a:r>
              <a:rPr lang="ru-RU" dirty="0"/>
              <a:t>определяет по названным признакам класс животного;</a:t>
            </a:r>
          </a:p>
          <a:p>
            <a:pPr lvl="0"/>
            <a:r>
              <a:rPr lang="ru-RU" dirty="0"/>
              <a:t>знает времена года, времена суток;</a:t>
            </a:r>
          </a:p>
          <a:p>
            <a:pPr lvl="0"/>
            <a:r>
              <a:rPr lang="ru-RU" dirty="0"/>
              <a:t>пытается составить рассказ по </a:t>
            </a:r>
            <a:r>
              <a:rPr lang="ru-RU" dirty="0" err="1"/>
              <a:t>мнемотаблице</a:t>
            </a:r>
            <a:r>
              <a:rPr lang="ru-RU" dirty="0"/>
              <a:t> с помощью взрослого.</a:t>
            </a:r>
          </a:p>
          <a:p>
            <a:pPr lvl="0"/>
            <a:r>
              <a:rPr lang="ru-RU" dirty="0"/>
              <a:t>доводит начатое дело до конца, может оценить результат своей работы;</a:t>
            </a:r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1960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/>
              <a:t>Подготовительная группа 6 </a:t>
            </a:r>
            <a:r>
              <a:rPr lang="ru-RU" i="1" dirty="0"/>
              <a:t>–</a:t>
            </a:r>
            <a:r>
              <a:rPr lang="ru-RU" b="1" i="1" dirty="0"/>
              <a:t>7 лет</a:t>
            </a:r>
            <a:endParaRPr lang="ru-RU" dirty="0"/>
          </a:p>
          <a:p>
            <a:r>
              <a:rPr lang="ru-RU" b="1" i="1" dirty="0"/>
              <a:t>          </a:t>
            </a:r>
            <a:r>
              <a:rPr lang="ru-RU" dirty="0"/>
              <a:t>__Читает слова, словосочетания, предложения , простые и усложненные тексты в букваре, детских книгах;</a:t>
            </a:r>
          </a:p>
          <a:p>
            <a:r>
              <a:rPr lang="ru-RU" dirty="0"/>
              <a:t>        _складывает из кубиков </a:t>
            </a:r>
            <a:r>
              <a:rPr lang="ru-RU" dirty="0" err="1"/>
              <a:t>Н.Зайцева</a:t>
            </a:r>
            <a:r>
              <a:rPr lang="ru-RU" dirty="0"/>
              <a:t> слова и предложения по образцу и по слуховой инструкции;</a:t>
            </a:r>
          </a:p>
          <a:p>
            <a:r>
              <a:rPr lang="ru-RU" dirty="0"/>
              <a:t>         ___дифференцирует звуки (гласные-согласные, звонкие-глухие, твердые-мягкие);</a:t>
            </a:r>
          </a:p>
          <a:p>
            <a:r>
              <a:rPr lang="ru-RU" dirty="0"/>
              <a:t>         __составляет слоговую схему и схему предложения;</a:t>
            </a:r>
          </a:p>
          <a:p>
            <a:r>
              <a:rPr lang="ru-RU" dirty="0"/>
              <a:t>        __ составляет рассказ по </a:t>
            </a:r>
            <a:r>
              <a:rPr lang="ru-RU" dirty="0" err="1"/>
              <a:t>мнемотаблице</a:t>
            </a:r>
            <a:r>
              <a:rPr lang="ru-RU" dirty="0"/>
              <a:t> самостоятельно;</a:t>
            </a:r>
          </a:p>
          <a:p>
            <a:r>
              <a:rPr lang="ru-RU" dirty="0"/>
              <a:t>       __ владеет навыком образования слов (уменьшительно-ласкательные прилагательные);</a:t>
            </a:r>
          </a:p>
          <a:p>
            <a:r>
              <a:rPr lang="ru-RU" dirty="0"/>
              <a:t>        __знает счет до100, считает присчитыванием; </a:t>
            </a:r>
          </a:p>
          <a:p>
            <a:r>
              <a:rPr lang="ru-RU" dirty="0"/>
              <a:t>        __владеет знаниями о  составе числа до 10, знаком с составом числа до 100 (десятки, единицы);</a:t>
            </a:r>
          </a:p>
          <a:p>
            <a:r>
              <a:rPr lang="ru-RU" dirty="0"/>
              <a:t>       __умеет считать примеры до 20, используя числовую прямую </a:t>
            </a:r>
            <a:r>
              <a:rPr lang="ru-RU" dirty="0" err="1"/>
              <a:t>Н.Зайцева</a:t>
            </a:r>
            <a:r>
              <a:rPr lang="ru-RU" dirty="0"/>
              <a:t>, линейку, таблицу сложения </a:t>
            </a:r>
            <a:r>
              <a:rPr lang="ru-RU" dirty="0" err="1"/>
              <a:t>Н.Зайцева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874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классифицирует геометрические формы по 4 признакам (цвет, форма, величина, объем, количество фигур), находит геометрическую фигуру по заданным признакам (схемам);</a:t>
            </a:r>
          </a:p>
          <a:p>
            <a:r>
              <a:rPr lang="ru-RU" dirty="0"/>
              <a:t>      __ владеет пространственными категориями (слева-справа, вверху-внизу, сверху-вниз, слева-направо, по диагонали (наискосок, из угла в угол), </a:t>
            </a:r>
            <a:r>
              <a:rPr lang="ru-RU" dirty="0" err="1"/>
              <a:t>ориенируется</a:t>
            </a:r>
            <a:r>
              <a:rPr lang="ru-RU" dirty="0"/>
              <a:t> в системе координат (цифры 1-5, буквы А-Д);</a:t>
            </a:r>
          </a:p>
          <a:p>
            <a:r>
              <a:rPr lang="ru-RU" dirty="0"/>
              <a:t>      __ по словесному указанию пишет графические диктанты и продолжает последовательность «узора»;</a:t>
            </a:r>
          </a:p>
          <a:p>
            <a:r>
              <a:rPr lang="ru-RU" dirty="0"/>
              <a:t>    ___ ориентируется во временах года, месяцах, временах суток, днях недели, календарному числу, времени (по часам со стрелкой);</a:t>
            </a:r>
          </a:p>
          <a:p>
            <a:r>
              <a:rPr lang="ru-RU" dirty="0"/>
              <a:t>   ___классифицирует представителей живой природы;</a:t>
            </a:r>
          </a:p>
          <a:p>
            <a:r>
              <a:rPr lang="ru-RU" dirty="0"/>
              <a:t>   __знает признаки природы;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9525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Особенности организации образовательного процесса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Общий объем учебной нагрузки деятельности детей дошкольного возраста соответствует требованиям действующих СанПиН. </a:t>
            </a:r>
          </a:p>
          <a:p>
            <a:r>
              <a:rPr lang="ru-RU" dirty="0"/>
              <a:t>Программа строится на комплексно–тематическом принципе структурирования образовательного процесса (на основе научной концепции дошкольного образования под ред. В. И. </a:t>
            </a:r>
            <a:r>
              <a:rPr lang="ru-RU" dirty="0" err="1"/>
              <a:t>Слободчикова</a:t>
            </a:r>
            <a:r>
              <a:rPr lang="ru-RU" dirty="0"/>
              <a:t>). В основу организации образовательных содержаний ставится тема, которая выступает как сообщаемое знание и представляется в эмоционально-образной форме.</a:t>
            </a:r>
          </a:p>
          <a:p>
            <a:r>
              <a:rPr lang="ru-RU" dirty="0"/>
              <a:t>Набор тем придает систематичность </a:t>
            </a:r>
            <a:r>
              <a:rPr lang="ru-RU" dirty="0" err="1"/>
              <a:t>культуросообразность</a:t>
            </a:r>
            <a:r>
              <a:rPr lang="ru-RU" dirty="0"/>
              <a:t> всему образовательному процессу . </a:t>
            </a:r>
          </a:p>
        </p:txBody>
      </p:sp>
    </p:spTree>
    <p:extLst>
      <p:ext uri="{BB962C8B-B14F-4D97-AF65-F5344CB8AC3E}">
        <p14:creationId xmlns:p14="http://schemas.microsoft.com/office/powerpoint/2010/main" val="26626081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Основная форма организации работы - игровая, так как именно в игре развиваются творческие способности личности дошкольника.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5768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96752"/>
            <a:ext cx="6196405" cy="452631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При реализации данной образовательной программы применяются словесные, наглядные, игровые и практические приемы и методы взаимодействия взрослого и </a:t>
            </a:r>
            <a:r>
              <a:rPr lang="ru-RU" dirty="0" smtClean="0"/>
              <a:t>ребенка:</a:t>
            </a:r>
          </a:p>
          <a:p>
            <a:r>
              <a:rPr lang="ru-RU" dirty="0" smtClean="0"/>
              <a:t> </a:t>
            </a:r>
            <a:r>
              <a:rPr lang="ru-RU" dirty="0"/>
              <a:t>(введение игрового персонажа, </a:t>
            </a:r>
            <a:endParaRPr lang="ru-RU" dirty="0" smtClean="0"/>
          </a:p>
          <a:p>
            <a:r>
              <a:rPr lang="ru-RU" dirty="0" smtClean="0"/>
              <a:t>подвижные </a:t>
            </a:r>
            <a:r>
              <a:rPr lang="ru-RU" dirty="0"/>
              <a:t>игры, </a:t>
            </a:r>
            <a:endParaRPr lang="ru-RU" dirty="0" smtClean="0"/>
          </a:p>
          <a:p>
            <a:r>
              <a:rPr lang="ru-RU" dirty="0" smtClean="0"/>
              <a:t>экспериментирование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моделирование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занимательные </a:t>
            </a:r>
            <a:r>
              <a:rPr lang="ru-RU" dirty="0"/>
              <a:t>упражнения, </a:t>
            </a:r>
            <a:endParaRPr lang="ru-RU" dirty="0" smtClean="0"/>
          </a:p>
          <a:p>
            <a:r>
              <a:rPr lang="ru-RU" dirty="0" smtClean="0"/>
              <a:t>графические</a:t>
            </a:r>
            <a:r>
              <a:rPr lang="ru-RU" dirty="0"/>
              <a:t>, фонематические, грамматические игры, </a:t>
            </a:r>
            <a:endParaRPr lang="ru-RU" dirty="0" smtClean="0"/>
          </a:p>
          <a:p>
            <a:r>
              <a:rPr lang="ru-RU" dirty="0" smtClean="0"/>
              <a:t>игры </a:t>
            </a:r>
            <a:r>
              <a:rPr lang="ru-RU" dirty="0"/>
              <a:t>на развитие внимания, памяти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</a:t>
            </a:r>
            <a:r>
              <a:rPr lang="ru-RU" dirty="0"/>
              <a:t>используется разнообразный дидактический материал (кубики и таблицы для чтения  </a:t>
            </a:r>
            <a:r>
              <a:rPr lang="ru-RU" dirty="0" err="1"/>
              <a:t>Н.Зайцева</a:t>
            </a:r>
            <a:r>
              <a:rPr lang="ru-RU" dirty="0"/>
              <a:t>; цветные слоговые кубики; тренажеры по счету и чтению; счетный материал, математического домино, таблицы счета и числовая прямая </a:t>
            </a:r>
            <a:r>
              <a:rPr lang="ru-RU" dirty="0" err="1"/>
              <a:t>Н.Зайцева</a:t>
            </a:r>
            <a:r>
              <a:rPr lang="ru-RU" dirty="0"/>
              <a:t>, палочки </a:t>
            </a:r>
            <a:r>
              <a:rPr lang="ru-RU" dirty="0" err="1"/>
              <a:t>Кюизенера</a:t>
            </a:r>
            <a:r>
              <a:rPr lang="ru-RU" dirty="0"/>
              <a:t>, блоки </a:t>
            </a:r>
            <a:r>
              <a:rPr lang="ru-RU" dirty="0" err="1" smtClean="0"/>
              <a:t>Дьенеша,образовательные</a:t>
            </a:r>
            <a:r>
              <a:rPr lang="ru-RU" dirty="0" smtClean="0"/>
              <a:t> конструкторы,</a:t>
            </a:r>
          </a:p>
          <a:p>
            <a:r>
              <a:rPr lang="ru-RU" dirty="0" smtClean="0"/>
              <a:t>математические </a:t>
            </a:r>
            <a:r>
              <a:rPr lang="ru-RU" dirty="0"/>
              <a:t>планшеты, буквари, книги-раскладушки для чтения, календарь, пособия по ориентировке в пространстве и времени ;предметные картинки для составления предложений и задач; сюжетные картинки для составления рассказов; тетради в клетку; </a:t>
            </a:r>
            <a:r>
              <a:rPr lang="ru-RU" dirty="0" err="1"/>
              <a:t>мнемотаблицы</a:t>
            </a:r>
            <a:r>
              <a:rPr lang="ru-RU" dirty="0"/>
              <a:t>; рабочие листы - тренажеры, цифры).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781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Содержание </a:t>
            </a:r>
            <a:r>
              <a:rPr lang="ru-RU" sz="2000" b="1" dirty="0" smtClean="0"/>
              <a:t>программ по подготовке детей к обучению в школе </a:t>
            </a:r>
            <a:r>
              <a:rPr lang="ru-RU" sz="2000" b="1" dirty="0"/>
              <a:t>должно быть составлено с учетом принципов и подходов к формированию образовательных программ, отраженных в ФГОС ДО: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Полноценное проживание ребенком всех этапов детства, обогащение (амплификация) детского развития. </a:t>
            </a:r>
            <a:endParaRPr lang="ru-RU" dirty="0" smtClean="0"/>
          </a:p>
          <a:p>
            <a:r>
              <a:rPr lang="ru-RU" dirty="0"/>
              <a:t>Индивидуализация дошкольного образования, предполагающая на сегодняшний день построение образовательной деятельности, при которой выстраивается для каждого ребенка индивидуальная траектория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34223196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Для проведения занятий по </a:t>
            </a:r>
            <a:r>
              <a:rPr lang="ru-RU" b="1" dirty="0" err="1" smtClean="0"/>
              <a:t>предшкольной</a:t>
            </a:r>
            <a:r>
              <a:rPr lang="ru-RU" b="1" dirty="0" smtClean="0"/>
              <a:t> подготовке используется </a:t>
            </a:r>
            <a:r>
              <a:rPr lang="ru-RU" b="1" dirty="0"/>
              <a:t>разнообразный дидактический </a:t>
            </a:r>
            <a:r>
              <a:rPr lang="ru-RU" b="1" dirty="0" smtClean="0"/>
              <a:t>материал</a:t>
            </a:r>
            <a:r>
              <a:rPr lang="ru-RU" dirty="0" smtClean="0"/>
              <a:t>: </a:t>
            </a:r>
            <a:r>
              <a:rPr lang="ru-RU" dirty="0"/>
              <a:t>(кубики и таблицы для чтения  </a:t>
            </a:r>
            <a:r>
              <a:rPr lang="ru-RU" dirty="0" err="1"/>
              <a:t>Н.Зайцева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цветные </a:t>
            </a:r>
            <a:r>
              <a:rPr lang="ru-RU" dirty="0"/>
              <a:t>слоговые кубики; </a:t>
            </a:r>
            <a:endParaRPr lang="ru-RU" dirty="0" smtClean="0"/>
          </a:p>
          <a:p>
            <a:r>
              <a:rPr lang="ru-RU" dirty="0" smtClean="0"/>
              <a:t>тренажеры </a:t>
            </a:r>
            <a:r>
              <a:rPr lang="ru-RU" dirty="0"/>
              <a:t>по счету и чтению; </a:t>
            </a:r>
            <a:endParaRPr lang="ru-RU" dirty="0" smtClean="0"/>
          </a:p>
          <a:p>
            <a:r>
              <a:rPr lang="ru-RU" dirty="0" smtClean="0"/>
              <a:t>счетный </a:t>
            </a:r>
            <a:r>
              <a:rPr lang="ru-RU" dirty="0"/>
              <a:t>материал, математического домино, </a:t>
            </a:r>
            <a:endParaRPr lang="ru-RU" dirty="0" smtClean="0"/>
          </a:p>
          <a:p>
            <a:r>
              <a:rPr lang="ru-RU" dirty="0" smtClean="0"/>
              <a:t>таблицы </a:t>
            </a:r>
            <a:r>
              <a:rPr lang="ru-RU" dirty="0"/>
              <a:t>счета и числовая прямая </a:t>
            </a:r>
            <a:r>
              <a:rPr lang="ru-RU" dirty="0" err="1"/>
              <a:t>Н.Зайцева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палочки </a:t>
            </a:r>
            <a:r>
              <a:rPr lang="ru-RU" dirty="0" err="1"/>
              <a:t>Кюизенера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блоки </a:t>
            </a:r>
            <a:r>
              <a:rPr lang="ru-RU" dirty="0" err="1"/>
              <a:t>Дьенеша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образовательные </a:t>
            </a:r>
            <a:r>
              <a:rPr lang="ru-RU" dirty="0"/>
              <a:t>конструкторы,</a:t>
            </a:r>
          </a:p>
          <a:p>
            <a:r>
              <a:rPr lang="ru-RU" dirty="0"/>
              <a:t>математические планшеты, </a:t>
            </a:r>
            <a:endParaRPr lang="ru-RU" dirty="0" smtClean="0"/>
          </a:p>
          <a:p>
            <a:r>
              <a:rPr lang="ru-RU" dirty="0" smtClean="0"/>
              <a:t>буквари</a:t>
            </a:r>
            <a:r>
              <a:rPr lang="ru-RU" dirty="0"/>
              <a:t>, книги-раскладушки для чтения, </a:t>
            </a:r>
            <a:endParaRPr lang="ru-RU" dirty="0" smtClean="0"/>
          </a:p>
          <a:p>
            <a:r>
              <a:rPr lang="ru-RU" dirty="0" smtClean="0"/>
              <a:t>календарь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пособия </a:t>
            </a:r>
            <a:r>
              <a:rPr lang="ru-RU" dirty="0"/>
              <a:t>по ориентировке в пространстве и времени </a:t>
            </a:r>
            <a:r>
              <a:rPr lang="ru-RU" dirty="0" smtClean="0"/>
              <a:t>предметные </a:t>
            </a:r>
            <a:r>
              <a:rPr lang="ru-RU" dirty="0"/>
              <a:t>картинки для составления предложений и задач; сюжетные картинки для составления рассказов; </a:t>
            </a:r>
            <a:endParaRPr lang="ru-RU" dirty="0" smtClean="0"/>
          </a:p>
          <a:p>
            <a:r>
              <a:rPr lang="ru-RU" dirty="0" smtClean="0"/>
              <a:t>тетради </a:t>
            </a:r>
            <a:r>
              <a:rPr lang="ru-RU" dirty="0"/>
              <a:t>в клетку; </a:t>
            </a:r>
            <a:endParaRPr lang="ru-RU" dirty="0" smtClean="0"/>
          </a:p>
          <a:p>
            <a:r>
              <a:rPr lang="ru-RU" dirty="0" err="1" smtClean="0"/>
              <a:t>мнемотаблицы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рабочие </a:t>
            </a:r>
            <a:r>
              <a:rPr lang="ru-RU" dirty="0"/>
              <a:t>листы - тренажеры, цифры).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933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484784"/>
            <a:ext cx="6196405" cy="3603812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Способы проверки</a:t>
            </a:r>
            <a:r>
              <a:rPr lang="ru-RU" dirty="0"/>
              <a:t> освоения программы – мониторинг освоения детьми содержания дополнительной образовательной программы с помощью игровых заданий в форме наблюдений. Форма </a:t>
            </a:r>
            <a:r>
              <a:rPr lang="ru-RU" b="1" i="1" dirty="0"/>
              <a:t>подведения итогов </a:t>
            </a:r>
            <a:r>
              <a:rPr lang="ru-RU" i="1" dirty="0"/>
              <a:t>по реализации дополнительной образовательной программы </a:t>
            </a:r>
            <a:r>
              <a:rPr lang="ru-RU" i="1" dirty="0" smtClean="0"/>
              <a:t>по </a:t>
            </a:r>
            <a:r>
              <a:rPr lang="ru-RU" i="1" dirty="0" err="1" smtClean="0"/>
              <a:t>предшкольной</a:t>
            </a:r>
            <a:r>
              <a:rPr lang="ru-RU" i="1" dirty="0" smtClean="0"/>
              <a:t> подготовке</a:t>
            </a:r>
          </a:p>
          <a:p>
            <a:r>
              <a:rPr lang="ru-RU" dirty="0" smtClean="0"/>
              <a:t>– </a:t>
            </a:r>
            <a:r>
              <a:rPr lang="ru-RU" dirty="0"/>
              <a:t>открытое занятие для родителей 2 раза в год (в середине и конце года).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3048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787589"/>
            <a:ext cx="4752528" cy="5463062"/>
          </a:xfrm>
        </p:spPr>
      </p:pic>
    </p:spTree>
    <p:extLst>
      <p:ext uri="{BB962C8B-B14F-4D97-AF65-F5344CB8AC3E}">
        <p14:creationId xmlns:p14="http://schemas.microsoft.com/office/powerpoint/2010/main" val="26446455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Организация занятий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Занятия </a:t>
            </a:r>
            <a:r>
              <a:rPr lang="ru-RU" dirty="0"/>
              <a:t>по подготовке к школе проводятся во вторую половину дня по подгруппам 8  человек, в специально оборудованном кабинете, 2 раза в неделю. </a:t>
            </a:r>
          </a:p>
          <a:p>
            <a:r>
              <a:rPr lang="ru-RU" dirty="0"/>
              <a:t>Учебная нагрузка составлена с учётом требований инструктивно-методического письма Министерства образования РФ от 14.03.2000г. № 65/23-16 «О гигиенических требованиях к максимальной нагрузке на детей дошкольного возраста в организованных формах обучения», в соответствии с «Постановлением Главного Государственного Санитарного врача РФ от 26.03.2003  № 24» и составляет:</a:t>
            </a:r>
          </a:p>
          <a:p>
            <a:r>
              <a:rPr lang="ru-RU" dirty="0"/>
              <a:t>20-25 минут – средняя группа, 25-30 минут – старшая группа, 30-40 минут – подготовительная группа.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57090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96752"/>
            <a:ext cx="6196405" cy="452631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При организации занятий по подготовке к школе педагог может использовать фронтальную, индивидуальную и подгрупповую формы работы. </a:t>
            </a:r>
          </a:p>
          <a:p>
            <a:r>
              <a:rPr lang="ru-RU" dirty="0"/>
              <a:t>Индивидуальные образовательные ситуации проводятся с детьми по показателям на основе педагогической диагностики. В зависимости от конкретных целей и задач того или иного периода обучения и индивидуальных успехов каждого ребенка, состав подгрупп может меняться.  Продолжительность индивидуальной работы по коррекции недостатков конструктивно-модельного развития воспитанников, создающих трудности в овладении Программой, может составлять от 5 до 15 минут.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724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08720"/>
            <a:ext cx="6424941" cy="5221899"/>
          </a:xfrm>
        </p:spPr>
      </p:pic>
    </p:spTree>
    <p:extLst>
      <p:ext uri="{BB962C8B-B14F-4D97-AF65-F5344CB8AC3E}">
        <p14:creationId xmlns:p14="http://schemas.microsoft.com/office/powerpoint/2010/main" val="10045145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/>
              <a:t>Содержание изучаемого курса</a:t>
            </a:r>
            <a:endParaRPr lang="ru-RU" dirty="0"/>
          </a:p>
          <a:p>
            <a:r>
              <a:rPr lang="ru-RU" dirty="0"/>
              <a:t>     1.</a:t>
            </a:r>
            <a:r>
              <a:rPr lang="ru-RU" b="1" dirty="0"/>
              <a:t>Обучение чтению по методике </a:t>
            </a:r>
            <a:r>
              <a:rPr lang="ru-RU" b="1" dirty="0" err="1"/>
              <a:t>Н.Зайцева</a:t>
            </a:r>
            <a:endParaRPr lang="ru-RU" dirty="0"/>
          </a:p>
          <a:p>
            <a:r>
              <a:rPr lang="ru-RU" dirty="0"/>
              <a:t>Занятия по формированию умений детей сложения звуков в слоги, слогов в  слова по средствам запоминания, игры с кубиками </a:t>
            </a:r>
            <a:r>
              <a:rPr lang="ru-RU" dirty="0" err="1"/>
              <a:t>Н.Зайцева</a:t>
            </a:r>
            <a:r>
              <a:rPr lang="ru-RU" dirty="0"/>
              <a:t>, </a:t>
            </a:r>
            <a:r>
              <a:rPr lang="ru-RU" dirty="0" err="1"/>
              <a:t>пропевания</a:t>
            </a:r>
            <a:r>
              <a:rPr lang="ru-RU" dirty="0"/>
              <a:t> таблиц-тренажеров, чтения и составления слов по образцу.</a:t>
            </a:r>
          </a:p>
          <a:p>
            <a:r>
              <a:rPr lang="ru-RU" b="1" dirty="0"/>
              <a:t>     2. Подготовка руки к письму.</a:t>
            </a:r>
            <a:endParaRPr lang="ru-RU" dirty="0"/>
          </a:p>
          <a:p>
            <a:r>
              <a:rPr lang="ru-RU" dirty="0"/>
              <a:t>     Занятия по развитию мелкой моторики рук, пальчиковые игры.</a:t>
            </a:r>
          </a:p>
          <a:p>
            <a:r>
              <a:rPr lang="ru-RU" dirty="0"/>
              <a:t>     Практика: графические упражнения, изображение пальчиками предметов,      фигур, животных, птиц.</a:t>
            </a:r>
          </a:p>
          <a:p>
            <a:pPr lvl="0"/>
            <a:r>
              <a:rPr lang="ru-RU" b="1" dirty="0" smtClean="0"/>
              <a:t>3.Формирование </a:t>
            </a:r>
            <a:r>
              <a:rPr lang="ru-RU" b="1" dirty="0"/>
              <a:t>фонематического восприятия.</a:t>
            </a:r>
            <a:endParaRPr lang="ru-RU" dirty="0"/>
          </a:p>
          <a:p>
            <a:r>
              <a:rPr lang="ru-RU" dirty="0"/>
              <a:t>Занятия, направленные на развитие фонетического восприятия и слуха, которые обуславливают подготовку к обучению чтению. Знакомство со звуками русского языка и буквами русского алфавита. Составление слоговой схемы слова и фонетического анализа звуков в слове.</a:t>
            </a:r>
          </a:p>
          <a:p>
            <a:r>
              <a:rPr lang="ru-RU" dirty="0"/>
              <a:t>     </a:t>
            </a:r>
            <a:r>
              <a:rPr lang="ru-RU" b="1" dirty="0"/>
              <a:t>4</a:t>
            </a:r>
            <a:r>
              <a:rPr lang="ru-RU" dirty="0" smtClean="0"/>
              <a:t>.</a:t>
            </a:r>
            <a:r>
              <a:rPr lang="ru-RU" b="1" dirty="0" smtClean="0"/>
              <a:t>Обучение </a:t>
            </a:r>
            <a:r>
              <a:rPr lang="ru-RU" b="1" dirty="0"/>
              <a:t>счету и развитие математических представлений</a:t>
            </a:r>
            <a:r>
              <a:rPr lang="ru-RU" dirty="0"/>
              <a:t> </a:t>
            </a:r>
          </a:p>
          <a:p>
            <a:r>
              <a:rPr lang="ru-RU" dirty="0"/>
              <a:t>     Занятия по развитию пространственного воображения. Знакомство с фигурами,   цифрами, умение соотносить число и цифру. Решение простых задач. Формирование умения решать примеры более 1 десятка. Формирование знаний о составе числа и применение этих знаний в решении задач.</a:t>
            </a:r>
          </a:p>
          <a:p>
            <a:r>
              <a:rPr lang="ru-RU" dirty="0"/>
              <a:t>     </a:t>
            </a:r>
            <a:r>
              <a:rPr lang="ru-RU" b="1" dirty="0"/>
              <a:t>5</a:t>
            </a:r>
            <a:r>
              <a:rPr lang="ru-RU" dirty="0" smtClean="0"/>
              <a:t>.</a:t>
            </a:r>
            <a:r>
              <a:rPr lang="ru-RU" b="1" dirty="0" smtClean="0"/>
              <a:t>Формирование </a:t>
            </a:r>
            <a:r>
              <a:rPr lang="ru-RU" b="1" dirty="0"/>
              <a:t>знаний об окружающем мире</a:t>
            </a:r>
            <a:r>
              <a:rPr lang="ru-RU" dirty="0"/>
              <a:t> </a:t>
            </a:r>
          </a:p>
          <a:p>
            <a:r>
              <a:rPr lang="ru-RU" dirty="0"/>
              <a:t>      Занятия по развитию познавательных  процессов (логическое мышление,  анализ и синтез, память, внимание, воображение). Формирование энциклопедических знаний о мире и его устройстве.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9095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Технологии обучения: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игровая технология;</a:t>
            </a:r>
          </a:p>
          <a:p>
            <a:pPr lvl="0"/>
            <a:r>
              <a:rPr lang="ru-RU" dirty="0"/>
              <a:t>развивающие технологии, опирающиеся на познавательный интерес (Л.В. </a:t>
            </a:r>
            <a:r>
              <a:rPr lang="ru-RU" dirty="0" err="1"/>
              <a:t>Занков</a:t>
            </a:r>
            <a:r>
              <a:rPr lang="ru-RU" dirty="0"/>
              <a:t>, Д.Б. </a:t>
            </a:r>
            <a:r>
              <a:rPr lang="ru-RU" dirty="0" err="1"/>
              <a:t>Эльконин</a:t>
            </a:r>
            <a:r>
              <a:rPr lang="ru-RU" dirty="0"/>
              <a:t> - В.В. Давыдов);</a:t>
            </a:r>
          </a:p>
          <a:p>
            <a:pPr lvl="0"/>
            <a:r>
              <a:rPr lang="ru-RU" dirty="0"/>
              <a:t>технология проблемного обучения;</a:t>
            </a:r>
          </a:p>
          <a:p>
            <a:pPr lvl="0"/>
            <a:r>
              <a:rPr lang="ru-RU" dirty="0"/>
              <a:t>технология сотрудничества (</a:t>
            </a:r>
            <a:r>
              <a:rPr lang="ru-RU" dirty="0" err="1"/>
              <a:t>В.Дьяченко</a:t>
            </a:r>
            <a:r>
              <a:rPr lang="ru-RU" dirty="0"/>
              <a:t>, </a:t>
            </a:r>
            <a:r>
              <a:rPr lang="ru-RU" dirty="0" err="1"/>
              <a:t>А.Соколов</a:t>
            </a:r>
            <a:r>
              <a:rPr lang="ru-RU" dirty="0"/>
              <a:t> и др.);</a:t>
            </a:r>
          </a:p>
          <a:p>
            <a:pPr lvl="0"/>
            <a:r>
              <a:rPr lang="ru-RU" dirty="0"/>
              <a:t>ТРИЗ (Теория решения изобретательных задач);</a:t>
            </a:r>
          </a:p>
          <a:p>
            <a:pPr lvl="0"/>
            <a:r>
              <a:rPr lang="ru-RU" dirty="0"/>
              <a:t>информационные технологии.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6668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работы с семьей: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070017" y="2119313"/>
          <a:ext cx="4983329" cy="360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83329"/>
              </a:tblGrid>
              <a:tr h="36036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dirty="0">
                          <a:effectLst/>
                        </a:rPr>
                        <a:t>В клубе вопросы сотрудничества решаются следующими путями: проведение совместных мастер-классов по разным образовательным разделам, проведение открытых занятий, организации совместных проектов и конкурсов , а также консультации родителей по темам занятий , достижениям и трудностям в приобретении тех или иных компетенций детей (по окончании каждого занятия).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dirty="0">
                          <a:effectLst/>
                        </a:rPr>
                        <a:t>  Партнерство означает, что отношения обеих сторон строятся на основе совместной ответственности за образование детей. Кроме того, понятие «партнерство» подразумевает, что семья и Организация равноправны, преследуют одни и те же цели и сотрудничают для их достижения. Согласие партнеров с общими целями и методами воспитания и обучения , сотрудничество в их достижении позволяют объединить  усилия и обеспечить преемственность и </a:t>
                      </a:r>
                      <a:r>
                        <a:rPr lang="ru-RU" sz="1100" dirty="0" err="1">
                          <a:effectLst/>
                        </a:rPr>
                        <a:t>взаимодополняемость</a:t>
                      </a:r>
                      <a:r>
                        <a:rPr lang="ru-RU" sz="1100" dirty="0">
                          <a:effectLst/>
                        </a:rPr>
                        <a:t> в семейном и </a:t>
                      </a:r>
                      <a:r>
                        <a:rPr lang="ru-RU" sz="1100" dirty="0" err="1">
                          <a:effectLst/>
                        </a:rPr>
                        <a:t>внесемейном</a:t>
                      </a:r>
                      <a:r>
                        <a:rPr lang="ru-RU" sz="1100" dirty="0">
                          <a:effectLst/>
                        </a:rPr>
                        <a:t> образовании. </a:t>
                      </a:r>
                      <a:endParaRPr lang="ru-RU" sz="1400" dirty="0">
                        <a:effectLst/>
                      </a:endParaRPr>
                    </a:p>
                  </a:txBody>
                  <a:tcPr marL="91929" marR="91929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70017" y="2119313"/>
          <a:ext cx="4983329" cy="360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83329"/>
              </a:tblGrid>
              <a:tr h="36036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dirty="0">
                          <a:effectLst/>
                        </a:rPr>
                        <a:t>В клубе вопросы сотрудничества решаются следующими путями: проведение совместных мастер-классов по разным образовательным разделам, проведение открытых занятий, организации совместных проектов и конкурсов , а также консультации родителей по темам занятий , достижениям и трудностям в приобретении тех или иных компетенций детей (по окончании каждого занятия).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dirty="0">
                          <a:effectLst/>
                        </a:rPr>
                        <a:t>  Партнерство означает, что отношения обеих сторон строятся на основе совместной ответственности за образование детей. Кроме того, понятие «партнерство» подразумевает, что семья и Организация равноправны, преследуют одни и те же цели и сотрудничают для их достижения. Согласие партнеров с общими целями и методами воспитания и обучения , сотрудничество в их достижении позволяют объединить  усилия и обеспечить преемственность и </a:t>
                      </a:r>
                      <a:r>
                        <a:rPr lang="ru-RU" sz="1100" dirty="0" err="1">
                          <a:effectLst/>
                        </a:rPr>
                        <a:t>взаимодополняемость</a:t>
                      </a:r>
                      <a:r>
                        <a:rPr lang="ru-RU" sz="1100" dirty="0">
                          <a:effectLst/>
                        </a:rPr>
                        <a:t> в семейном и </a:t>
                      </a:r>
                      <a:r>
                        <a:rPr lang="ru-RU" sz="1100" dirty="0" err="1">
                          <a:effectLst/>
                        </a:rPr>
                        <a:t>внесемейном</a:t>
                      </a:r>
                      <a:r>
                        <a:rPr lang="ru-RU" sz="1100" dirty="0">
                          <a:effectLst/>
                        </a:rPr>
                        <a:t> образовании. </a:t>
                      </a:r>
                      <a:endParaRPr lang="ru-RU" sz="1400" dirty="0">
                        <a:effectLst/>
                      </a:endParaRPr>
                    </a:p>
                  </a:txBody>
                  <a:tcPr marL="91929" marR="91929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469089"/>
              </p:ext>
            </p:extLst>
          </p:nvPr>
        </p:nvGraphicFramePr>
        <p:xfrm>
          <a:off x="2070017" y="2119313"/>
          <a:ext cx="4983329" cy="39923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83329"/>
              </a:tblGrid>
              <a:tr h="36036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dirty="0">
                          <a:effectLst/>
                        </a:rPr>
                        <a:t>В клубе вопросы сотрудничества решаются следующими путями: </a:t>
                      </a:r>
                      <a:r>
                        <a:rPr lang="ru-RU" sz="1100" b="1" dirty="0">
                          <a:effectLst/>
                        </a:rPr>
                        <a:t>проведение совместных мастер-классов по разным образовательным разделам,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1100" dirty="0" smtClean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проведение </a:t>
                      </a:r>
                      <a:r>
                        <a:rPr lang="ru-RU" sz="1100" b="1" dirty="0">
                          <a:effectLst/>
                        </a:rPr>
                        <a:t>открытых занятий, </a:t>
                      </a:r>
                      <a:endParaRPr lang="ru-RU" sz="1100" b="1" dirty="0" smtClean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организации </a:t>
                      </a:r>
                      <a:r>
                        <a:rPr lang="ru-RU" sz="1100" b="1" dirty="0">
                          <a:effectLst/>
                        </a:rPr>
                        <a:t>совместных проектов и конкурсов 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endParaRPr lang="ru-RU" sz="1100" dirty="0" smtClean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b="1" dirty="0" smtClean="0">
                          <a:effectLst/>
                        </a:rPr>
                        <a:t>консультации </a:t>
                      </a:r>
                      <a:r>
                        <a:rPr lang="ru-RU" sz="1100" b="1" dirty="0">
                          <a:effectLst/>
                        </a:rPr>
                        <a:t>родителей по темам занятий , достижениям и трудностям в приобретении тех или иных компетенций детей </a:t>
                      </a:r>
                      <a:r>
                        <a:rPr lang="ru-RU" sz="1100" dirty="0">
                          <a:effectLst/>
                        </a:rPr>
                        <a:t>(по окончании каждого занятия).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100" dirty="0">
                          <a:effectLst/>
                        </a:rPr>
                        <a:t>  Партнерство означает, что отношения обеих сторон строятся на основе совместной ответственности за образование детей. Кроме того, понятие «партнерство» подразумевает, что семья и Организация равноправны, преследуют одни и те же цели и сотрудничают для их достижения. Согласие партнеров с общими целями и методами воспитания и обучения , сотрудничество в их достижении позволяют объединить  усилия и обеспечить преемственность и </a:t>
                      </a:r>
                      <a:r>
                        <a:rPr lang="ru-RU" sz="1100" dirty="0" err="1">
                          <a:effectLst/>
                        </a:rPr>
                        <a:t>взаимодополняемость</a:t>
                      </a:r>
                      <a:r>
                        <a:rPr lang="ru-RU" sz="1100" dirty="0">
                          <a:effectLst/>
                        </a:rPr>
                        <a:t> в семейном и </a:t>
                      </a:r>
                      <a:r>
                        <a:rPr lang="ru-RU" sz="1100" dirty="0" err="1">
                          <a:effectLst/>
                        </a:rPr>
                        <a:t>внесемейном</a:t>
                      </a:r>
                      <a:r>
                        <a:rPr lang="ru-RU" sz="1100" dirty="0">
                          <a:effectLst/>
                        </a:rPr>
                        <a:t> образовании. </a:t>
                      </a:r>
                      <a:endParaRPr lang="ru-RU" sz="1400" dirty="0">
                        <a:effectLst/>
                      </a:endParaRPr>
                    </a:p>
                  </a:txBody>
                  <a:tcPr marL="91929" marR="9192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2980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556053" cy="4236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65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/>
          <a:lstStyle/>
          <a:p>
            <a:r>
              <a:rPr lang="ru-RU" dirty="0"/>
              <a:t>Содействие и сотрудничество детей и взрослых, признание ребенка полноценным субъектом образовательных отношений</a:t>
            </a:r>
            <a:r>
              <a:rPr lang="ru-RU" dirty="0" smtClean="0"/>
              <a:t>.</a:t>
            </a:r>
          </a:p>
          <a:p>
            <a:pPr lvl="0"/>
            <a:r>
              <a:rPr lang="ru-RU" dirty="0"/>
              <a:t>Поддержка инициативы детей в различных видах деятельности.</a:t>
            </a:r>
          </a:p>
          <a:p>
            <a:r>
              <a:rPr lang="ru-RU" dirty="0"/>
              <a:t>Сотрудничество ДОУ с семьей. </a:t>
            </a:r>
            <a:endParaRPr lang="ru-RU" dirty="0" smtClean="0"/>
          </a:p>
          <a:p>
            <a:pPr lvl="0"/>
            <a:r>
              <a:rPr lang="ru-RU" dirty="0"/>
              <a:t>Формирование познавательных интересов и познавательных действий ребенка.</a:t>
            </a:r>
          </a:p>
          <a:p>
            <a:r>
              <a:rPr lang="ru-RU" dirty="0"/>
              <a:t>Интеграция образовательных областей. </a:t>
            </a:r>
          </a:p>
        </p:txBody>
      </p:sp>
    </p:spTree>
    <p:extLst>
      <p:ext uri="{BB962C8B-B14F-4D97-AF65-F5344CB8AC3E}">
        <p14:creationId xmlns:p14="http://schemas.microsoft.com/office/powerpoint/2010/main" val="1913364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/>
          <a:lstStyle/>
          <a:p>
            <a:pPr lvl="0"/>
            <a:r>
              <a:rPr lang="ru-RU" dirty="0"/>
              <a:t>Комплексно-тематический принцип построения образовательного процесса</a:t>
            </a:r>
            <a:r>
              <a:rPr lang="ru-RU" dirty="0" smtClean="0"/>
              <a:t>.</a:t>
            </a:r>
          </a:p>
          <a:p>
            <a:pPr lvl="0"/>
            <a:r>
              <a:rPr lang="ru-RU" dirty="0"/>
              <a:t>Принцип непрерывности образования и системности. </a:t>
            </a:r>
            <a:endParaRPr lang="ru-RU" dirty="0" smtClean="0"/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972862"/>
            <a:ext cx="4536504" cy="302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76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/>
              <a:t>Основные направления </a:t>
            </a:r>
            <a:r>
              <a:rPr lang="ru-RU" sz="3600" b="1" i="1" dirty="0" err="1" smtClean="0"/>
              <a:t>предшкольной</a:t>
            </a:r>
            <a:r>
              <a:rPr lang="ru-RU" sz="3600" b="1" i="1" dirty="0" smtClean="0"/>
              <a:t> подготовки: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060848"/>
            <a:ext cx="6196405" cy="3603812"/>
          </a:xfrm>
        </p:spPr>
        <p:txBody>
          <a:bodyPr/>
          <a:lstStyle/>
          <a:p>
            <a:r>
              <a:rPr lang="ru-RU" dirty="0" smtClean="0">
                <a:sym typeface="Symbol"/>
              </a:rPr>
              <a:t></a:t>
            </a:r>
            <a:r>
              <a:rPr lang="ru-RU" dirty="0" smtClean="0"/>
              <a:t> </a:t>
            </a:r>
            <a:r>
              <a:rPr lang="ru-RU" dirty="0"/>
              <a:t>всестороннее развитие личности ребенка;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увеличение объема знаний;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развитие основных мыслительных процессов (памяти, внимания, мышления);</a:t>
            </a:r>
          </a:p>
          <a:p>
            <a:r>
              <a:rPr lang="ru-RU" dirty="0">
                <a:sym typeface="Symbol"/>
              </a:rPr>
              <a:t></a:t>
            </a:r>
            <a:r>
              <a:rPr lang="ru-RU" dirty="0"/>
              <a:t> адаптация к новой социальной роли.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268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836712"/>
            <a:ext cx="6196405" cy="259228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Обучение </a:t>
            </a:r>
            <a:r>
              <a:rPr lang="ru-RU" dirty="0" err="1" smtClean="0"/>
              <a:t>предшкольной</a:t>
            </a:r>
            <a:r>
              <a:rPr lang="ru-RU" dirty="0" smtClean="0"/>
              <a:t> подготовке должно </a:t>
            </a:r>
            <a:r>
              <a:rPr lang="ru-RU" dirty="0"/>
              <a:t>включать себя </a:t>
            </a:r>
            <a:r>
              <a:rPr lang="ru-RU" b="1" dirty="0"/>
              <a:t>три направления развития</a:t>
            </a:r>
            <a:r>
              <a:rPr lang="ru-RU" dirty="0"/>
              <a:t> детей дошкольного возраста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обучение чтению </a:t>
            </a:r>
            <a:r>
              <a:rPr lang="ru-RU" dirty="0"/>
              <a:t>и развитие </a:t>
            </a:r>
            <a:r>
              <a:rPr lang="ru-RU" dirty="0" smtClean="0"/>
              <a:t>речи </a:t>
            </a:r>
          </a:p>
          <a:p>
            <a:r>
              <a:rPr lang="ru-RU" dirty="0"/>
              <a:t>р</a:t>
            </a:r>
            <a:r>
              <a:rPr lang="ru-RU" dirty="0" smtClean="0"/>
              <a:t>азвитие математических представлений</a:t>
            </a:r>
          </a:p>
          <a:p>
            <a:r>
              <a:rPr lang="ru-RU" dirty="0" smtClean="0"/>
              <a:t> </a:t>
            </a:r>
            <a:r>
              <a:rPr lang="ru-RU" dirty="0"/>
              <a:t>ознакомление с окружающим.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01008"/>
            <a:ext cx="3475360" cy="260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54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Обучение </a:t>
            </a:r>
            <a:r>
              <a:rPr lang="ru-RU" sz="3200" dirty="0" smtClean="0"/>
              <a:t>чтению, </a:t>
            </a:r>
            <a:r>
              <a:rPr lang="ru-RU" sz="3200" dirty="0"/>
              <a:t>развитие речи: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-формирование навыка слогового чтения</a:t>
            </a:r>
          </a:p>
          <a:p>
            <a:r>
              <a:rPr lang="ru-RU" dirty="0" smtClean="0"/>
              <a:t>-</a:t>
            </a:r>
            <a:r>
              <a:rPr lang="ru-RU" dirty="0"/>
              <a:t>развитие видов речевой деятельности: умений слушать, говорить, свободно пользоваться языком в различных ситуациях общения.</a:t>
            </a:r>
          </a:p>
          <a:p>
            <a:r>
              <a:rPr lang="ru-RU" dirty="0"/>
              <a:t>- обогащение речи детей, за счет расширения и уточнения представлений детей об окружающем мире в ходе чтения, рассмотрения иллюстраций, бесед и др.</a:t>
            </a:r>
          </a:p>
          <a:p>
            <a:r>
              <a:rPr lang="ru-RU" dirty="0"/>
              <a:t>-развитие фонематического слуха (умение выделять звук из ряда других</a:t>
            </a:r>
            <a:r>
              <a:rPr lang="ru-RU" dirty="0" smtClean="0"/>
              <a:t>);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</a:t>
            </a:r>
            <a:r>
              <a:rPr lang="ru-RU" dirty="0"/>
              <a:t>развитие фонематического анализа (умение делать </a:t>
            </a:r>
            <a:r>
              <a:rPr lang="ru-RU" dirty="0" err="1"/>
              <a:t>звуко</a:t>
            </a:r>
            <a:r>
              <a:rPr lang="ru-RU" dirty="0"/>
              <a:t>-буквенный анализ слов, правильно определять и давать характеристику звука);</a:t>
            </a:r>
          </a:p>
          <a:p>
            <a:r>
              <a:rPr lang="ru-RU" dirty="0"/>
              <a:t>- развитие умения правильно обозначать звук на письме, составлять слова из букв и слогов, читать;</a:t>
            </a:r>
          </a:p>
          <a:p>
            <a:r>
              <a:rPr lang="ru-RU" dirty="0"/>
              <a:t>- подготовка руки к письму («печатание» букв, слов, предложений)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338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Развитие математических представлений и логики 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развитие математических представлений о числах и цифрах;</a:t>
            </a:r>
          </a:p>
          <a:p>
            <a:r>
              <a:rPr lang="ru-RU" dirty="0"/>
              <a:t>-знакомство с математическими знаками;</a:t>
            </a:r>
          </a:p>
          <a:p>
            <a:r>
              <a:rPr lang="ru-RU" dirty="0"/>
              <a:t>- развитие умение решать и составлять арифметические задачи;</a:t>
            </a:r>
          </a:p>
          <a:p>
            <a:r>
              <a:rPr lang="ru-RU" dirty="0"/>
              <a:t>- развитие внимания, наблюдательности, логического мышление;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Формирование быстрого устного счета</a:t>
            </a:r>
          </a:p>
          <a:p>
            <a:r>
              <a:rPr lang="ru-RU" dirty="0"/>
              <a:t>- подготовка руки к письму («печатание» цифр, рисование геометрических форм, написание графических диктантов, работа в тетради в клетку)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652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143</TotalTime>
  <Words>2295</Words>
  <Application>Microsoft Office PowerPoint</Application>
  <PresentationFormat>Экран (4:3)</PresentationFormat>
  <Paragraphs>239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Кнопка</vt:lpstr>
      <vt:lpstr>Презентация PowerPoint</vt:lpstr>
      <vt:lpstr>Обучение в школе – это переломный момент в жизни ребенка. </vt:lpstr>
      <vt:lpstr>Содержание программ по подготовке детей к обучению в школе должно быть составлено с учетом принципов и подходов к формированию образовательных программ, отраженных в ФГОС ДО: </vt:lpstr>
      <vt:lpstr>Презентация PowerPoint</vt:lpstr>
      <vt:lpstr>Презентация PowerPoint</vt:lpstr>
      <vt:lpstr>Основные направления предшкольной подготовки: </vt:lpstr>
      <vt:lpstr>Презентация PowerPoint</vt:lpstr>
      <vt:lpstr>Обучение чтению, развитие речи: </vt:lpstr>
      <vt:lpstr>Развитие математических представлений и логики : </vt:lpstr>
      <vt:lpstr>Ознакомление с окружающим: </vt:lpstr>
      <vt:lpstr>Презентация PowerPoint</vt:lpstr>
      <vt:lpstr>Ожидаемые результаты после реализации программы. </vt:lpstr>
      <vt:lpstr>Презентация PowerPoint</vt:lpstr>
      <vt:lpstr>Презентация PowerPoint</vt:lpstr>
      <vt:lpstr>Презентация PowerPoint</vt:lpstr>
      <vt:lpstr>Предлагаемое оборудование для проведения занятий по предшкольной подготовке: Кубики и таблицы Н.Зайцева</vt:lpstr>
      <vt:lpstr>Блоки Золтана Дьенеша и палочки Кюизенера</vt:lpstr>
      <vt:lpstr>Кубики Никитиных</vt:lpstr>
      <vt:lpstr>Математический планшет</vt:lpstr>
      <vt:lpstr>«Аксессуары» ментальной арифметики</vt:lpstr>
      <vt:lpstr>Образовательные конструкторы для детей</vt:lpstr>
      <vt:lpstr>Предполагаемые результаты реализации программы каждой возрастной группы. 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организации образовательного процесса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Организация занятий </vt:lpstr>
      <vt:lpstr>Презентация PowerPoint</vt:lpstr>
      <vt:lpstr>Презентация PowerPoint</vt:lpstr>
      <vt:lpstr>Презентация PowerPoint</vt:lpstr>
      <vt:lpstr>Технологии обучения: </vt:lpstr>
      <vt:lpstr>Формы работы с семьей: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Vovan</dc:creator>
  <cp:lastModifiedBy>RePack by Diakov</cp:lastModifiedBy>
  <cp:revision>22</cp:revision>
  <dcterms:created xsi:type="dcterms:W3CDTF">2019-01-27T06:31:58Z</dcterms:created>
  <dcterms:modified xsi:type="dcterms:W3CDTF">2019-01-27T15:23:50Z</dcterms:modified>
</cp:coreProperties>
</file>