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20" r:id="rId1"/>
  </p:sldMasterIdLst>
  <p:sldIdLst>
    <p:sldId id="256" r:id="rId2"/>
    <p:sldId id="257" r:id="rId3"/>
    <p:sldId id="258" r:id="rId4"/>
    <p:sldId id="259" r:id="rId5"/>
    <p:sldId id="261" r:id="rId6"/>
    <p:sldId id="260"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5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E1104DD3-61D5-4DC6-BBEE-A87D0D0298E2}" type="datetimeFigureOut">
              <a:rPr lang="ru-RU" smtClean="0"/>
              <a:pPr/>
              <a:t>13.10.2019</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1F62B036-F75F-4652-8776-B0AE7CA29BA3}" type="slidenum">
              <a:rPr lang="ru-RU" smtClean="0"/>
              <a:pPr/>
              <a:t>‹#›</a:t>
            </a:fld>
            <a:endParaRPr lang="ru-RU"/>
          </a:p>
        </p:txBody>
      </p:sp>
    </p:spTree>
  </p:cSld>
  <p:clrMapOvr>
    <a:masterClrMapping/>
  </p:clrMapOvr>
  <p:transition>
    <p:wheel spokes="8"/>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1104DD3-61D5-4DC6-BBEE-A87D0D0298E2}" type="datetimeFigureOut">
              <a:rPr lang="ru-RU" smtClean="0"/>
              <a:pPr/>
              <a:t>13.10.2019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62B036-F75F-4652-8776-B0AE7CA29BA3}" type="slidenum">
              <a:rPr lang="ru-RU" smtClean="0"/>
              <a:pPr/>
              <a:t>‹#›</a:t>
            </a:fld>
            <a:endParaRPr lang="ru-RU"/>
          </a:p>
        </p:txBody>
      </p:sp>
    </p:spTree>
  </p:cSld>
  <p:clrMapOvr>
    <a:masterClrMapping/>
  </p:clrMapOvr>
  <p:transition>
    <p:wheel spokes="8"/>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1104DD3-61D5-4DC6-BBEE-A87D0D0298E2}" type="datetimeFigureOut">
              <a:rPr lang="ru-RU" smtClean="0"/>
              <a:pPr/>
              <a:t>13.10.2019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62B036-F75F-4652-8776-B0AE7CA29BA3}" type="slidenum">
              <a:rPr lang="ru-RU" smtClean="0"/>
              <a:pPr/>
              <a:t>‹#›</a:t>
            </a:fld>
            <a:endParaRPr lang="ru-RU"/>
          </a:p>
        </p:txBody>
      </p:sp>
    </p:spTree>
  </p:cSld>
  <p:clrMapOvr>
    <a:masterClrMapping/>
  </p:clrMapOvr>
  <p:transition>
    <p:wheel spokes="8"/>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E1104DD3-61D5-4DC6-BBEE-A87D0D0298E2}" type="datetimeFigureOut">
              <a:rPr lang="ru-RU" smtClean="0"/>
              <a:pPr/>
              <a:t>13.10.2019</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1F62B036-F75F-4652-8776-B0AE7CA29BA3}" type="slidenum">
              <a:rPr lang="ru-RU" smtClean="0"/>
              <a:pPr/>
              <a:t>‹#›</a:t>
            </a:fld>
            <a:endParaRPr lang="ru-RU"/>
          </a:p>
        </p:txBody>
      </p:sp>
    </p:spTree>
  </p:cSld>
  <p:clrMapOvr>
    <a:masterClrMapping/>
  </p:clrMapOvr>
  <p:transition>
    <p:wheel spokes="8"/>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E1104DD3-61D5-4DC6-BBEE-A87D0D0298E2}" type="datetimeFigureOut">
              <a:rPr lang="ru-RU" smtClean="0"/>
              <a:pPr/>
              <a:t>13.10.2019</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1F62B036-F75F-4652-8776-B0AE7CA29BA3}"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transition>
    <p:wheel spokes="8"/>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E1104DD3-61D5-4DC6-BBEE-A87D0D0298E2}" type="datetimeFigureOut">
              <a:rPr lang="ru-RU" smtClean="0"/>
              <a:pPr/>
              <a:t>13.10.2019</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1F62B036-F75F-4652-8776-B0AE7CA29BA3}" type="slidenum">
              <a:rPr lang="ru-RU" smtClean="0"/>
              <a:pPr/>
              <a:t>‹#›</a:t>
            </a:fld>
            <a:endParaRPr lang="ru-RU"/>
          </a:p>
        </p:txBody>
      </p:sp>
    </p:spTree>
  </p:cSld>
  <p:clrMapOvr>
    <a:masterClrMapping/>
  </p:clrMapOvr>
  <p:transition>
    <p:wheel spokes="8"/>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E1104DD3-61D5-4DC6-BBEE-A87D0D0298E2}" type="datetimeFigureOut">
              <a:rPr lang="ru-RU" smtClean="0"/>
              <a:pPr/>
              <a:t>13.10.2019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1F62B036-F75F-4652-8776-B0AE7CA29BA3}"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wheel spokes="8"/>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E1104DD3-61D5-4DC6-BBEE-A87D0D0298E2}" type="datetimeFigureOut">
              <a:rPr lang="ru-RU" smtClean="0"/>
              <a:pPr/>
              <a:t>13.10.2019</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62B036-F75F-4652-8776-B0AE7CA29BA3}" type="slidenum">
              <a:rPr lang="ru-RU" smtClean="0"/>
              <a:pPr/>
              <a:t>‹#›</a:t>
            </a:fld>
            <a:endParaRPr lang="ru-RU"/>
          </a:p>
        </p:txBody>
      </p:sp>
    </p:spTree>
  </p:cSld>
  <p:clrMapOvr>
    <a:masterClrMapping/>
  </p:clrMapOvr>
  <p:transition>
    <p:wheel spokes="8"/>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E1104DD3-61D5-4DC6-BBEE-A87D0D0298E2}" type="datetimeFigureOut">
              <a:rPr lang="ru-RU" smtClean="0"/>
              <a:pPr/>
              <a:t>13.10.2019</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F62B036-F75F-4652-8776-B0AE7CA29BA3}" type="slidenum">
              <a:rPr lang="ru-RU" smtClean="0"/>
              <a:pPr/>
              <a:t>‹#›</a:t>
            </a:fld>
            <a:endParaRPr lang="ru-RU"/>
          </a:p>
        </p:txBody>
      </p:sp>
    </p:spTree>
  </p:cSld>
  <p:clrMapOvr>
    <a:masterClrMapping/>
  </p:clrMapOvr>
  <p:transition>
    <p:wheel spokes="8"/>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E1104DD3-61D5-4DC6-BBEE-A87D0D0298E2}" type="datetimeFigureOut">
              <a:rPr lang="ru-RU" smtClean="0"/>
              <a:pPr/>
              <a:t>13.10.2019</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F62B036-F75F-4652-8776-B0AE7CA29BA3}" type="slidenum">
              <a:rPr lang="ru-RU" smtClean="0"/>
              <a:pPr/>
              <a:t>‹#›</a:t>
            </a:fld>
            <a:endParaRPr lang="ru-RU"/>
          </a:p>
        </p:txBody>
      </p:sp>
    </p:spTree>
  </p:cSld>
  <p:clrMapOvr>
    <a:masterClrMapping/>
  </p:clrMapOvr>
  <p:transition>
    <p:wheel spokes="8"/>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E1104DD3-61D5-4DC6-BBEE-A87D0D0298E2}" type="datetimeFigureOut">
              <a:rPr lang="ru-RU" smtClean="0"/>
              <a:pPr/>
              <a:t>13.10.2019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1F62B036-F75F-4652-8776-B0AE7CA29BA3}"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transition>
    <p:wheel spokes="8"/>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E1104DD3-61D5-4DC6-BBEE-A87D0D0298E2}" type="datetimeFigureOut">
              <a:rPr lang="ru-RU" smtClean="0"/>
              <a:pPr/>
              <a:t>13.10.2019</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F62B036-F75F-4652-8776-B0AE7CA29BA3}"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4021" r:id="rId1"/>
    <p:sldLayoutId id="2147484022" r:id="rId2"/>
    <p:sldLayoutId id="2147484023" r:id="rId3"/>
    <p:sldLayoutId id="2147484024" r:id="rId4"/>
    <p:sldLayoutId id="2147484025" r:id="rId5"/>
    <p:sldLayoutId id="2147484026" r:id="rId6"/>
    <p:sldLayoutId id="2147484027" r:id="rId7"/>
    <p:sldLayoutId id="2147484028" r:id="rId8"/>
    <p:sldLayoutId id="2147484029" r:id="rId9"/>
    <p:sldLayoutId id="2147484030" r:id="rId10"/>
    <p:sldLayoutId id="2147484031" r:id="rId11"/>
  </p:sldLayoutIdLst>
  <p:transition>
    <p:wheel spokes="8"/>
  </p:transition>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Picture 1" descr="C:\Documents and Settings\All Users.WINDOWS\Документы\Мои рисунки\Образцы рисунков\img37.jpg"/>
          <p:cNvPicPr>
            <a:picLocks noChangeAspect="1" noChangeArrowheads="1"/>
          </p:cNvPicPr>
          <p:nvPr/>
        </p:nvPicPr>
        <p:blipFill>
          <a:blip r:embed="rId2" cstate="print">
            <a:lum bright="20000" contrast="20000"/>
          </a:blip>
          <a:srcRect t="1569" r="26966"/>
          <a:stretch>
            <a:fillRect/>
          </a:stretch>
        </p:blipFill>
        <p:spPr bwMode="auto">
          <a:xfrm>
            <a:off x="508000" y="476672"/>
            <a:ext cx="5288136" cy="6000328"/>
          </a:xfrm>
          <a:prstGeom prst="rect">
            <a:avLst/>
          </a:prstGeom>
          <a:noFill/>
        </p:spPr>
      </p:pic>
      <p:sp>
        <p:nvSpPr>
          <p:cNvPr id="2" name="Заголовок 1"/>
          <p:cNvSpPr>
            <a:spLocks noGrp="1"/>
          </p:cNvSpPr>
          <p:nvPr>
            <p:ph type="ctrTitle"/>
          </p:nvPr>
        </p:nvSpPr>
        <p:spPr>
          <a:xfrm>
            <a:off x="1763688" y="476672"/>
            <a:ext cx="7668344" cy="3196952"/>
          </a:xfrm>
        </p:spPr>
        <p:txBody>
          <a:bodyPr>
            <a:noAutofit/>
          </a:bodyPr>
          <a:lstStyle/>
          <a:p>
            <a:pPr algn="ctr"/>
            <a:r>
              <a:rPr lang="ru-RU" sz="4400" dirty="0" smtClean="0">
                <a:solidFill>
                  <a:schemeClr val="tx1"/>
                </a:solidFill>
              </a:rPr>
              <a:t>ИСТОРИЯ ИЗОБРЕТЕНИЙ.</a:t>
            </a:r>
            <a:br>
              <a:rPr lang="ru-RU" sz="4400" dirty="0" smtClean="0">
                <a:solidFill>
                  <a:schemeClr val="tx1"/>
                </a:solidFill>
              </a:rPr>
            </a:br>
            <a:r>
              <a:rPr lang="ru-RU" sz="5400" dirty="0" smtClean="0">
                <a:solidFill>
                  <a:schemeClr val="tx1"/>
                </a:solidFill>
              </a:rPr>
              <a:t>ЛУК И СТРЕЛЫ.</a:t>
            </a:r>
            <a:endParaRPr lang="ru-RU" sz="5400" dirty="0">
              <a:solidFill>
                <a:schemeClr val="tx1"/>
              </a:solidFill>
            </a:endParaRPr>
          </a:p>
        </p:txBody>
      </p:sp>
      <p:sp>
        <p:nvSpPr>
          <p:cNvPr id="3" name="Подзаголовок 2"/>
          <p:cNvSpPr>
            <a:spLocks noGrp="1"/>
          </p:cNvSpPr>
          <p:nvPr>
            <p:ph type="subTitle" idx="1"/>
          </p:nvPr>
        </p:nvSpPr>
        <p:spPr/>
        <p:txBody>
          <a:bodyPr/>
          <a:lstStyle/>
          <a:p>
            <a:endParaRPr lang="ru-RU" dirty="0"/>
          </a:p>
        </p:txBody>
      </p:sp>
    </p:spTree>
  </p:cSld>
  <p:clrMapOvr>
    <a:masterClrMapping/>
  </p:clrMapOvr>
  <p:transition>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All Users.WINDOWS\Документы\Мои рисунки\Образцы рисунков\36-123.jpg"/>
          <p:cNvPicPr>
            <a:picLocks noChangeAspect="1" noChangeArrowheads="1"/>
          </p:cNvPicPr>
          <p:nvPr/>
        </p:nvPicPr>
        <p:blipFill>
          <a:blip r:embed="rId2" cstate="print"/>
          <a:srcRect/>
          <a:stretch>
            <a:fillRect/>
          </a:stretch>
        </p:blipFill>
        <p:spPr bwMode="auto">
          <a:xfrm>
            <a:off x="683569" y="332656"/>
            <a:ext cx="4032448" cy="6120680"/>
          </a:xfrm>
          <a:prstGeom prst="rect">
            <a:avLst/>
          </a:prstGeom>
          <a:noFill/>
        </p:spPr>
      </p:pic>
      <p:sp>
        <p:nvSpPr>
          <p:cNvPr id="3" name="Прямоугольник 2"/>
          <p:cNvSpPr/>
          <p:nvPr/>
        </p:nvSpPr>
        <p:spPr>
          <a:xfrm>
            <a:off x="5292080" y="1340768"/>
            <a:ext cx="3419872" cy="3416320"/>
          </a:xfrm>
          <a:prstGeom prst="rect">
            <a:avLst/>
          </a:prstGeom>
        </p:spPr>
        <p:txBody>
          <a:bodyPr wrap="square">
            <a:spAutoFit/>
          </a:bodyPr>
          <a:lstStyle/>
          <a:p>
            <a:pPr algn="ctr"/>
            <a:r>
              <a:rPr lang="ru-RU" sz="2000" dirty="0" smtClean="0">
                <a:latin typeface="Calibri" pitchFamily="34" charset="0"/>
                <a:cs typeface="Calibri" pitchFamily="34" charset="0"/>
              </a:rPr>
              <a:t>Стрельба из лука входила в так называемые «шесть благородных искусств» Древнего Китая, которыми должен быть владеть каждый уважающий себя муж. Лук стоял в одном перечне с верховой ездой, математикой и музыкой</a:t>
            </a:r>
            <a:r>
              <a:rPr lang="ru-RU" dirty="0" smtClean="0"/>
              <a:t>. </a:t>
            </a:r>
            <a:br>
              <a:rPr lang="ru-RU" dirty="0" smtClean="0"/>
            </a:br>
            <a:r>
              <a:rPr lang="ru-RU" dirty="0" smtClean="0"/>
              <a:t/>
            </a:r>
            <a:br>
              <a:rPr lang="ru-RU" dirty="0" smtClean="0"/>
            </a:br>
            <a:endParaRPr lang="ru-RU" dirty="0"/>
          </a:p>
        </p:txBody>
      </p:sp>
    </p:spTree>
  </p:cSld>
  <p:clrMapOvr>
    <a:masterClrMapping/>
  </p:clrMapOvr>
  <p:transition>
    <p:wheel spokes="8"/>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All Users.WINDOWS\Документы\Мои рисунки\Образцы рисунков\35-123.jpg"/>
          <p:cNvPicPr>
            <a:picLocks noChangeAspect="1" noChangeArrowheads="1"/>
          </p:cNvPicPr>
          <p:nvPr/>
        </p:nvPicPr>
        <p:blipFill>
          <a:blip r:embed="rId2" cstate="print"/>
          <a:srcRect/>
          <a:stretch>
            <a:fillRect/>
          </a:stretch>
        </p:blipFill>
        <p:spPr bwMode="auto">
          <a:xfrm>
            <a:off x="611560" y="548680"/>
            <a:ext cx="4258436" cy="3096344"/>
          </a:xfrm>
          <a:prstGeom prst="rect">
            <a:avLst/>
          </a:prstGeom>
          <a:noFill/>
        </p:spPr>
      </p:pic>
      <p:pic>
        <p:nvPicPr>
          <p:cNvPr id="4099" name="Picture 3" descr="C:\Documents and Settings\All Users.WINDOWS\Документы\Мои рисунки\Образцы рисунков\38-123.jpg"/>
          <p:cNvPicPr>
            <a:picLocks noChangeAspect="1" noChangeArrowheads="1"/>
          </p:cNvPicPr>
          <p:nvPr/>
        </p:nvPicPr>
        <p:blipFill>
          <a:blip r:embed="rId3" cstate="print"/>
          <a:srcRect/>
          <a:stretch>
            <a:fillRect/>
          </a:stretch>
        </p:blipFill>
        <p:spPr bwMode="auto">
          <a:xfrm>
            <a:off x="4499992" y="2780928"/>
            <a:ext cx="4104456" cy="3679180"/>
          </a:xfrm>
          <a:prstGeom prst="rect">
            <a:avLst/>
          </a:prstGeom>
          <a:noFill/>
        </p:spPr>
      </p:pic>
      <p:sp>
        <p:nvSpPr>
          <p:cNvPr id="5" name="Прямоугольник 4"/>
          <p:cNvSpPr/>
          <p:nvPr/>
        </p:nvSpPr>
        <p:spPr>
          <a:xfrm>
            <a:off x="611560" y="3789040"/>
            <a:ext cx="3816424" cy="3139321"/>
          </a:xfrm>
          <a:prstGeom prst="rect">
            <a:avLst/>
          </a:prstGeom>
        </p:spPr>
        <p:txBody>
          <a:bodyPr wrap="square">
            <a:spAutoFit/>
          </a:bodyPr>
          <a:lstStyle/>
          <a:p>
            <a:r>
              <a:rPr lang="ru-RU" dirty="0" smtClean="0"/>
              <a:t>Ответ прост – никак не правильно. Каждый лучник индивидуален и стрелять так, как ему удобно. Само собой есть набор правил. Целиться нужно доминирующим глазом, а уже от него выбирается не ведущая рука. Иначе говоря, даже лучник-правша, может стрелять левой рукой. </a:t>
            </a:r>
            <a:br>
              <a:rPr lang="ru-RU" dirty="0" smtClean="0"/>
            </a:br>
            <a:r>
              <a:rPr lang="ru-RU" dirty="0" smtClean="0"/>
              <a:t/>
            </a:r>
            <a:br>
              <a:rPr lang="ru-RU" dirty="0" smtClean="0"/>
            </a:br>
            <a:endParaRPr lang="ru-RU" dirty="0"/>
          </a:p>
        </p:txBody>
      </p:sp>
      <p:sp>
        <p:nvSpPr>
          <p:cNvPr id="6" name="Прямоугольник 5"/>
          <p:cNvSpPr/>
          <p:nvPr/>
        </p:nvSpPr>
        <p:spPr>
          <a:xfrm>
            <a:off x="5148064" y="548680"/>
            <a:ext cx="3563888" cy="2031325"/>
          </a:xfrm>
          <a:prstGeom prst="rect">
            <a:avLst/>
          </a:prstGeom>
        </p:spPr>
        <p:txBody>
          <a:bodyPr wrap="square">
            <a:spAutoFit/>
          </a:bodyPr>
          <a:lstStyle/>
          <a:p>
            <a:r>
              <a:rPr lang="ru-RU" dirty="0" smtClean="0"/>
              <a:t>Всех бесспорно беспокоит вопрос о том, как же все-таки правильно держать лук и как правильно вести из него огонь. Какой рукой держать сам лук, какой тянуть тетиву и каким глазом смотреть.</a:t>
            </a:r>
            <a:endParaRPr lang="ru-RU" dirty="0"/>
          </a:p>
        </p:txBody>
      </p:sp>
    </p:spTree>
  </p:cSld>
  <p:clrMapOvr>
    <a:masterClrMapping/>
  </p:clrMapOvr>
  <p:transition>
    <p:wheel spokes="8"/>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Documents and Settings\All Users.WINDOWS\Документы\Мои рисунки\Образцы рисунков\29-123.jpg"/>
          <p:cNvPicPr>
            <a:picLocks noChangeAspect="1" noChangeArrowheads="1"/>
          </p:cNvPicPr>
          <p:nvPr/>
        </p:nvPicPr>
        <p:blipFill>
          <a:blip r:embed="rId2" cstate="print"/>
          <a:srcRect/>
          <a:stretch>
            <a:fillRect/>
          </a:stretch>
        </p:blipFill>
        <p:spPr bwMode="auto">
          <a:xfrm>
            <a:off x="1403648" y="692696"/>
            <a:ext cx="6336704" cy="3528392"/>
          </a:xfrm>
          <a:prstGeom prst="rect">
            <a:avLst/>
          </a:prstGeom>
          <a:noFill/>
        </p:spPr>
      </p:pic>
      <p:sp>
        <p:nvSpPr>
          <p:cNvPr id="3" name="Прямоугольник 2"/>
          <p:cNvSpPr/>
          <p:nvPr/>
        </p:nvSpPr>
        <p:spPr>
          <a:xfrm>
            <a:off x="1403648" y="4581128"/>
            <a:ext cx="6336704" cy="2031325"/>
          </a:xfrm>
          <a:prstGeom prst="rect">
            <a:avLst/>
          </a:prstGeom>
        </p:spPr>
        <p:txBody>
          <a:bodyPr wrap="square">
            <a:spAutoFit/>
          </a:bodyPr>
          <a:lstStyle/>
          <a:p>
            <a:pPr algn="ctr"/>
            <a:r>
              <a:rPr lang="ru-RU" dirty="0" smtClean="0"/>
              <a:t>Стрельба из лука как вид спорта и как дисциплина </a:t>
            </a:r>
            <a:r>
              <a:rPr lang="ru-RU" dirty="0" err="1" smtClean="0"/>
              <a:t>Параолимпийских</a:t>
            </a:r>
            <a:r>
              <a:rPr lang="ru-RU" dirty="0" smtClean="0"/>
              <a:t> игр начала набирать необычайную популярность после Второй мировой войны. В начале этим спортом занималось очень много ветеранов с травмами спинного мозга, а в середине 60-х годов прошлого столетия, стрельбой из лука начали активно заниматься и здоровые люди. </a:t>
            </a:r>
            <a:endParaRPr lang="ru-RU" dirty="0"/>
          </a:p>
        </p:txBody>
      </p:sp>
    </p:spTree>
  </p:cSld>
  <p:clrMapOvr>
    <a:masterClrMapping/>
  </p:clrMapOvr>
  <p:transition>
    <p:wheel spokes="8"/>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188640"/>
            <a:ext cx="8136904" cy="2862322"/>
          </a:xfrm>
          <a:prstGeom prst="rect">
            <a:avLst/>
          </a:prstGeom>
        </p:spPr>
        <p:txBody>
          <a:bodyPr wrap="square">
            <a:spAutoFit/>
          </a:bodyPr>
          <a:lstStyle/>
          <a:p>
            <a:r>
              <a:rPr lang="ru-RU" dirty="0" smtClean="0"/>
              <a:t>Атомная бомба конечно страшное оружие, однако именно на «совести» лучников значительное большинство собранных голов врага. Быть может в этом сложно поверить, однако в рукопашной мясорубке гибло меньше людей, чем под концентрированным залповым огнем лучников. Доказывается это хотя бы тем, что даже после появления огнестрельного оружия, лук активно использовался еще несколько столетий. Опытные европейские лучники посылали в минуту до 12 стрел, а у кочевых народов этот результат мог быть еще лучше. </a:t>
            </a:r>
            <a:br>
              <a:rPr lang="ru-RU" dirty="0" smtClean="0"/>
            </a:br>
            <a:r>
              <a:rPr lang="ru-RU" dirty="0" smtClean="0"/>
              <a:t/>
            </a:r>
            <a:br>
              <a:rPr lang="ru-RU" dirty="0" smtClean="0"/>
            </a:br>
            <a:endParaRPr lang="ru-RU" dirty="0"/>
          </a:p>
        </p:txBody>
      </p:sp>
      <p:sp>
        <p:nvSpPr>
          <p:cNvPr id="6146" name="AutoShape 2" descr="Блочный лук"/>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6147" name="Picture 3" descr="C:\Documents and Settings\All Users.WINDOWS\Документы\Мои рисунки\Образцы рисунков\ac89e858a794fff2b06d7204ff902183.jpg"/>
          <p:cNvPicPr>
            <a:picLocks noChangeAspect="1" noChangeArrowheads="1"/>
          </p:cNvPicPr>
          <p:nvPr/>
        </p:nvPicPr>
        <p:blipFill>
          <a:blip r:embed="rId2" cstate="print"/>
          <a:srcRect/>
          <a:stretch>
            <a:fillRect/>
          </a:stretch>
        </p:blipFill>
        <p:spPr bwMode="auto">
          <a:xfrm>
            <a:off x="6084168" y="2708920"/>
            <a:ext cx="2607414" cy="2304256"/>
          </a:xfrm>
          <a:prstGeom prst="rect">
            <a:avLst/>
          </a:prstGeom>
          <a:noFill/>
        </p:spPr>
      </p:pic>
      <p:pic>
        <p:nvPicPr>
          <p:cNvPr id="6148" name="Picture 4" descr="C:\Documents and Settings\All Users.WINDOWS\Документы\Мои рисунки\Образцы рисунков\0.jpg"/>
          <p:cNvPicPr>
            <a:picLocks noChangeAspect="1" noChangeArrowheads="1"/>
          </p:cNvPicPr>
          <p:nvPr/>
        </p:nvPicPr>
        <p:blipFill>
          <a:blip r:embed="rId3" cstate="print"/>
          <a:srcRect/>
          <a:stretch>
            <a:fillRect/>
          </a:stretch>
        </p:blipFill>
        <p:spPr bwMode="auto">
          <a:xfrm>
            <a:off x="2987824" y="4077072"/>
            <a:ext cx="3456384" cy="2306208"/>
          </a:xfrm>
          <a:prstGeom prst="rect">
            <a:avLst/>
          </a:prstGeom>
          <a:noFill/>
        </p:spPr>
      </p:pic>
      <p:pic>
        <p:nvPicPr>
          <p:cNvPr id="6149" name="Picture 5" descr="C:\Documents and Settings\All Users.WINDOWS\Документы\Мои рисунки\Образцы рисунков\imgpreview (8).jpg"/>
          <p:cNvPicPr>
            <a:picLocks noChangeAspect="1" noChangeArrowheads="1"/>
          </p:cNvPicPr>
          <p:nvPr/>
        </p:nvPicPr>
        <p:blipFill>
          <a:blip r:embed="rId4" cstate="print"/>
          <a:srcRect/>
          <a:stretch>
            <a:fillRect/>
          </a:stretch>
        </p:blipFill>
        <p:spPr bwMode="auto">
          <a:xfrm>
            <a:off x="827584" y="2636912"/>
            <a:ext cx="2749674" cy="2436862"/>
          </a:xfrm>
          <a:prstGeom prst="rect">
            <a:avLst/>
          </a:prstGeom>
          <a:noFill/>
        </p:spPr>
      </p:pic>
    </p:spTree>
  </p:cSld>
  <p:clrMapOvr>
    <a:masterClrMapping/>
  </p:clrMapOvr>
  <p:transition>
    <p:wheel spokes="8"/>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C:\Documents and Settings\All Users.WINDOWS\Документы\Мои рисунки\Образцы рисунков\dozhd-belyj-fon-cvetovaya-gamma.jpg"/>
          <p:cNvPicPr>
            <a:picLocks noChangeAspect="1" noChangeArrowheads="1"/>
          </p:cNvPicPr>
          <p:nvPr/>
        </p:nvPicPr>
        <p:blipFill>
          <a:blip r:embed="rId2" cstate="print">
            <a:duotone>
              <a:prstClr val="black"/>
              <a:schemeClr val="bg2">
                <a:lumMod val="50000"/>
                <a:tint val="45000"/>
                <a:satMod val="400000"/>
              </a:schemeClr>
            </a:duotone>
          </a:blip>
          <a:srcRect/>
          <a:stretch>
            <a:fillRect/>
          </a:stretch>
        </p:blipFill>
        <p:spPr bwMode="auto">
          <a:xfrm>
            <a:off x="468313" y="795339"/>
            <a:ext cx="8205787" cy="4937917"/>
          </a:xfrm>
          <a:prstGeom prst="rect">
            <a:avLst/>
          </a:prstGeom>
          <a:noFill/>
        </p:spPr>
      </p:pic>
      <p:sp>
        <p:nvSpPr>
          <p:cNvPr id="3" name="Прямоугольник 2"/>
          <p:cNvSpPr/>
          <p:nvPr/>
        </p:nvSpPr>
        <p:spPr>
          <a:xfrm>
            <a:off x="755576" y="3861048"/>
            <a:ext cx="7632848" cy="2246769"/>
          </a:xfrm>
          <a:prstGeom prst="rect">
            <a:avLst/>
          </a:prstGeom>
        </p:spPr>
        <p:txBody>
          <a:bodyPr wrap="square">
            <a:spAutoFit/>
          </a:bodyPr>
          <a:lstStyle/>
          <a:p>
            <a:pPr>
              <a:buFont typeface="Wingdings" pitchFamily="2" charset="2"/>
              <a:buChar char="Ø"/>
            </a:pPr>
            <a:r>
              <a:rPr lang="ru-RU" sz="2000" dirty="0" smtClean="0">
                <a:latin typeface="Calibri" pitchFamily="34" charset="0"/>
                <a:cs typeface="Calibri" pitchFamily="34" charset="0"/>
              </a:rPr>
              <a:t>Какие орудия для охоты использовали люди до изобретения лука и стрел?</a:t>
            </a:r>
          </a:p>
          <a:p>
            <a:pPr>
              <a:buFont typeface="Wingdings" pitchFamily="2" charset="2"/>
              <a:buChar char="Ø"/>
            </a:pPr>
            <a:r>
              <a:rPr lang="ru-RU" sz="2000" dirty="0" smtClean="0">
                <a:latin typeface="Calibri" pitchFamily="34" charset="0"/>
                <a:cs typeface="Calibri" pitchFamily="34" charset="0"/>
              </a:rPr>
              <a:t> Как древние люди изготавливали луки и стрелы?</a:t>
            </a:r>
          </a:p>
          <a:p>
            <a:pPr>
              <a:buFont typeface="Wingdings" pitchFamily="2" charset="2"/>
              <a:buChar char="Ø"/>
            </a:pPr>
            <a:r>
              <a:rPr lang="ru-RU" sz="2000" dirty="0" smtClean="0">
                <a:latin typeface="Calibri" pitchFamily="34" charset="0"/>
                <a:cs typeface="Calibri" pitchFamily="34" charset="0"/>
              </a:rPr>
              <a:t> Какие преимущества дали лук и стрелы древним людям?</a:t>
            </a:r>
          </a:p>
          <a:p>
            <a:pPr>
              <a:buFont typeface="Wingdings" pitchFamily="2" charset="2"/>
              <a:buChar char="Ø"/>
            </a:pPr>
            <a:r>
              <a:rPr lang="ru-RU" sz="2000" dirty="0" smtClean="0">
                <a:latin typeface="Calibri" pitchFamily="34" charset="0"/>
                <a:cs typeface="Calibri" pitchFamily="34" charset="0"/>
              </a:rPr>
              <a:t>Как правильно держать лук и как правильно вести из него огонь, какой рукой держать сам лук, какой тянуть тетиву и каким глазом смотреть?</a:t>
            </a:r>
            <a:endParaRPr lang="ru-RU" sz="2000" dirty="0">
              <a:latin typeface="Calibri" pitchFamily="34" charset="0"/>
              <a:cs typeface="Calibri" pitchFamily="34" charset="0"/>
            </a:endParaRPr>
          </a:p>
        </p:txBody>
      </p:sp>
    </p:spTree>
  </p:cSld>
  <p:clrMapOvr>
    <a:masterClrMapping/>
  </p:clrMapOvr>
  <p:transition>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ChangeArrowheads="1"/>
          </p:cNvSpPr>
          <p:nvPr/>
        </p:nvSpPr>
        <p:spPr bwMode="auto">
          <a:xfrm>
            <a:off x="467544" y="607948"/>
            <a:ext cx="7776864"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77800" algn="just"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По меркам каменного века лук был очень сложным орудием, и его создание сродни гениальному озарению. Действительно, все предшествовавшие усовершенствования орудий труда происходили в результате каждодневной деятельности человека. </a:t>
            </a:r>
            <a:endParaRPr kumimoji="0" lang="ru-RU" sz="1800" b="0" i="0" u="none" strike="noStrike" cap="none" normalizeH="0" baseline="0" dirty="0" smtClean="0">
              <a:ln>
                <a:noFill/>
              </a:ln>
              <a:solidFill>
                <a:schemeClr val="tx1"/>
              </a:solidFill>
              <a:effectLst/>
              <a:latin typeface="Arial" pitchFamily="34" charset="0"/>
            </a:endParaRPr>
          </a:p>
        </p:txBody>
      </p:sp>
      <p:pic>
        <p:nvPicPr>
          <p:cNvPr id="10242" name="Picture 2" descr="C:\Documents and Settings\All Users.WINDOWS\Документы\Мои рисунки\Образцы рисунков\охота.jpg"/>
          <p:cNvPicPr>
            <a:picLocks noChangeAspect="1" noChangeArrowheads="1"/>
          </p:cNvPicPr>
          <p:nvPr/>
        </p:nvPicPr>
        <p:blipFill>
          <a:blip r:embed="rId2" cstate="print"/>
          <a:srcRect/>
          <a:stretch>
            <a:fillRect/>
          </a:stretch>
        </p:blipFill>
        <p:spPr bwMode="auto">
          <a:xfrm>
            <a:off x="1331640" y="2060848"/>
            <a:ext cx="6192688" cy="4320480"/>
          </a:xfrm>
          <a:prstGeom prst="rect">
            <a:avLst/>
          </a:prstGeom>
          <a:noFill/>
        </p:spPr>
      </p:pic>
    </p:spTree>
  </p:cSld>
  <p:clrMapOvr>
    <a:masterClrMapping/>
  </p:clrMapOvr>
  <p:transition>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251520" y="836712"/>
            <a:ext cx="3672408"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rgbClr val="424242"/>
                </a:solidFill>
                <a:effectLst/>
                <a:latin typeface="Calibri" pitchFamily="34" charset="0"/>
                <a:ea typeface="Times New Roman" pitchFamily="18" charset="0"/>
                <a:cs typeface="Calibri" pitchFamily="34" charset="0"/>
              </a:rPr>
              <a:t>Археологии свидетельствуют о том, что к моменту изобретения лука человек использовал в своей хозяйственной деятельности различные ловушки, капканы, </a:t>
            </a:r>
            <a:r>
              <a:rPr kumimoji="0" lang="ru-RU" sz="1800" b="0" i="0" u="none" strike="noStrike" cap="none" normalizeH="0" baseline="0" dirty="0" err="1" smtClean="0">
                <a:ln>
                  <a:noFill/>
                </a:ln>
                <a:solidFill>
                  <a:srgbClr val="424242"/>
                </a:solidFill>
                <a:effectLst/>
                <a:latin typeface="Calibri" pitchFamily="34" charset="0"/>
                <a:ea typeface="Times New Roman" pitchFamily="18" charset="0"/>
                <a:cs typeface="Calibri" pitchFamily="34" charset="0"/>
              </a:rPr>
              <a:t>копьеметалки</a:t>
            </a:r>
            <a:r>
              <a:rPr kumimoji="0" lang="ru-RU" sz="1800" b="0" i="0" u="none" strike="noStrike" cap="none" normalizeH="0" baseline="0" dirty="0" smtClean="0">
                <a:ln>
                  <a:noFill/>
                </a:ln>
                <a:solidFill>
                  <a:srgbClr val="424242"/>
                </a:solidFill>
                <a:effectLst/>
                <a:latin typeface="Calibri" pitchFamily="34" charset="0"/>
                <a:ea typeface="Times New Roman" pitchFamily="18" charset="0"/>
                <a:cs typeface="Calibri" pitchFamily="34" charset="0"/>
              </a:rPr>
              <a:t>. На изобретение лука человека могло натолкнуть использование всевозможных метательных приспособлений: копий, дощечек для бросания дротиков. Человек наблюдал, как при сгибании сучьев или молодых деревьев накапливалась энергия а при разгибании - освобождалась.</a:t>
            </a:r>
            <a:endParaRPr kumimoji="0" lang="ru-RU" sz="1800" b="0" i="0" u="none" strike="noStrike" cap="none" normalizeH="0" baseline="0" dirty="0" smtClean="0">
              <a:ln>
                <a:noFill/>
              </a:ln>
              <a:solidFill>
                <a:schemeClr val="tx1"/>
              </a:solidFill>
              <a:effectLst/>
              <a:latin typeface="Arial" pitchFamily="34" charset="0"/>
            </a:endParaRPr>
          </a:p>
        </p:txBody>
      </p:sp>
      <p:pic>
        <p:nvPicPr>
          <p:cNvPr id="15362" name="Picture 2" descr="C:\Documents and Settings\All Users.WINDOWS\Документы\Мои рисунки\Образцы рисунков\imgpreview (6).jpg"/>
          <p:cNvPicPr>
            <a:picLocks noChangeAspect="1" noChangeArrowheads="1"/>
          </p:cNvPicPr>
          <p:nvPr/>
        </p:nvPicPr>
        <p:blipFill>
          <a:blip r:embed="rId2" cstate="print">
            <a:lum bright="-20000" contrast="20000"/>
          </a:blip>
          <a:srcRect/>
          <a:stretch>
            <a:fillRect/>
          </a:stretch>
        </p:blipFill>
        <p:spPr bwMode="auto">
          <a:xfrm>
            <a:off x="4355976" y="692696"/>
            <a:ext cx="4248472" cy="5328592"/>
          </a:xfrm>
          <a:prstGeom prst="rect">
            <a:avLst/>
          </a:prstGeom>
          <a:noFill/>
        </p:spPr>
      </p:pic>
    </p:spTree>
  </p:cSld>
  <p:clrMapOvr>
    <a:masterClrMapping/>
  </p:clrMapOvr>
  <p:transition>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611560" y="236401"/>
            <a:ext cx="3096344"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rgbClr val="424242"/>
                </a:solidFill>
                <a:effectLst/>
                <a:latin typeface="Calibri" pitchFamily="34" charset="0"/>
                <a:ea typeface="Times New Roman" pitchFamily="18" charset="0"/>
                <a:cs typeface="Calibri" pitchFamily="34" charset="0"/>
              </a:rPr>
              <a:t>Древнейшие простые луки делали из одной согнутой палки, концы которой стягивались тетивой из сухожилий животных. На одном конце лука тетива была прикреплена узлом, на другом надевалась с помощью петли.</a:t>
            </a:r>
            <a:endParaRPr kumimoji="0" lang="ru-RU" sz="1800" b="0" i="0" u="none" strike="noStrike" cap="none" normalizeH="0" baseline="0" dirty="0" smtClean="0">
              <a:ln>
                <a:noFill/>
              </a:ln>
              <a:solidFill>
                <a:schemeClr val="tx1"/>
              </a:solidFill>
              <a:effectLst/>
              <a:latin typeface="Arial" pitchFamily="34" charset="0"/>
            </a:endParaRPr>
          </a:p>
        </p:txBody>
      </p:sp>
      <p:sp>
        <p:nvSpPr>
          <p:cNvPr id="16386" name="Rectangle 2"/>
          <p:cNvSpPr>
            <a:spLocks noChangeArrowheads="1"/>
          </p:cNvSpPr>
          <p:nvPr/>
        </p:nvSpPr>
        <p:spPr bwMode="auto">
          <a:xfrm>
            <a:off x="683568" y="3301534"/>
            <a:ext cx="3096344"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rgbClr val="424242"/>
                </a:solidFill>
                <a:effectLst/>
                <a:latin typeface="Calibri" pitchFamily="34" charset="0"/>
                <a:ea typeface="Times New Roman" pitchFamily="18" charset="0"/>
                <a:cs typeface="Calibri" pitchFamily="34" charset="0"/>
              </a:rPr>
              <a:t>Стержень стрелы изготовляли из дерева, а наконечник из микролитов. Такие стрелы были легкими и дальнобойными. Обычные размеры лука - от 60 см до 2 м, но есть свидетельства об употреблении луков и большего размера.</a:t>
            </a:r>
            <a:endParaRPr kumimoji="0" lang="ru-RU" sz="1800" b="0" i="0" u="none" strike="noStrike" cap="none" normalizeH="0" baseline="0" dirty="0" smtClean="0">
              <a:ln>
                <a:noFill/>
              </a:ln>
              <a:solidFill>
                <a:schemeClr val="tx1"/>
              </a:solidFill>
              <a:effectLst/>
              <a:latin typeface="Arial" pitchFamily="34" charset="0"/>
            </a:endParaRPr>
          </a:p>
        </p:txBody>
      </p:sp>
      <p:pic>
        <p:nvPicPr>
          <p:cNvPr id="16387" name="Picture 3" descr="C:\Documents and Settings\All Users.WINDOWS\Документы\Мои рисунки\Образцы рисунков\062c012a7d0c539f6c64276a2ce.gif"/>
          <p:cNvPicPr>
            <a:picLocks noChangeAspect="1" noChangeArrowheads="1"/>
          </p:cNvPicPr>
          <p:nvPr/>
        </p:nvPicPr>
        <p:blipFill>
          <a:blip r:embed="rId2" cstate="print"/>
          <a:srcRect/>
          <a:stretch>
            <a:fillRect/>
          </a:stretch>
        </p:blipFill>
        <p:spPr bwMode="auto">
          <a:xfrm>
            <a:off x="4499992" y="260648"/>
            <a:ext cx="3960440" cy="2808312"/>
          </a:xfrm>
          <a:prstGeom prst="rect">
            <a:avLst/>
          </a:prstGeom>
          <a:noFill/>
        </p:spPr>
      </p:pic>
      <p:pic>
        <p:nvPicPr>
          <p:cNvPr id="16388" name="Picture 4" descr="C:\Documents and Settings\All Users.WINDOWS\Документы\Мои рисунки\Образцы рисунков\000_1057.jpg"/>
          <p:cNvPicPr>
            <a:picLocks noChangeAspect="1" noChangeArrowheads="1"/>
          </p:cNvPicPr>
          <p:nvPr/>
        </p:nvPicPr>
        <p:blipFill>
          <a:blip r:embed="rId3" cstate="print"/>
          <a:srcRect/>
          <a:stretch>
            <a:fillRect/>
          </a:stretch>
        </p:blipFill>
        <p:spPr bwMode="auto">
          <a:xfrm>
            <a:off x="4499992" y="3501008"/>
            <a:ext cx="4021262" cy="2753097"/>
          </a:xfrm>
          <a:prstGeom prst="rect">
            <a:avLst/>
          </a:prstGeom>
          <a:noFill/>
        </p:spPr>
      </p:pic>
    </p:spTree>
  </p:cSld>
  <p:clrMapOvr>
    <a:masterClrMapping/>
  </p:clrMapOvr>
  <p:transition>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611560" y="588185"/>
            <a:ext cx="3168352"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77800"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Создание лука требовало значительных умственных способностей, острой наблюдательности и большого технического опыта. Основные элементы лука были известны задолго до его изобретения. </a:t>
            </a:r>
            <a:endParaRPr kumimoji="0" lang="ru-RU" sz="1800" b="0" i="0" u="none" strike="noStrike" cap="none" normalizeH="0" baseline="0" dirty="0" smtClean="0">
              <a:ln>
                <a:noFill/>
              </a:ln>
              <a:solidFill>
                <a:schemeClr val="tx1"/>
              </a:solidFill>
              <a:effectLst/>
              <a:latin typeface="Arial" pitchFamily="34" charset="0"/>
            </a:endParaRPr>
          </a:p>
        </p:txBody>
      </p:sp>
      <p:pic>
        <p:nvPicPr>
          <p:cNvPr id="18434" name="Picture 2" descr="C:\Documents and Settings\All Users.WINDOWS\Документы\Мои рисунки\Образцы рисунков\1284321.jpg"/>
          <p:cNvPicPr>
            <a:picLocks noChangeAspect="1" noChangeArrowheads="1"/>
          </p:cNvPicPr>
          <p:nvPr/>
        </p:nvPicPr>
        <p:blipFill>
          <a:blip r:embed="rId2" cstate="print"/>
          <a:srcRect/>
          <a:stretch>
            <a:fillRect/>
          </a:stretch>
        </p:blipFill>
        <p:spPr bwMode="auto">
          <a:xfrm>
            <a:off x="4211960" y="476672"/>
            <a:ext cx="4269854" cy="3330873"/>
          </a:xfrm>
          <a:prstGeom prst="rect">
            <a:avLst/>
          </a:prstGeom>
          <a:noFill/>
        </p:spPr>
      </p:pic>
      <p:pic>
        <p:nvPicPr>
          <p:cNvPr id="18436" name="Picture 4" descr="C:\Documents and Settings\All Users.WINDOWS\Документы\Мои рисунки\Образцы рисунков\20131305114612.jpg"/>
          <p:cNvPicPr>
            <a:picLocks noChangeAspect="1" noChangeArrowheads="1"/>
          </p:cNvPicPr>
          <p:nvPr/>
        </p:nvPicPr>
        <p:blipFill>
          <a:blip r:embed="rId3" cstate="print"/>
          <a:srcRect/>
          <a:stretch>
            <a:fillRect/>
          </a:stretch>
        </p:blipFill>
        <p:spPr bwMode="auto">
          <a:xfrm>
            <a:off x="611560" y="3140968"/>
            <a:ext cx="4104456" cy="3212976"/>
          </a:xfrm>
          <a:prstGeom prst="rect">
            <a:avLst/>
          </a:prstGeom>
          <a:noFill/>
        </p:spPr>
      </p:pic>
      <p:sp>
        <p:nvSpPr>
          <p:cNvPr id="6" name="Прямоугольник 5"/>
          <p:cNvSpPr/>
          <p:nvPr/>
        </p:nvSpPr>
        <p:spPr>
          <a:xfrm>
            <a:off x="5148064" y="4149080"/>
            <a:ext cx="3347864" cy="1754326"/>
          </a:xfrm>
          <a:prstGeom prst="rect">
            <a:avLst/>
          </a:prstGeom>
        </p:spPr>
        <p:txBody>
          <a:bodyPr wrap="square">
            <a:spAutoFit/>
          </a:bodyPr>
          <a:lstStyle/>
          <a:p>
            <a:r>
              <a:rPr lang="ru-RU" dirty="0">
                <a:solidFill>
                  <a:srgbClr val="000000"/>
                </a:solidFill>
                <a:latin typeface="Calibri" pitchFamily="34" charset="0"/>
                <a:ea typeface="Times New Roman" pitchFamily="18" charset="0"/>
                <a:cs typeface="Calibri" pitchFamily="34" charset="0"/>
              </a:rPr>
              <a:t>Человек уже пользовался стрелой, которая представляла собой вариант предельно облегченного копья, используемого для охоты на мелкую дичь и птицу.</a:t>
            </a:r>
            <a:endParaRPr lang="ru-RU" dirty="0"/>
          </a:p>
        </p:txBody>
      </p:sp>
    </p:spTree>
  </p:cSld>
  <p:clrMapOvr>
    <a:masterClrMapping/>
  </p:clrMapOvr>
  <p:transition>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467544" y="640867"/>
            <a:ext cx="7920880"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77800" algn="just"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rgbClr val="424242"/>
                </a:solidFill>
                <a:effectLst/>
                <a:latin typeface="Calibri" pitchFamily="34" charset="0"/>
                <a:ea typeface="Times New Roman" pitchFamily="18" charset="0"/>
                <a:cs typeface="Calibri" pitchFamily="34" charset="0"/>
              </a:rPr>
              <a:t>Применение лука и стрел значительно повысило производительность человеческого труда, во многом облегчило жизнь охотничьих племен и, что особенно важно, высвободило время для другой деятельности (сбора съедобных, в том числе и злаковых растений, приручения диких зверей, рыболовства, сбора улиток, моллюсков). Это было важно, так как охота не удовлетворяла потребности в пище.</a:t>
            </a:r>
            <a:r>
              <a:rPr kumimoji="0" lang="ru-RU" sz="1800" b="0"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 </a:t>
            </a:r>
            <a:endParaRPr kumimoji="0" lang="ru-RU" sz="1800" b="0" i="0" u="none" strike="noStrike" cap="none" normalizeH="0" baseline="0" dirty="0" smtClean="0">
              <a:ln>
                <a:noFill/>
              </a:ln>
              <a:solidFill>
                <a:schemeClr val="tx1"/>
              </a:solidFill>
              <a:effectLst/>
              <a:latin typeface="Arial" pitchFamily="34" charset="0"/>
            </a:endParaRPr>
          </a:p>
        </p:txBody>
      </p:sp>
      <p:pic>
        <p:nvPicPr>
          <p:cNvPr id="17410" name="Picture 2" descr="C:\Documents and Settings\All Users.WINDOWS\Документы\Мои рисунки\Образцы рисунков\imgpreview (7).jpg"/>
          <p:cNvPicPr>
            <a:picLocks noChangeAspect="1" noChangeArrowheads="1"/>
          </p:cNvPicPr>
          <p:nvPr/>
        </p:nvPicPr>
        <p:blipFill>
          <a:blip r:embed="rId2" cstate="print"/>
          <a:srcRect/>
          <a:stretch>
            <a:fillRect/>
          </a:stretch>
        </p:blipFill>
        <p:spPr bwMode="auto">
          <a:xfrm>
            <a:off x="755576" y="2564904"/>
            <a:ext cx="4176464" cy="3312368"/>
          </a:xfrm>
          <a:prstGeom prst="rect">
            <a:avLst/>
          </a:prstGeom>
          <a:noFill/>
        </p:spPr>
      </p:pic>
      <p:pic>
        <p:nvPicPr>
          <p:cNvPr id="17411" name="Picture 3" descr="C:\Documents and Settings\All Users.WINDOWS\Документы\Мои рисунки\Образцы рисунков\vLKzcy.jpg"/>
          <p:cNvPicPr>
            <a:picLocks noChangeAspect="1" noChangeArrowheads="1"/>
          </p:cNvPicPr>
          <p:nvPr/>
        </p:nvPicPr>
        <p:blipFill>
          <a:blip r:embed="rId3" cstate="print"/>
          <a:srcRect/>
          <a:stretch>
            <a:fillRect/>
          </a:stretch>
        </p:blipFill>
        <p:spPr bwMode="auto">
          <a:xfrm>
            <a:off x="4499992" y="2924944"/>
            <a:ext cx="4104456" cy="3606155"/>
          </a:xfrm>
          <a:prstGeom prst="rect">
            <a:avLst/>
          </a:prstGeom>
          <a:noFill/>
        </p:spPr>
      </p:pic>
    </p:spTree>
  </p:cSld>
  <p:clrMapOvr>
    <a:masterClrMapping/>
  </p:clrMapOvr>
  <p:transition>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899592" y="548680"/>
            <a:ext cx="72008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rgbClr val="424242"/>
                </a:solidFill>
                <a:effectLst/>
                <a:latin typeface="Calibri" pitchFamily="34" charset="0"/>
                <a:ea typeface="Times New Roman" pitchFamily="18" charset="0"/>
                <a:cs typeface="Calibri" pitchFamily="34" charset="0"/>
              </a:rPr>
              <a:t>По сравнению с копьем, бросаемым рукой, использование лука и стрел позволило в несколько раз увеличить скорость и дистанцию полета стрелы. Кроме того лук, по сравнению с другим метательным оружием, обладал прицельным качеством. </a:t>
            </a:r>
            <a:endParaRPr kumimoji="0" lang="ru-RU" sz="1800" b="0" i="0" u="none" strike="noStrike" cap="none" normalizeH="0" baseline="0" dirty="0" smtClean="0">
              <a:ln>
                <a:noFill/>
              </a:ln>
              <a:solidFill>
                <a:schemeClr val="tx1"/>
              </a:solidFill>
              <a:effectLst/>
              <a:latin typeface="Arial" pitchFamily="34" charset="0"/>
            </a:endParaRPr>
          </a:p>
        </p:txBody>
      </p:sp>
      <p:pic>
        <p:nvPicPr>
          <p:cNvPr id="19459" name="Picture 3" descr="C:\Documents and Settings\All Users.WINDOWS\Документы\Мои рисунки\Образцы рисунков\970px-Caboclo_by_Jean-Baptiste_Debret_1834.jpg"/>
          <p:cNvPicPr>
            <a:picLocks noChangeAspect="1" noChangeArrowheads="1"/>
          </p:cNvPicPr>
          <p:nvPr/>
        </p:nvPicPr>
        <p:blipFill>
          <a:blip r:embed="rId2" cstate="print"/>
          <a:srcRect/>
          <a:stretch>
            <a:fillRect/>
          </a:stretch>
        </p:blipFill>
        <p:spPr bwMode="auto">
          <a:xfrm>
            <a:off x="1619672" y="2276872"/>
            <a:ext cx="5904657" cy="3960440"/>
          </a:xfrm>
          <a:prstGeom prst="rect">
            <a:avLst/>
          </a:prstGeom>
          <a:noFill/>
        </p:spPr>
      </p:pic>
    </p:spTree>
  </p:cSld>
  <p:clrMapOvr>
    <a:masterClrMapping/>
  </p:clrMapOvr>
  <p:transition>
    <p:wheel spokes="8"/>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5301208"/>
            <a:ext cx="8064896" cy="1877437"/>
          </a:xfrm>
          <a:prstGeom prst="rect">
            <a:avLst/>
          </a:prstGeom>
        </p:spPr>
        <p:txBody>
          <a:bodyPr wrap="square">
            <a:spAutoFit/>
          </a:bodyPr>
          <a:lstStyle/>
          <a:p>
            <a:r>
              <a:rPr lang="ru-RU" sz="2000" dirty="0" smtClean="0">
                <a:latin typeface="Calibri" pitchFamily="34" charset="0"/>
                <a:cs typeface="Calibri" pitchFamily="34" charset="0"/>
              </a:rPr>
              <a:t>Ничего удивительно нет и в том, что долгое время лук являлся одним из важнейших элементов фольклора и мифологии самых разных народов. Найти присутствие этого оружия можно почти в каждой культуре. Чаще всего лук стоит рядом с понятиями охоты и войны. </a:t>
            </a:r>
            <a:br>
              <a:rPr lang="ru-RU" sz="2000" dirty="0" smtClean="0">
                <a:latin typeface="Calibri" pitchFamily="34" charset="0"/>
                <a:cs typeface="Calibri" pitchFamily="34" charset="0"/>
              </a:rPr>
            </a:br>
            <a:r>
              <a:rPr lang="ru-RU" dirty="0" smtClean="0"/>
              <a:t/>
            </a:r>
            <a:br>
              <a:rPr lang="ru-RU" dirty="0" smtClean="0"/>
            </a:br>
            <a:endParaRPr lang="ru-RU" dirty="0"/>
          </a:p>
        </p:txBody>
      </p:sp>
      <p:pic>
        <p:nvPicPr>
          <p:cNvPr id="1026" name="Picture 2" descr="C:\Documents and Settings\All Users.WINDOWS\Документы\Мои рисунки\Образцы рисунков\33-123.jpg"/>
          <p:cNvPicPr>
            <a:picLocks noChangeAspect="1" noChangeArrowheads="1"/>
          </p:cNvPicPr>
          <p:nvPr/>
        </p:nvPicPr>
        <p:blipFill>
          <a:blip r:embed="rId2" cstate="print"/>
          <a:srcRect/>
          <a:stretch>
            <a:fillRect/>
          </a:stretch>
        </p:blipFill>
        <p:spPr bwMode="auto">
          <a:xfrm>
            <a:off x="971600" y="620688"/>
            <a:ext cx="7272808" cy="4464496"/>
          </a:xfrm>
          <a:prstGeom prst="rect">
            <a:avLst/>
          </a:prstGeom>
          <a:noFill/>
        </p:spPr>
      </p:pic>
    </p:spTree>
  </p:cSld>
  <p:clrMapOvr>
    <a:masterClrMapping/>
  </p:clrMapOvr>
  <p:transition>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All Users.WINDOWS\Документы\Мои рисунки\Образцы рисунков\34-123.jpg"/>
          <p:cNvPicPr>
            <a:picLocks noChangeAspect="1" noChangeArrowheads="1"/>
          </p:cNvPicPr>
          <p:nvPr/>
        </p:nvPicPr>
        <p:blipFill>
          <a:blip r:embed="rId2" cstate="print"/>
          <a:srcRect/>
          <a:stretch>
            <a:fillRect/>
          </a:stretch>
        </p:blipFill>
        <p:spPr bwMode="auto">
          <a:xfrm>
            <a:off x="4067944" y="332656"/>
            <a:ext cx="4464496" cy="5998046"/>
          </a:xfrm>
          <a:prstGeom prst="rect">
            <a:avLst/>
          </a:prstGeom>
          <a:noFill/>
        </p:spPr>
      </p:pic>
      <p:sp>
        <p:nvSpPr>
          <p:cNvPr id="3" name="Прямоугольник 2"/>
          <p:cNvSpPr/>
          <p:nvPr/>
        </p:nvSpPr>
        <p:spPr>
          <a:xfrm>
            <a:off x="755576" y="548680"/>
            <a:ext cx="3024336" cy="6186309"/>
          </a:xfrm>
          <a:prstGeom prst="rect">
            <a:avLst/>
          </a:prstGeom>
        </p:spPr>
        <p:txBody>
          <a:bodyPr wrap="square">
            <a:spAutoFit/>
          </a:bodyPr>
          <a:lstStyle/>
          <a:p>
            <a:pPr algn="ctr"/>
            <a:r>
              <a:rPr lang="ru-RU" sz="2000" dirty="0" smtClean="0">
                <a:latin typeface="Calibri" pitchFamily="34" charset="0"/>
                <a:cs typeface="Calibri" pitchFamily="34" charset="0"/>
              </a:rPr>
              <a:t>Не стоит лишний раз напоминать о том, что еще в конце XIX века положение женщины, в том числе и в западном обществе было далеко от сегодняшнего. Тем не менее, именно стрельба из лука стала первым олимпийским видом спорта, к которому были допущены представительницы прекрасно половины человечества. В 1904 году </a:t>
            </a:r>
            <a:r>
              <a:rPr lang="ru-RU" sz="2000" dirty="0" err="1" smtClean="0">
                <a:latin typeface="Calibri" pitchFamily="34" charset="0"/>
                <a:cs typeface="Calibri" pitchFamily="34" charset="0"/>
              </a:rPr>
              <a:t>Элиза</a:t>
            </a:r>
            <a:r>
              <a:rPr lang="ru-RU" sz="2000" dirty="0" smtClean="0">
                <a:latin typeface="Calibri" pitchFamily="34" charset="0"/>
                <a:cs typeface="Calibri" pitchFamily="34" charset="0"/>
              </a:rPr>
              <a:t> </a:t>
            </a:r>
            <a:r>
              <a:rPr lang="ru-RU" sz="2000" dirty="0" err="1" smtClean="0">
                <a:latin typeface="Calibri" pitchFamily="34" charset="0"/>
                <a:cs typeface="Calibri" pitchFamily="34" charset="0"/>
              </a:rPr>
              <a:t>Поллак</a:t>
            </a:r>
            <a:r>
              <a:rPr lang="ru-RU" sz="2000" dirty="0" smtClean="0">
                <a:latin typeface="Calibri" pitchFamily="34" charset="0"/>
                <a:cs typeface="Calibri" pitchFamily="34" charset="0"/>
              </a:rPr>
              <a:t> в возрасте 63 лет одержала победу в этом виде спорта. </a:t>
            </a:r>
            <a:br>
              <a:rPr lang="ru-RU" sz="2000" dirty="0" smtClean="0">
                <a:latin typeface="Calibri" pitchFamily="34" charset="0"/>
                <a:cs typeface="Calibri" pitchFamily="34" charset="0"/>
              </a:rPr>
            </a:br>
            <a:r>
              <a:rPr lang="ru-RU" dirty="0" smtClean="0"/>
              <a:t/>
            </a:r>
            <a:br>
              <a:rPr lang="ru-RU" dirty="0" smtClean="0"/>
            </a:br>
            <a:endParaRPr lang="ru-RU" dirty="0"/>
          </a:p>
        </p:txBody>
      </p:sp>
    </p:spTree>
  </p:cSld>
  <p:clrMapOvr>
    <a:masterClrMapping/>
  </p:clrMapOvr>
  <p:transition>
    <p:wheel spokes="8"/>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119</TotalTime>
  <Words>734</Words>
  <Application>Microsoft Office PowerPoint</Application>
  <PresentationFormat>Экран (4:3)</PresentationFormat>
  <Paragraphs>20</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Трек</vt:lpstr>
      <vt:lpstr>ИСТОРИЯ ИЗОБРЕТЕНИЙ. ЛУК И СТРЕЛЫ.</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vector>
  </TitlesOfParts>
  <Company>ЛВБ</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Владимир</dc:creator>
  <cp:lastModifiedBy>Владимир</cp:lastModifiedBy>
  <cp:revision>14</cp:revision>
  <dcterms:created xsi:type="dcterms:W3CDTF">2019-10-06T15:30:57Z</dcterms:created>
  <dcterms:modified xsi:type="dcterms:W3CDTF">2019-10-13T19:50:29Z</dcterms:modified>
</cp:coreProperties>
</file>