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5" r:id="rId5"/>
    <p:sldId id="266" r:id="rId6"/>
    <p:sldId id="267" r:id="rId7"/>
    <p:sldId id="268" r:id="rId8"/>
    <p:sldId id="269" r:id="rId9"/>
    <p:sldId id="263" r:id="rId10"/>
    <p:sldId id="260" r:id="rId11"/>
    <p:sldId id="262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916833"/>
            <a:ext cx="8062664" cy="1683618"/>
          </a:xfrm>
        </p:spPr>
        <p:txBody>
          <a:bodyPr>
            <a:normAutofit/>
          </a:bodyPr>
          <a:lstStyle/>
          <a:p>
            <a:r>
              <a:rPr lang="ru-RU" dirty="0" smtClean="0"/>
              <a:t>Решение задач на вычисление площадей фигур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4725144"/>
            <a:ext cx="6400800" cy="1752600"/>
          </a:xfrm>
        </p:spPr>
        <p:txBody>
          <a:bodyPr/>
          <a:lstStyle/>
          <a:p>
            <a:r>
              <a:rPr lang="ru-RU" dirty="0" smtClean="0"/>
              <a:t>Карпова </a:t>
            </a:r>
            <a:r>
              <a:rPr lang="ru-RU" dirty="0" err="1" smtClean="0"/>
              <a:t>Элина</a:t>
            </a:r>
            <a:r>
              <a:rPr lang="ru-RU" dirty="0" smtClean="0"/>
              <a:t> Игоревна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dirty="0" smtClean="0"/>
              <a:t>Решение задач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717032"/>
            <a:ext cx="35052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196752"/>
            <a:ext cx="39338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1268760"/>
            <a:ext cx="328612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Найдите площади фигур</a:t>
            </a:r>
            <a:endParaRPr lang="ru-RU" sz="2800" dirty="0"/>
          </a:p>
        </p:txBody>
      </p:sp>
      <p:pic>
        <p:nvPicPr>
          <p:cNvPr id="3" name="Рисунок 2" descr="http://sdamgia.ru/get_file?id=4554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3883521" cy="197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sdamgia.ru/docs/DE0E276E497AB3784C3FC4CC20248DC0/questions/GIA.MATH.2012.R.6.04/xs3qstsrcE47978A62190A8DB411FA17EB0192B48_1_1323346841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529350" y="1255626"/>
            <a:ext cx="1773932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sdamgia.ru/get_file?id=4516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861048"/>
            <a:ext cx="4320480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sdamgia.ru/get_file?id=2328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645024"/>
            <a:ext cx="2664296" cy="29523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948284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5997257" cy="66720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Творческое задание:</a:t>
            </a:r>
            <a:endParaRPr lang="ru-RU" dirty="0"/>
          </a:p>
        </p:txBody>
      </p:sp>
      <p:pic>
        <p:nvPicPr>
          <p:cNvPr id="3" name="Рисунок 2" descr="http://festival.1september.ru/articles/100375/img-2.gif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988840"/>
            <a:ext cx="3813810" cy="381571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03648" y="1556792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Найти площадь фигуры: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870072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704402"/>
            <a:ext cx="2160240" cy="1153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509120"/>
            <a:ext cx="1257249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32656"/>
            <a:ext cx="1817775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2492896"/>
            <a:ext cx="1839341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5085184"/>
            <a:ext cx="340042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2708920"/>
            <a:ext cx="244792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0"/>
            <a:ext cx="16764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63888" y="548680"/>
            <a:ext cx="15880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35896" y="1268760"/>
            <a:ext cx="159652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75856" y="1988840"/>
            <a:ext cx="24669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35896" y="3356992"/>
            <a:ext cx="18192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75856" y="2708920"/>
            <a:ext cx="25050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987824" y="4221088"/>
            <a:ext cx="28956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987824" y="5085184"/>
            <a:ext cx="27813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150938" y="617538"/>
            <a:ext cx="779303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Задача 1(устно)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39552" y="1844824"/>
            <a:ext cx="4597152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Найти площадь  треугольника, если  одна из  его сторон  равна  7 см, а высота, проведенная  к  ней  6 см.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5580112" y="2348880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" action="ppaction://noaction"/>
              </a:rPr>
              <a:t>А. 42 см</a:t>
            </a:r>
            <a:r>
              <a:rPr kumimoji="0" lang="ru-RU" sz="3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" action="ppaction://noaction"/>
              </a:rPr>
              <a:t>2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" action="ppaction://noaction"/>
              </a:rPr>
              <a:t>Б. 21 см</a:t>
            </a:r>
            <a:r>
              <a:rPr kumimoji="0" lang="ru-RU" sz="3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" action="ppaction://noaction"/>
              </a:rPr>
              <a:t>2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" action="ppaction://noaction"/>
              </a:rPr>
              <a:t>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" action="ppaction://noaction"/>
              </a:rPr>
              <a:t>В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" action="ppaction://noaction"/>
              </a:rPr>
              <a:t>. 21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" action="ppaction://noaction"/>
              </a:rPr>
              <a:t>см</a:t>
            </a:r>
            <a:endParaRPr kumimoji="0" lang="ru-RU" sz="3200" b="0" i="0" u="none" strike="noStrike" kern="1200" cap="none" spc="0" normalizeH="0" baseline="30000" noProof="0" dirty="0" smtClean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ru-RU" dirty="0" smtClean="0"/>
              <a:t>Задача2 (устно)</a:t>
            </a:r>
            <a:endParaRPr lang="ru-RU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99592" y="2332037"/>
            <a:ext cx="40386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>
                <a:solidFill>
                  <a:srgbClr val="993300"/>
                </a:solidFill>
              </a:rPr>
              <a:t>    Найти  высоту  параллелограмма, если  его  площадь 18 см</a:t>
            </a:r>
            <a:r>
              <a:rPr lang="ru-RU" baseline="30000" dirty="0">
                <a:solidFill>
                  <a:srgbClr val="993300"/>
                </a:solidFill>
              </a:rPr>
              <a:t>2</a:t>
            </a:r>
            <a:r>
              <a:rPr lang="ru-RU" dirty="0">
                <a:solidFill>
                  <a:srgbClr val="993300"/>
                </a:solidFill>
              </a:rPr>
              <a:t>, а основание  3 см.</a:t>
            </a:r>
            <a:endParaRPr lang="ru-RU" baseline="30000" dirty="0">
              <a:solidFill>
                <a:srgbClr val="993300"/>
              </a:solidFill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05400" y="2332037"/>
            <a:ext cx="4038600" cy="4525963"/>
          </a:xfrm>
        </p:spPr>
        <p:txBody>
          <a:bodyPr/>
          <a:lstStyle/>
          <a:p>
            <a:r>
              <a:rPr lang="ru-RU" dirty="0">
                <a:solidFill>
                  <a:srgbClr val="993300"/>
                </a:solidFill>
                <a:hlinkClick r:id="" action="ppaction://noaction"/>
              </a:rPr>
              <a:t>А. 6 см</a:t>
            </a:r>
            <a:endParaRPr lang="ru-RU" dirty="0">
              <a:solidFill>
                <a:srgbClr val="993300"/>
              </a:solidFill>
            </a:endParaRPr>
          </a:p>
          <a:p>
            <a:r>
              <a:rPr lang="ru-RU" dirty="0">
                <a:solidFill>
                  <a:srgbClr val="993300"/>
                </a:solidFill>
                <a:hlinkClick r:id="" action="ppaction://noaction"/>
              </a:rPr>
              <a:t>Б. 54 см</a:t>
            </a:r>
            <a:endParaRPr lang="ru-RU" dirty="0">
              <a:solidFill>
                <a:srgbClr val="993300"/>
              </a:solidFill>
            </a:endParaRPr>
          </a:p>
          <a:p>
            <a:r>
              <a:rPr lang="ru-RU" dirty="0">
                <a:solidFill>
                  <a:srgbClr val="993300"/>
                </a:solidFill>
                <a:hlinkClick r:id="" action="ppaction://noaction"/>
              </a:rPr>
              <a:t>В. 6 см</a:t>
            </a:r>
            <a:r>
              <a:rPr lang="ru-RU" baseline="30000" dirty="0">
                <a:solidFill>
                  <a:srgbClr val="993300"/>
                </a:solidFill>
                <a:hlinkClick r:id="" action="ppaction://noaction"/>
              </a:rPr>
              <a:t>2</a:t>
            </a:r>
            <a:endParaRPr lang="ru-RU" baseline="30000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 3(устно)</a:t>
            </a:r>
            <a:endParaRPr lang="ru-RU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560" y="2332037"/>
            <a:ext cx="40386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>
                <a:solidFill>
                  <a:srgbClr val="993300"/>
                </a:solidFill>
              </a:rPr>
              <a:t>   Основания трапеции  6 см  и  10 см, высота 4 см. Чему  равна  площадь  трапеции?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05400" y="2332037"/>
            <a:ext cx="4038600" cy="4525963"/>
          </a:xfrm>
        </p:spPr>
        <p:txBody>
          <a:bodyPr/>
          <a:lstStyle/>
          <a:p>
            <a:r>
              <a:rPr lang="ru-RU" dirty="0">
                <a:solidFill>
                  <a:srgbClr val="993300"/>
                </a:solidFill>
              </a:rPr>
              <a:t>А. 64 см</a:t>
            </a:r>
            <a:r>
              <a:rPr lang="ru-RU" baseline="30000" dirty="0">
                <a:solidFill>
                  <a:srgbClr val="993300"/>
                </a:solidFill>
              </a:rPr>
              <a:t>2</a:t>
            </a:r>
            <a:endParaRPr lang="ru-RU" dirty="0">
              <a:solidFill>
                <a:srgbClr val="993300"/>
              </a:solidFill>
            </a:endParaRPr>
          </a:p>
          <a:p>
            <a:r>
              <a:rPr lang="ru-RU" dirty="0">
                <a:solidFill>
                  <a:srgbClr val="993300"/>
                </a:solidFill>
              </a:rPr>
              <a:t>Б. 32 см</a:t>
            </a:r>
          </a:p>
          <a:p>
            <a:r>
              <a:rPr lang="ru-RU" dirty="0">
                <a:solidFill>
                  <a:srgbClr val="993300"/>
                </a:solidFill>
              </a:rPr>
              <a:t>В. 32 </a:t>
            </a:r>
            <a:r>
              <a:rPr lang="ru-RU" dirty="0" smtClean="0">
                <a:solidFill>
                  <a:srgbClr val="993300"/>
                </a:solidFill>
              </a:rPr>
              <a:t>см</a:t>
            </a:r>
            <a:r>
              <a:rPr lang="ru-RU" baseline="30000" dirty="0" smtClean="0">
                <a:solidFill>
                  <a:srgbClr val="993300"/>
                </a:solidFill>
              </a:rPr>
              <a:t>2</a:t>
            </a:r>
          </a:p>
          <a:p>
            <a:r>
              <a:rPr lang="ru-RU" dirty="0" smtClean="0">
                <a:solidFill>
                  <a:srgbClr val="993300"/>
                </a:solidFill>
              </a:rPr>
              <a:t>Г. </a:t>
            </a:r>
            <a:r>
              <a:rPr lang="ru-RU" dirty="0" smtClean="0">
                <a:solidFill>
                  <a:srgbClr val="993300"/>
                </a:solidFill>
              </a:rPr>
              <a:t>64 </a:t>
            </a:r>
            <a:r>
              <a:rPr lang="ru-RU" dirty="0" smtClean="0">
                <a:solidFill>
                  <a:srgbClr val="993300"/>
                </a:solidFill>
              </a:rPr>
              <a:t>см</a:t>
            </a:r>
            <a:endParaRPr lang="ru-RU" dirty="0" smtClean="0">
              <a:solidFill>
                <a:srgbClr val="993300"/>
              </a:solidFill>
            </a:endParaRPr>
          </a:p>
          <a:p>
            <a:endParaRPr lang="ru-RU" baseline="30000" dirty="0">
              <a:solidFill>
                <a:srgbClr val="993300"/>
              </a:solidFill>
            </a:endParaRPr>
          </a:p>
          <a:p>
            <a:endParaRPr lang="ru-RU" baseline="30000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4(устно)</a:t>
            </a:r>
            <a:endParaRPr lang="ru-RU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</a:t>
            </a:r>
            <a:r>
              <a:rPr lang="ru-RU">
                <a:solidFill>
                  <a:srgbClr val="993300"/>
                </a:solidFill>
              </a:rPr>
              <a:t>Площадь  прямоугольника  равна  48 см</a:t>
            </a:r>
            <a:r>
              <a:rPr lang="ru-RU" baseline="30000">
                <a:solidFill>
                  <a:srgbClr val="993300"/>
                </a:solidFill>
              </a:rPr>
              <a:t>2</a:t>
            </a:r>
            <a:r>
              <a:rPr lang="ru-RU">
                <a:solidFill>
                  <a:srgbClr val="993300"/>
                </a:solidFill>
              </a:rPr>
              <a:t>. Одна  из  сторон  равна  3 см. Найти  другую  сторону  прямоугольника.</a:t>
            </a:r>
            <a:endParaRPr lang="ru-RU" baseline="30000">
              <a:solidFill>
                <a:srgbClr val="993300"/>
              </a:solidFill>
            </a:endParaRP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>
                <a:solidFill>
                  <a:srgbClr val="993300"/>
                </a:solidFill>
                <a:hlinkClick r:id="" action="ppaction://noaction"/>
              </a:rPr>
              <a:t>А. 16</a:t>
            </a:r>
            <a:r>
              <a:rPr lang="ru-RU">
                <a:solidFill>
                  <a:srgbClr val="993300"/>
                </a:solidFill>
                <a:cs typeface="Tahoma" pitchFamily="34" charset="0"/>
                <a:hlinkClick r:id="" action="ppaction://noaction"/>
              </a:rPr>
              <a:t> см</a:t>
            </a:r>
            <a:r>
              <a:rPr lang="ru-RU" baseline="30000">
                <a:solidFill>
                  <a:srgbClr val="993300"/>
                </a:solidFill>
                <a:cs typeface="Tahoma" pitchFamily="34" charset="0"/>
                <a:hlinkClick r:id="" action="ppaction://noaction"/>
              </a:rPr>
              <a:t>2</a:t>
            </a:r>
            <a:endParaRPr lang="ru-RU" baseline="30000">
              <a:solidFill>
                <a:srgbClr val="993300"/>
              </a:solidFill>
            </a:endParaRPr>
          </a:p>
          <a:p>
            <a:r>
              <a:rPr lang="ru-RU">
                <a:solidFill>
                  <a:srgbClr val="993300"/>
                </a:solidFill>
                <a:hlinkClick r:id="" action="ppaction://noaction"/>
              </a:rPr>
              <a:t>Б. 16</a:t>
            </a:r>
            <a:r>
              <a:rPr lang="ru-RU">
                <a:solidFill>
                  <a:srgbClr val="993300"/>
                </a:solidFill>
                <a:cs typeface="Tahoma" pitchFamily="34" charset="0"/>
                <a:hlinkClick r:id="" action="ppaction://noaction"/>
              </a:rPr>
              <a:t> см</a:t>
            </a:r>
            <a:endParaRPr lang="ru-RU" baseline="30000">
              <a:solidFill>
                <a:srgbClr val="993300"/>
              </a:solidFill>
            </a:endParaRPr>
          </a:p>
          <a:p>
            <a:r>
              <a:rPr lang="ru-RU">
                <a:solidFill>
                  <a:srgbClr val="993300"/>
                </a:solidFill>
                <a:hlinkClick r:id="" action="ppaction://noaction"/>
              </a:rPr>
              <a:t>В. 8</a:t>
            </a:r>
            <a:r>
              <a:rPr lang="ru-RU">
                <a:solidFill>
                  <a:srgbClr val="993300"/>
                </a:solidFill>
                <a:cs typeface="Tahoma" pitchFamily="34" charset="0"/>
                <a:hlinkClick r:id="" action="ppaction://noaction"/>
              </a:rPr>
              <a:t> см</a:t>
            </a:r>
            <a:endParaRPr lang="ru-RU" baseline="30000">
              <a:solidFill>
                <a:srgbClr val="993300"/>
              </a:solidFill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5(устно)</a:t>
            </a:r>
            <a:endParaRPr lang="ru-RU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</a:t>
            </a:r>
            <a:r>
              <a:rPr lang="ru-RU">
                <a:solidFill>
                  <a:srgbClr val="993300"/>
                </a:solidFill>
              </a:rPr>
              <a:t>Периметр  квадрата  60 см. Чему  равна  его  площадь?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>
                <a:solidFill>
                  <a:srgbClr val="993300"/>
                </a:solidFill>
                <a:hlinkClick r:id="" action="ppaction://noaction"/>
              </a:rPr>
              <a:t>А. 225</a:t>
            </a:r>
            <a:r>
              <a:rPr lang="ru-RU">
                <a:solidFill>
                  <a:srgbClr val="993300"/>
                </a:solidFill>
                <a:cs typeface="Tahoma" pitchFamily="34" charset="0"/>
                <a:hlinkClick r:id="" action="ppaction://noaction"/>
              </a:rPr>
              <a:t> см</a:t>
            </a:r>
            <a:endParaRPr lang="ru-RU" baseline="30000">
              <a:solidFill>
                <a:srgbClr val="993300"/>
              </a:solidFill>
            </a:endParaRPr>
          </a:p>
          <a:p>
            <a:r>
              <a:rPr lang="ru-RU">
                <a:solidFill>
                  <a:srgbClr val="993300"/>
                </a:solidFill>
                <a:hlinkClick r:id="" action="ppaction://noaction"/>
              </a:rPr>
              <a:t>Б. 15</a:t>
            </a:r>
            <a:r>
              <a:rPr lang="ru-RU">
                <a:solidFill>
                  <a:srgbClr val="993300"/>
                </a:solidFill>
                <a:cs typeface="Tahoma" pitchFamily="34" charset="0"/>
                <a:hlinkClick r:id="" action="ppaction://noaction"/>
              </a:rPr>
              <a:t> см</a:t>
            </a:r>
            <a:r>
              <a:rPr lang="ru-RU" baseline="30000">
                <a:solidFill>
                  <a:srgbClr val="993300"/>
                </a:solidFill>
                <a:cs typeface="Tahoma" pitchFamily="34" charset="0"/>
                <a:hlinkClick r:id="" action="ppaction://noaction"/>
              </a:rPr>
              <a:t>2</a:t>
            </a:r>
            <a:endParaRPr lang="ru-RU" baseline="30000">
              <a:solidFill>
                <a:srgbClr val="993300"/>
              </a:solidFill>
            </a:endParaRPr>
          </a:p>
          <a:p>
            <a:r>
              <a:rPr lang="ru-RU">
                <a:solidFill>
                  <a:srgbClr val="993300"/>
                </a:solidFill>
                <a:hlinkClick r:id="" action="ppaction://noaction"/>
              </a:rPr>
              <a:t>В. </a:t>
            </a:r>
            <a:r>
              <a:rPr lang="ru-RU">
                <a:solidFill>
                  <a:srgbClr val="993300"/>
                </a:solidFill>
                <a:cs typeface="Tahoma" pitchFamily="34" charset="0"/>
                <a:hlinkClick r:id="" action="ppaction://noaction"/>
              </a:rPr>
              <a:t>2</a:t>
            </a:r>
            <a:r>
              <a:rPr lang="ru-RU">
                <a:solidFill>
                  <a:srgbClr val="993300"/>
                </a:solidFill>
                <a:hlinkClick r:id="" action="ppaction://noaction"/>
              </a:rPr>
              <a:t>25</a:t>
            </a:r>
            <a:r>
              <a:rPr lang="ru-RU">
                <a:solidFill>
                  <a:srgbClr val="993300"/>
                </a:solidFill>
                <a:cs typeface="Tahoma" pitchFamily="34" charset="0"/>
                <a:hlinkClick r:id="" action="ppaction://noaction"/>
              </a:rPr>
              <a:t> см</a:t>
            </a:r>
            <a:r>
              <a:rPr lang="ru-RU" baseline="30000">
                <a:solidFill>
                  <a:srgbClr val="993300"/>
                </a:solidFill>
                <a:cs typeface="Tahoma" pitchFamily="34" charset="0"/>
                <a:hlinkClick r:id="" action="ppaction://noaction"/>
              </a:rPr>
              <a:t>2</a:t>
            </a:r>
            <a:endParaRPr lang="ru-RU" baseline="30000">
              <a:solidFill>
                <a:srgbClr val="993300"/>
              </a:solidFill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 6 (устно)</a:t>
            </a:r>
            <a:endParaRPr lang="ru-RU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27584" y="1844824"/>
            <a:ext cx="38100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  </a:t>
            </a:r>
            <a:r>
              <a:rPr lang="ru-RU" dirty="0">
                <a:solidFill>
                  <a:srgbClr val="993300"/>
                </a:solidFill>
              </a:rPr>
              <a:t>Площадь  квадрата  64</a:t>
            </a:r>
            <a:r>
              <a:rPr lang="ru-RU" dirty="0">
                <a:solidFill>
                  <a:srgbClr val="993300"/>
                </a:solidFill>
                <a:cs typeface="Tahoma" pitchFamily="34" charset="0"/>
              </a:rPr>
              <a:t> см</a:t>
            </a:r>
            <a:r>
              <a:rPr lang="ru-RU" baseline="30000" dirty="0">
                <a:solidFill>
                  <a:srgbClr val="993300"/>
                </a:solidFill>
                <a:cs typeface="Tahoma" pitchFamily="34" charset="0"/>
              </a:rPr>
              <a:t>2</a:t>
            </a:r>
            <a:r>
              <a:rPr lang="ru-RU" dirty="0">
                <a:solidFill>
                  <a:srgbClr val="993300"/>
                </a:solidFill>
              </a:rPr>
              <a:t>. Найдите  его  периметр.</a:t>
            </a:r>
            <a:endParaRPr lang="ru-RU" baseline="30000" dirty="0">
              <a:solidFill>
                <a:srgbClr val="993300"/>
              </a:solidFill>
            </a:endParaRP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508104" y="1988840"/>
            <a:ext cx="4038600" cy="4525963"/>
          </a:xfrm>
        </p:spPr>
        <p:txBody>
          <a:bodyPr/>
          <a:lstStyle/>
          <a:p>
            <a:r>
              <a:rPr lang="ru-RU" dirty="0">
                <a:solidFill>
                  <a:srgbClr val="993300"/>
                </a:solidFill>
              </a:rPr>
              <a:t>А.3</a:t>
            </a:r>
            <a:r>
              <a:rPr lang="ru-RU" dirty="0">
                <a:solidFill>
                  <a:srgbClr val="993300"/>
                </a:solidFill>
                <a:cs typeface="Tahoma" pitchFamily="34" charset="0"/>
              </a:rPr>
              <a:t>2 см</a:t>
            </a:r>
            <a:r>
              <a:rPr lang="ru-RU" baseline="30000" dirty="0">
                <a:solidFill>
                  <a:srgbClr val="993300"/>
                </a:solidFill>
                <a:cs typeface="Tahoma" pitchFamily="34" charset="0"/>
              </a:rPr>
              <a:t>2</a:t>
            </a:r>
            <a:endParaRPr lang="ru-RU" baseline="30000" dirty="0">
              <a:solidFill>
                <a:srgbClr val="993300"/>
              </a:solidFill>
            </a:endParaRPr>
          </a:p>
          <a:p>
            <a:r>
              <a:rPr lang="ru-RU" dirty="0">
                <a:solidFill>
                  <a:srgbClr val="993300"/>
                </a:solidFill>
              </a:rPr>
              <a:t>Б. 3</a:t>
            </a:r>
            <a:r>
              <a:rPr lang="ru-RU" dirty="0">
                <a:solidFill>
                  <a:srgbClr val="993300"/>
                </a:solidFill>
                <a:cs typeface="Tahoma" pitchFamily="34" charset="0"/>
              </a:rPr>
              <a:t>2 см</a:t>
            </a:r>
            <a:endParaRPr lang="ru-RU" baseline="30000" dirty="0">
              <a:solidFill>
                <a:srgbClr val="993300"/>
              </a:solidFill>
            </a:endParaRPr>
          </a:p>
          <a:p>
            <a:r>
              <a:rPr lang="ru-RU" dirty="0">
                <a:solidFill>
                  <a:srgbClr val="993300"/>
                </a:solidFill>
              </a:rPr>
              <a:t>В.16</a:t>
            </a:r>
            <a:r>
              <a:rPr lang="ru-RU" dirty="0">
                <a:solidFill>
                  <a:srgbClr val="993300"/>
                </a:solidFill>
                <a:cs typeface="Tahoma" pitchFamily="34" charset="0"/>
              </a:rPr>
              <a:t> </a:t>
            </a:r>
            <a:r>
              <a:rPr lang="ru-RU" dirty="0" smtClean="0">
                <a:solidFill>
                  <a:srgbClr val="993300"/>
                </a:solidFill>
                <a:cs typeface="Tahoma" pitchFamily="34" charset="0"/>
              </a:rPr>
              <a:t>см</a:t>
            </a:r>
            <a:r>
              <a:rPr lang="ru-RU" baseline="30000" dirty="0" smtClean="0">
                <a:solidFill>
                  <a:srgbClr val="993300"/>
                </a:solidFill>
                <a:cs typeface="Tahoma" pitchFamily="34" charset="0"/>
              </a:rPr>
              <a:t>2</a:t>
            </a:r>
          </a:p>
          <a:p>
            <a:r>
              <a:rPr lang="ru-RU" dirty="0" smtClean="0">
                <a:solidFill>
                  <a:srgbClr val="993300"/>
                </a:solidFill>
              </a:rPr>
              <a:t>Г</a:t>
            </a:r>
            <a:r>
              <a:rPr lang="ru-RU" dirty="0" smtClean="0">
                <a:solidFill>
                  <a:srgbClr val="993300"/>
                </a:solidFill>
              </a:rPr>
              <a:t>.16</a:t>
            </a:r>
            <a:r>
              <a:rPr lang="ru-RU" dirty="0" smtClean="0">
                <a:solidFill>
                  <a:srgbClr val="993300"/>
                </a:solidFill>
                <a:cs typeface="Tahoma" pitchFamily="34" charset="0"/>
              </a:rPr>
              <a:t> см</a:t>
            </a:r>
            <a:endParaRPr lang="ru-RU" baseline="30000" dirty="0" smtClean="0">
              <a:solidFill>
                <a:srgbClr val="993300"/>
              </a:solidFill>
              <a:cs typeface="Tahoma" pitchFamily="34" charset="0"/>
            </a:endParaRPr>
          </a:p>
          <a:p>
            <a:endParaRPr lang="ru-RU" baseline="30000" dirty="0">
              <a:solidFill>
                <a:srgbClr val="993300"/>
              </a:solidFill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7(письменно)</a:t>
            </a:r>
            <a:endParaRPr lang="ru-RU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</a:t>
            </a:r>
            <a:r>
              <a:rPr lang="ru-RU">
                <a:solidFill>
                  <a:srgbClr val="993300"/>
                </a:solidFill>
              </a:rPr>
              <a:t>Стороны  параллелограмма  8 см и  10 см, угол  между  ними 30</a:t>
            </a:r>
            <a:r>
              <a:rPr lang="ru-RU" baseline="30000">
                <a:solidFill>
                  <a:srgbClr val="993300"/>
                </a:solidFill>
              </a:rPr>
              <a:t>0. </a:t>
            </a:r>
            <a:r>
              <a:rPr lang="ru-RU">
                <a:solidFill>
                  <a:srgbClr val="993300"/>
                </a:solidFill>
              </a:rPr>
              <a:t>Найдите  площадь  параллелограмма. 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>
                <a:solidFill>
                  <a:srgbClr val="993300"/>
                </a:solidFill>
                <a:hlinkClick r:id="" action="ppaction://noaction"/>
              </a:rPr>
              <a:t>А. 20</a:t>
            </a:r>
            <a:r>
              <a:rPr lang="ru-RU">
                <a:solidFill>
                  <a:srgbClr val="993300"/>
                </a:solidFill>
                <a:cs typeface="Tahoma" pitchFamily="34" charset="0"/>
                <a:hlinkClick r:id="" action="ppaction://noaction"/>
              </a:rPr>
              <a:t> </a:t>
            </a:r>
            <a:r>
              <a:rPr lang="ru-RU">
                <a:solidFill>
                  <a:srgbClr val="993300"/>
                </a:solidFill>
                <a:hlinkClick r:id="" action="ppaction://noaction"/>
              </a:rPr>
              <a:t>дм</a:t>
            </a:r>
            <a:r>
              <a:rPr lang="ru-RU" baseline="30000">
                <a:solidFill>
                  <a:srgbClr val="993300"/>
                </a:solidFill>
                <a:cs typeface="Tahoma" pitchFamily="34" charset="0"/>
                <a:hlinkClick r:id="" action="ppaction://noaction"/>
              </a:rPr>
              <a:t>2</a:t>
            </a:r>
            <a:endParaRPr lang="ru-RU" baseline="30000">
              <a:solidFill>
                <a:srgbClr val="993300"/>
              </a:solidFill>
            </a:endParaRPr>
          </a:p>
          <a:p>
            <a:r>
              <a:rPr lang="ru-RU">
                <a:solidFill>
                  <a:srgbClr val="993300"/>
                </a:solidFill>
                <a:hlinkClick r:id="" action="ppaction://noaction"/>
              </a:rPr>
              <a:t>Б. 40</a:t>
            </a:r>
            <a:r>
              <a:rPr lang="ru-RU">
                <a:solidFill>
                  <a:srgbClr val="993300"/>
                </a:solidFill>
                <a:cs typeface="Tahoma" pitchFamily="34" charset="0"/>
                <a:hlinkClick r:id="" action="ppaction://noaction"/>
              </a:rPr>
              <a:t> </a:t>
            </a:r>
            <a:r>
              <a:rPr lang="ru-RU">
                <a:solidFill>
                  <a:srgbClr val="993300"/>
                </a:solidFill>
                <a:hlinkClick r:id="" action="ppaction://noaction"/>
              </a:rPr>
              <a:t>см</a:t>
            </a:r>
            <a:r>
              <a:rPr lang="ru-RU" baseline="30000">
                <a:solidFill>
                  <a:srgbClr val="993300"/>
                </a:solidFill>
                <a:hlinkClick r:id="" action="ppaction://noaction"/>
              </a:rPr>
              <a:t>2</a:t>
            </a:r>
            <a:endParaRPr lang="ru-RU" baseline="30000">
              <a:solidFill>
                <a:srgbClr val="993300"/>
              </a:solidFill>
            </a:endParaRPr>
          </a:p>
          <a:p>
            <a:r>
              <a:rPr lang="ru-RU">
                <a:solidFill>
                  <a:srgbClr val="993300"/>
                </a:solidFill>
                <a:hlinkClick r:id="" action="ppaction://noaction"/>
              </a:rPr>
              <a:t>В. 80</a:t>
            </a:r>
            <a:r>
              <a:rPr lang="ru-RU">
                <a:solidFill>
                  <a:srgbClr val="993300"/>
                </a:solidFill>
                <a:cs typeface="Tahoma" pitchFamily="34" charset="0"/>
                <a:hlinkClick r:id="" action="ppaction://noaction"/>
              </a:rPr>
              <a:t> </a:t>
            </a:r>
            <a:r>
              <a:rPr lang="ru-RU">
                <a:solidFill>
                  <a:srgbClr val="993300"/>
                </a:solidFill>
                <a:hlinkClick r:id="" action="ppaction://noaction"/>
              </a:rPr>
              <a:t>см</a:t>
            </a:r>
            <a:r>
              <a:rPr lang="ru-RU" baseline="30000">
                <a:solidFill>
                  <a:srgbClr val="993300"/>
                </a:solidFill>
                <a:hlinkClick r:id="" action="ppaction://noaction"/>
              </a:rPr>
              <a:t>2</a:t>
            </a:r>
            <a:endParaRPr lang="ru-RU">
              <a:solidFill>
                <a:srgbClr val="993300"/>
              </a:solidFill>
            </a:endParaRPr>
          </a:p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246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Решение задач на вычисление площадей фигур</vt:lpstr>
      <vt:lpstr>Слайд 2</vt:lpstr>
      <vt:lpstr>Слайд 3</vt:lpstr>
      <vt:lpstr>Задача2 (устно)</vt:lpstr>
      <vt:lpstr>Задача  3(устно)</vt:lpstr>
      <vt:lpstr>Задача 4(устно)</vt:lpstr>
      <vt:lpstr>Задача 5(устно)</vt:lpstr>
      <vt:lpstr>Задача  6 (устно)</vt:lpstr>
      <vt:lpstr>Задача 7(письменно)</vt:lpstr>
      <vt:lpstr>Решение задач</vt:lpstr>
      <vt:lpstr>Найдите площади фигур</vt:lpstr>
      <vt:lpstr>Творческое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Площади многоугольников</dc:title>
  <dc:creator>belka</dc:creator>
  <cp:lastModifiedBy>Белка</cp:lastModifiedBy>
  <cp:revision>15</cp:revision>
  <dcterms:created xsi:type="dcterms:W3CDTF">2015-12-08T18:50:00Z</dcterms:created>
  <dcterms:modified xsi:type="dcterms:W3CDTF">2015-12-09T19:54:01Z</dcterms:modified>
</cp:coreProperties>
</file>