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8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84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65" r:id="rId17"/>
    <p:sldId id="266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3" r:id="rId26"/>
    <p:sldId id="267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8273" autoAdjust="0"/>
  </p:normalViewPr>
  <p:slideViewPr>
    <p:cSldViewPr>
      <p:cViewPr>
        <p:scale>
          <a:sx n="100" d="100"/>
          <a:sy n="100" d="100"/>
        </p:scale>
        <p:origin x="24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0BA0E-2B34-4C41-954A-845FA51D5FF2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412AB4-603A-4224-98B7-7EDEFD8A94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9212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412AB4-603A-4224-98B7-7EDEFD8A94EA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9010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412AB4-603A-4224-98B7-7EDEFD8A94EA}" type="slidenum">
              <a:rPr lang="ru-RU" smtClean="0">
                <a:solidFill>
                  <a:prstClr val="black"/>
                </a:solidFill>
              </a:rPr>
              <a:pPr/>
              <a:t>25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336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AE6F81BF-1B9C-4FCC-AD5D-CDBE14EA8B91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031A04F-E31A-4B82-A2F0-B0277C74355D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6F81BF-1B9C-4FCC-AD5D-CDBE14EA8B91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31A04F-E31A-4B82-A2F0-B0277C7435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6F81BF-1B9C-4FCC-AD5D-CDBE14EA8B91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31A04F-E31A-4B82-A2F0-B0277C7435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6F81BF-1B9C-4FCC-AD5D-CDBE14EA8B91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31A04F-E31A-4B82-A2F0-B0277C7435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AE6F81BF-1B9C-4FCC-AD5D-CDBE14EA8B91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031A04F-E31A-4B82-A2F0-B0277C74355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6F81BF-1B9C-4FCC-AD5D-CDBE14EA8B91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5031A04F-E31A-4B82-A2F0-B0277C74355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6F81BF-1B9C-4FCC-AD5D-CDBE14EA8B91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5031A04F-E31A-4B82-A2F0-B0277C7435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6F81BF-1B9C-4FCC-AD5D-CDBE14EA8B91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31A04F-E31A-4B82-A2F0-B0277C74355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6F81BF-1B9C-4FCC-AD5D-CDBE14EA8B91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31A04F-E31A-4B82-A2F0-B0277C7435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AE6F81BF-1B9C-4FCC-AD5D-CDBE14EA8B91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031A04F-E31A-4B82-A2F0-B0277C74355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AE6F81BF-1B9C-4FCC-AD5D-CDBE14EA8B91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031A04F-E31A-4B82-A2F0-B0277C74355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AE6F81BF-1B9C-4FCC-AD5D-CDBE14EA8B91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5031A04F-E31A-4B82-A2F0-B0277C74355D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16632"/>
            <a:ext cx="8964488" cy="2526550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ПМ.02 МДК.02.01 Практические основы бухгалтерского учёта источников формирования имущества организации.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Порядок формирования финансовых результатов организации. Составление бухгалтерского баланса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2636912"/>
            <a:ext cx="9036496" cy="4221088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20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Цели занятия:</a:t>
            </a:r>
          </a:p>
          <a:p>
            <a:pPr algn="l"/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Дидактическая: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закрепить знания по формированию финансовых результатов, сформировать умения и навыки по составлению бухгалтерского баланса(форма №1).</a:t>
            </a:r>
          </a:p>
          <a:p>
            <a:pPr algn="l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Развивающая: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развить внимательность, логическое мышление, память, грамотную профессиональную речь. </a:t>
            </a:r>
          </a:p>
          <a:p>
            <a:pPr algn="l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Воспитательная: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воспитать чувство ответственности при выполнении практического задания, приближенного к реальной ситуации; сформировать интерес к профессии, воспитать навыки управления эмоциями.</a:t>
            </a:r>
            <a:endParaRPr lang="ru-RU" sz="2400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518403861"/>
              </p:ext>
            </p:extLst>
          </p:nvPr>
        </p:nvGraphicFramePr>
        <p:xfrm>
          <a:off x="827584" y="908720"/>
          <a:ext cx="6552728" cy="2326272"/>
        </p:xfrm>
        <a:graphic>
          <a:graphicData uri="http://schemas.openxmlformats.org/drawingml/2006/table">
            <a:tbl>
              <a:tblPr firstRow="1" firstCol="1" bandRow="1"/>
              <a:tblGrid>
                <a:gridCol w="3276022"/>
                <a:gridCol w="3276706"/>
              </a:tblGrid>
              <a:tr h="309488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51 «Расчетный счет»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50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дебет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кредит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0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Сн= 200 000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96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14 000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113 </a:t>
                      </a:r>
                      <a:r>
                        <a:rPr lang="ru-RU" sz="160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200</a:t>
                      </a:r>
                      <a:endParaRPr lang="ru-RU" sz="11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60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10</a:t>
                      </a: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) 18 400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9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Од= 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Ок= 145 600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0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Ск= 54 400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6605922"/>
              </p:ext>
            </p:extLst>
          </p:nvPr>
        </p:nvGraphicFramePr>
        <p:xfrm>
          <a:off x="827584" y="3933056"/>
          <a:ext cx="6552728" cy="2376266"/>
        </p:xfrm>
        <a:graphic>
          <a:graphicData uri="http://schemas.openxmlformats.org/drawingml/2006/table">
            <a:tbl>
              <a:tblPr firstRow="1" firstCol="1" bandRow="1"/>
              <a:tblGrid>
                <a:gridCol w="3386472"/>
                <a:gridCol w="3166256"/>
              </a:tblGrid>
              <a:tr h="43042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60 «Расчеты с поставщиками и подрядчиками»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91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дебет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кредит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1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Сн= 3 200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1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4) 113 200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110 000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1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Од= 113 200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Ок= 110 000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1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Calibri"/>
                          <a:ea typeface="Calibri"/>
                          <a:cs typeface="Calibri"/>
                        </a:rPr>
                        <a:t>Ск</a:t>
                      </a: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= 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9150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294610038"/>
              </p:ext>
            </p:extLst>
          </p:nvPr>
        </p:nvGraphicFramePr>
        <p:xfrm>
          <a:off x="899592" y="692696"/>
          <a:ext cx="6048672" cy="2587948"/>
        </p:xfrm>
        <a:graphic>
          <a:graphicData uri="http://schemas.openxmlformats.org/drawingml/2006/table">
            <a:tbl>
              <a:tblPr firstRow="1" firstCol="1" bandRow="1"/>
              <a:tblGrid>
                <a:gridCol w="3024020"/>
                <a:gridCol w="3024652"/>
              </a:tblGrid>
              <a:tr h="905452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68 «Расчеты по налогам и сборам»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21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дебет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кредит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Сн= 400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3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10) 18 400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6) 18 000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13) 20 004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Од= 18 400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Ок= 38 004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Calibri"/>
                          <a:ea typeface="Calibri"/>
                          <a:cs typeface="Calibri"/>
                        </a:rPr>
                        <a:t>Ск</a:t>
                      </a: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= 20 004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533525" y="29098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7715023"/>
              </p:ext>
            </p:extLst>
          </p:nvPr>
        </p:nvGraphicFramePr>
        <p:xfrm>
          <a:off x="899592" y="3861050"/>
          <a:ext cx="5976664" cy="2417139"/>
        </p:xfrm>
        <a:graphic>
          <a:graphicData uri="http://schemas.openxmlformats.org/drawingml/2006/table">
            <a:tbl>
              <a:tblPr firstRow="1" firstCol="1" bandRow="1"/>
              <a:tblGrid>
                <a:gridCol w="2775895"/>
                <a:gridCol w="3200769"/>
              </a:tblGrid>
              <a:tr h="741364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69 «Расчеты по социальному страхованию и обеспечению»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51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дебет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кредит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1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Сн= 460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1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-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Calibri"/>
                        </a:rPr>
                        <a:t>7) 51 000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1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Од= 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Ок= 51 000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1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Calibri"/>
                          <a:ea typeface="Calibri"/>
                          <a:cs typeface="Calibri"/>
                        </a:rPr>
                        <a:t>Ск</a:t>
                      </a: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= 51 460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533525" y="30511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301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175822218"/>
              </p:ext>
            </p:extLst>
          </p:nvPr>
        </p:nvGraphicFramePr>
        <p:xfrm>
          <a:off x="971600" y="836712"/>
          <a:ext cx="7020272" cy="2520826"/>
        </p:xfrm>
        <a:graphic>
          <a:graphicData uri="http://schemas.openxmlformats.org/drawingml/2006/table">
            <a:tbl>
              <a:tblPr firstRow="1" firstCol="1" bandRow="1"/>
              <a:tblGrid>
                <a:gridCol w="3473761"/>
                <a:gridCol w="3546511"/>
              </a:tblGrid>
              <a:tr h="641038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70 «Расчеты с персоналом по оплате труда»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32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дебет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кредит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2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Сн= 1940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65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Calibri"/>
                        </a:rPr>
                        <a:t>6) 18 000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Calibri"/>
                        </a:rPr>
                        <a:t>8) 119 000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Calibri"/>
                        </a:rPr>
                        <a:t>5) 170 000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2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Од= 137 000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Ок= 170 000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2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Calibri"/>
                          <a:ea typeface="Calibri"/>
                          <a:cs typeface="Calibri"/>
                        </a:rPr>
                        <a:t>Ск</a:t>
                      </a: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= 34 940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5843146"/>
              </p:ext>
            </p:extLst>
          </p:nvPr>
        </p:nvGraphicFramePr>
        <p:xfrm>
          <a:off x="971600" y="3861048"/>
          <a:ext cx="6984776" cy="2304256"/>
        </p:xfrm>
        <a:graphic>
          <a:graphicData uri="http://schemas.openxmlformats.org/drawingml/2006/table">
            <a:tbl>
              <a:tblPr firstRow="1" firstCol="1" bandRow="1"/>
              <a:tblGrid>
                <a:gridCol w="3492022"/>
                <a:gridCol w="3492754"/>
              </a:tblGrid>
              <a:tr h="396813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80 «Уставный капитал»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26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дебет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кредит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6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Сн= 284 000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6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6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Од= 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Ок= 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67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Calibri"/>
                          <a:ea typeface="Calibri"/>
                          <a:cs typeface="Calibri"/>
                        </a:rPr>
                        <a:t>Ск</a:t>
                      </a: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= 284 000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533525" y="30511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406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56903297"/>
              </p:ext>
            </p:extLst>
          </p:nvPr>
        </p:nvGraphicFramePr>
        <p:xfrm>
          <a:off x="1403648" y="1052737"/>
          <a:ext cx="6077585" cy="1998437"/>
        </p:xfrm>
        <a:graphic>
          <a:graphicData uri="http://schemas.openxmlformats.org/drawingml/2006/table">
            <a:tbl>
              <a:tblPr firstRow="1" firstCol="1" bandRow="1"/>
              <a:tblGrid>
                <a:gridCol w="3038475"/>
                <a:gridCol w="3039110"/>
              </a:tblGrid>
              <a:tr h="367092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42 «Торговая наценка»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62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дебет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кредит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2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-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-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2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12) 10 240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3) 16 000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2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Од= 10 240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Ок= 16 000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2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Calibri"/>
                          <a:ea typeface="Calibri"/>
                          <a:cs typeface="Calibri"/>
                        </a:rPr>
                        <a:t>Ск</a:t>
                      </a: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= 5 760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533525" y="30511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8412359"/>
              </p:ext>
            </p:extLst>
          </p:nvPr>
        </p:nvGraphicFramePr>
        <p:xfrm>
          <a:off x="1403648" y="3509119"/>
          <a:ext cx="5904656" cy="2440899"/>
        </p:xfrm>
        <a:graphic>
          <a:graphicData uri="http://schemas.openxmlformats.org/drawingml/2006/table">
            <a:tbl>
              <a:tblPr firstRow="1" firstCol="1" bandRow="1"/>
              <a:tblGrid>
                <a:gridCol w="2952020"/>
                <a:gridCol w="2952636"/>
              </a:tblGrid>
              <a:tr h="38540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44 «Расходы на продажу»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25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дебет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кредит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5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-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51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5) 170 000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7) 51 000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Calibri"/>
                        </a:rPr>
                        <a:t>14) 50 000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5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Од= 221 000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Ок= 50 000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5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Ск= 171 000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533525" y="29098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9693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999735932"/>
              </p:ext>
            </p:extLst>
          </p:nvPr>
        </p:nvGraphicFramePr>
        <p:xfrm>
          <a:off x="1115616" y="1124744"/>
          <a:ext cx="6077585" cy="2278380"/>
        </p:xfrm>
        <a:graphic>
          <a:graphicData uri="http://schemas.openxmlformats.org/drawingml/2006/table">
            <a:tbl>
              <a:tblPr firstRow="1" firstCol="1" bandRow="1"/>
              <a:tblGrid>
                <a:gridCol w="3038475"/>
                <a:gridCol w="3039110"/>
              </a:tblGrid>
              <a:tr h="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90 «Продажи»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дебет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кредит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11) 121 000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13) 20 004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14) 50 000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Calibri"/>
                        </a:rPr>
                        <a:t>9) 120 000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Calibri"/>
                        </a:rPr>
                        <a:t>12) 10 240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Calibri"/>
                        </a:rPr>
                        <a:t>15) 81 244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Од= 191 004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Ок= 191 004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-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4510855"/>
              </p:ext>
            </p:extLst>
          </p:nvPr>
        </p:nvGraphicFramePr>
        <p:xfrm>
          <a:off x="1115616" y="4005064"/>
          <a:ext cx="6192688" cy="2088233"/>
        </p:xfrm>
        <a:graphic>
          <a:graphicData uri="http://schemas.openxmlformats.org/drawingml/2006/table">
            <a:tbl>
              <a:tblPr firstRow="1" firstCol="1" bandRow="1"/>
              <a:tblGrid>
                <a:gridCol w="3096020"/>
                <a:gridCol w="3096668"/>
              </a:tblGrid>
              <a:tr h="383553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99 «Прибыли и убытки»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09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дебет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кредит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9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-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9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Calibri"/>
                        </a:rPr>
                        <a:t>15) 81 244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Calibri"/>
                        </a:rPr>
                        <a:t>16) 81 244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9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Од= 81 244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Ок= 81 244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9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-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637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977166490"/>
              </p:ext>
            </p:extLst>
          </p:nvPr>
        </p:nvGraphicFramePr>
        <p:xfrm>
          <a:off x="1403648" y="1663319"/>
          <a:ext cx="6509633" cy="2341744"/>
        </p:xfrm>
        <a:graphic>
          <a:graphicData uri="http://schemas.openxmlformats.org/drawingml/2006/table">
            <a:tbl>
              <a:tblPr firstRow="1" firstCol="1" bandRow="1"/>
              <a:tblGrid>
                <a:gridCol w="3254476"/>
                <a:gridCol w="3255157"/>
              </a:tblGrid>
              <a:tr h="430154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84 «Нераспределенная прибыль (непокрытый убыток)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23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дебет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кредит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3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3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Calibri"/>
                        </a:rPr>
                        <a:t>16) 81 244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3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Од= 81 244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Ок= 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3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Ск= 81 244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533525" y="30511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72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/>
              <a:t>Производственное предприятие «Ритм»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Баланс на начало отчётного периода</a:t>
            </a:r>
            <a:endParaRPr lang="ru-RU" dirty="0"/>
          </a:p>
        </p:txBody>
      </p:sp>
      <p:sp>
        <p:nvSpPr>
          <p:cNvPr id="3098" name="AutoShape 57"/>
          <p:cNvSpPr>
            <a:spLocks noChangeAspect="1" noChangeArrowheads="1" noTextEdit="1"/>
          </p:cNvSpPr>
          <p:nvPr/>
        </p:nvSpPr>
        <p:spPr bwMode="auto">
          <a:xfrm>
            <a:off x="215900" y="1547813"/>
            <a:ext cx="8712200" cy="422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99" name="Rectangle 59"/>
          <p:cNvSpPr>
            <a:spLocks noChangeArrowheads="1"/>
          </p:cNvSpPr>
          <p:nvPr/>
        </p:nvSpPr>
        <p:spPr bwMode="auto">
          <a:xfrm>
            <a:off x="215900" y="1589088"/>
            <a:ext cx="3097213" cy="682625"/>
          </a:xfrm>
          <a:prstGeom prst="rect">
            <a:avLst/>
          </a:prstGeom>
          <a:solidFill>
            <a:srgbClr val="76A7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0" name="Rectangle 60"/>
          <p:cNvSpPr>
            <a:spLocks noChangeArrowheads="1"/>
          </p:cNvSpPr>
          <p:nvPr/>
        </p:nvSpPr>
        <p:spPr bwMode="auto">
          <a:xfrm>
            <a:off x="3313113" y="1589088"/>
            <a:ext cx="792163" cy="682625"/>
          </a:xfrm>
          <a:prstGeom prst="rect">
            <a:avLst/>
          </a:prstGeom>
          <a:solidFill>
            <a:srgbClr val="76A7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1" name="Rectangle 61"/>
          <p:cNvSpPr>
            <a:spLocks noChangeArrowheads="1"/>
          </p:cNvSpPr>
          <p:nvPr/>
        </p:nvSpPr>
        <p:spPr bwMode="auto">
          <a:xfrm>
            <a:off x="4105275" y="1589088"/>
            <a:ext cx="3959225" cy="682625"/>
          </a:xfrm>
          <a:prstGeom prst="rect">
            <a:avLst/>
          </a:prstGeom>
          <a:solidFill>
            <a:srgbClr val="76A7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2" name="Rectangle 62"/>
          <p:cNvSpPr>
            <a:spLocks noChangeArrowheads="1"/>
          </p:cNvSpPr>
          <p:nvPr/>
        </p:nvSpPr>
        <p:spPr bwMode="auto">
          <a:xfrm>
            <a:off x="8064500" y="1589088"/>
            <a:ext cx="865188" cy="682625"/>
          </a:xfrm>
          <a:prstGeom prst="rect">
            <a:avLst/>
          </a:prstGeom>
          <a:solidFill>
            <a:srgbClr val="76A7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3" name="Rectangle 63"/>
          <p:cNvSpPr>
            <a:spLocks noChangeArrowheads="1"/>
          </p:cNvSpPr>
          <p:nvPr/>
        </p:nvSpPr>
        <p:spPr bwMode="auto">
          <a:xfrm>
            <a:off x="215900" y="2271713"/>
            <a:ext cx="3097213" cy="3171825"/>
          </a:xfrm>
          <a:prstGeom prst="rect">
            <a:avLst/>
          </a:prstGeom>
          <a:solidFill>
            <a:srgbClr val="76A7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4" name="Rectangle 64"/>
          <p:cNvSpPr>
            <a:spLocks noChangeArrowheads="1"/>
          </p:cNvSpPr>
          <p:nvPr/>
        </p:nvSpPr>
        <p:spPr bwMode="auto">
          <a:xfrm>
            <a:off x="3313113" y="2271713"/>
            <a:ext cx="792163" cy="3171825"/>
          </a:xfrm>
          <a:prstGeom prst="rect">
            <a:avLst/>
          </a:prstGeom>
          <a:solidFill>
            <a:srgbClr val="76A7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5" name="Rectangle 65"/>
          <p:cNvSpPr>
            <a:spLocks noChangeArrowheads="1"/>
          </p:cNvSpPr>
          <p:nvPr/>
        </p:nvSpPr>
        <p:spPr bwMode="auto">
          <a:xfrm>
            <a:off x="4105275" y="2271713"/>
            <a:ext cx="3959225" cy="3171825"/>
          </a:xfrm>
          <a:prstGeom prst="rect">
            <a:avLst/>
          </a:prstGeom>
          <a:solidFill>
            <a:srgbClr val="76A7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6" name="Rectangle 66"/>
          <p:cNvSpPr>
            <a:spLocks noChangeArrowheads="1"/>
          </p:cNvSpPr>
          <p:nvPr/>
        </p:nvSpPr>
        <p:spPr bwMode="auto">
          <a:xfrm>
            <a:off x="8064500" y="2271713"/>
            <a:ext cx="865188" cy="3171825"/>
          </a:xfrm>
          <a:prstGeom prst="rect">
            <a:avLst/>
          </a:prstGeom>
          <a:solidFill>
            <a:srgbClr val="76A7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7" name="Rectangle 67"/>
          <p:cNvSpPr>
            <a:spLocks noChangeArrowheads="1"/>
          </p:cNvSpPr>
          <p:nvPr/>
        </p:nvSpPr>
        <p:spPr bwMode="auto">
          <a:xfrm>
            <a:off x="215900" y="5443538"/>
            <a:ext cx="3097213" cy="322262"/>
          </a:xfrm>
          <a:prstGeom prst="rect">
            <a:avLst/>
          </a:prstGeom>
          <a:solidFill>
            <a:srgbClr val="76A7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8" name="Rectangle 68"/>
          <p:cNvSpPr>
            <a:spLocks noChangeArrowheads="1"/>
          </p:cNvSpPr>
          <p:nvPr/>
        </p:nvSpPr>
        <p:spPr bwMode="auto">
          <a:xfrm>
            <a:off x="3313113" y="5443538"/>
            <a:ext cx="792163" cy="322262"/>
          </a:xfrm>
          <a:prstGeom prst="rect">
            <a:avLst/>
          </a:prstGeom>
          <a:solidFill>
            <a:srgbClr val="76A7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09" name="Rectangle 69"/>
          <p:cNvSpPr>
            <a:spLocks noChangeArrowheads="1"/>
          </p:cNvSpPr>
          <p:nvPr/>
        </p:nvSpPr>
        <p:spPr bwMode="auto">
          <a:xfrm>
            <a:off x="4105275" y="5443538"/>
            <a:ext cx="3959225" cy="322262"/>
          </a:xfrm>
          <a:prstGeom prst="rect">
            <a:avLst/>
          </a:prstGeom>
          <a:solidFill>
            <a:srgbClr val="76A7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10" name="Rectangle 70"/>
          <p:cNvSpPr>
            <a:spLocks noChangeArrowheads="1"/>
          </p:cNvSpPr>
          <p:nvPr/>
        </p:nvSpPr>
        <p:spPr bwMode="auto">
          <a:xfrm>
            <a:off x="8064500" y="5443538"/>
            <a:ext cx="865188" cy="322262"/>
          </a:xfrm>
          <a:prstGeom prst="rect">
            <a:avLst/>
          </a:prstGeom>
          <a:solidFill>
            <a:srgbClr val="76A7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11" name="Line 71"/>
          <p:cNvSpPr>
            <a:spLocks noChangeShapeType="1"/>
          </p:cNvSpPr>
          <p:nvPr/>
        </p:nvSpPr>
        <p:spPr bwMode="auto">
          <a:xfrm>
            <a:off x="3313113" y="1582738"/>
            <a:ext cx="0" cy="418941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12" name="Line 72"/>
          <p:cNvSpPr>
            <a:spLocks noChangeShapeType="1"/>
          </p:cNvSpPr>
          <p:nvPr/>
        </p:nvSpPr>
        <p:spPr bwMode="auto">
          <a:xfrm>
            <a:off x="4105275" y="1582738"/>
            <a:ext cx="0" cy="418941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13" name="Line 73"/>
          <p:cNvSpPr>
            <a:spLocks noChangeShapeType="1"/>
          </p:cNvSpPr>
          <p:nvPr/>
        </p:nvSpPr>
        <p:spPr bwMode="auto">
          <a:xfrm>
            <a:off x="8064500" y="1582738"/>
            <a:ext cx="0" cy="418941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14" name="Line 74"/>
          <p:cNvSpPr>
            <a:spLocks noChangeShapeType="1"/>
          </p:cNvSpPr>
          <p:nvPr/>
        </p:nvSpPr>
        <p:spPr bwMode="auto">
          <a:xfrm>
            <a:off x="209550" y="2271713"/>
            <a:ext cx="8726488" cy="0"/>
          </a:xfrm>
          <a:prstGeom prst="line">
            <a:avLst/>
          </a:prstGeom>
          <a:noFill/>
          <a:ln w="381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15" name="Line 75"/>
          <p:cNvSpPr>
            <a:spLocks noChangeShapeType="1"/>
          </p:cNvSpPr>
          <p:nvPr/>
        </p:nvSpPr>
        <p:spPr bwMode="auto">
          <a:xfrm>
            <a:off x="209550" y="5443538"/>
            <a:ext cx="8726488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16" name="Line 76"/>
          <p:cNvSpPr>
            <a:spLocks noChangeShapeType="1"/>
          </p:cNvSpPr>
          <p:nvPr/>
        </p:nvSpPr>
        <p:spPr bwMode="auto">
          <a:xfrm>
            <a:off x="215900" y="1582738"/>
            <a:ext cx="0" cy="418941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17" name="Line 77"/>
          <p:cNvSpPr>
            <a:spLocks noChangeShapeType="1"/>
          </p:cNvSpPr>
          <p:nvPr/>
        </p:nvSpPr>
        <p:spPr bwMode="auto">
          <a:xfrm>
            <a:off x="8929688" y="1582738"/>
            <a:ext cx="0" cy="418941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18" name="Line 78"/>
          <p:cNvSpPr>
            <a:spLocks noChangeShapeType="1"/>
          </p:cNvSpPr>
          <p:nvPr/>
        </p:nvSpPr>
        <p:spPr bwMode="auto">
          <a:xfrm>
            <a:off x="209550" y="1589088"/>
            <a:ext cx="8726488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19" name="Line 79"/>
          <p:cNvSpPr>
            <a:spLocks noChangeShapeType="1"/>
          </p:cNvSpPr>
          <p:nvPr/>
        </p:nvSpPr>
        <p:spPr bwMode="auto">
          <a:xfrm>
            <a:off x="209550" y="5765800"/>
            <a:ext cx="8726488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20" name="Rectangle 80"/>
          <p:cNvSpPr>
            <a:spLocks noChangeArrowheads="1"/>
          </p:cNvSpPr>
          <p:nvPr/>
        </p:nvSpPr>
        <p:spPr bwMode="auto">
          <a:xfrm>
            <a:off x="285750" y="1606550"/>
            <a:ext cx="633413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mbria" pitchFamily="18" charset="0"/>
                <a:cs typeface="Arial" pitchFamily="34" charset="0"/>
              </a:rPr>
              <a:t>Актив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1" name="Rectangle 81"/>
          <p:cNvSpPr>
            <a:spLocks noChangeArrowheads="1"/>
          </p:cNvSpPr>
          <p:nvPr/>
        </p:nvSpPr>
        <p:spPr bwMode="auto">
          <a:xfrm>
            <a:off x="3381375" y="1606550"/>
            <a:ext cx="730250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mbria" pitchFamily="18" charset="0"/>
                <a:cs typeface="Arial" pitchFamily="34" charset="0"/>
              </a:rPr>
              <a:t>Сумма,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2" name="Rectangle 82"/>
          <p:cNvSpPr>
            <a:spLocks noChangeArrowheads="1"/>
          </p:cNvSpPr>
          <p:nvPr/>
        </p:nvSpPr>
        <p:spPr bwMode="auto">
          <a:xfrm>
            <a:off x="3381375" y="1849438"/>
            <a:ext cx="484188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mbria" pitchFamily="18" charset="0"/>
                <a:cs typeface="Arial" pitchFamily="34" charset="0"/>
              </a:rPr>
              <a:t>руб.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3" name="Rectangle 83"/>
          <p:cNvSpPr>
            <a:spLocks noChangeArrowheads="1"/>
          </p:cNvSpPr>
          <p:nvPr/>
        </p:nvSpPr>
        <p:spPr bwMode="auto">
          <a:xfrm>
            <a:off x="4173538" y="1606550"/>
            <a:ext cx="709613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mbria" pitchFamily="18" charset="0"/>
                <a:cs typeface="Arial" pitchFamily="34" charset="0"/>
              </a:rPr>
              <a:t>Пассив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4" name="Rectangle 84"/>
          <p:cNvSpPr>
            <a:spLocks noChangeArrowheads="1"/>
          </p:cNvSpPr>
          <p:nvPr/>
        </p:nvSpPr>
        <p:spPr bwMode="auto">
          <a:xfrm>
            <a:off x="8134350" y="1606550"/>
            <a:ext cx="730250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mbria" pitchFamily="18" charset="0"/>
                <a:cs typeface="Arial" pitchFamily="34" charset="0"/>
              </a:rPr>
              <a:t>Сумма,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5" name="Rectangle 85"/>
          <p:cNvSpPr>
            <a:spLocks noChangeArrowheads="1"/>
          </p:cNvSpPr>
          <p:nvPr/>
        </p:nvSpPr>
        <p:spPr bwMode="auto">
          <a:xfrm>
            <a:off x="8134350" y="1849438"/>
            <a:ext cx="4826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mbria" pitchFamily="18" charset="0"/>
                <a:cs typeface="Arial" pitchFamily="34" charset="0"/>
              </a:rPr>
              <a:t>руб.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6" name="Rectangle 86"/>
          <p:cNvSpPr>
            <a:spLocks noChangeArrowheads="1"/>
          </p:cNvSpPr>
          <p:nvPr/>
        </p:nvSpPr>
        <p:spPr bwMode="auto">
          <a:xfrm>
            <a:off x="285750" y="2289175"/>
            <a:ext cx="1279525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Cambria" pitchFamily="18" charset="0"/>
                <a:cs typeface="Arial" pitchFamily="34" charset="0"/>
              </a:rPr>
              <a:t>10 Материалы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8" name="Rectangle 87"/>
          <p:cNvSpPr>
            <a:spLocks noChangeArrowheads="1"/>
          </p:cNvSpPr>
          <p:nvPr/>
        </p:nvSpPr>
        <p:spPr bwMode="auto">
          <a:xfrm>
            <a:off x="285750" y="2532063"/>
            <a:ext cx="2279650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Cambria" pitchFamily="18" charset="0"/>
                <a:cs typeface="Arial" pitchFamily="34" charset="0"/>
              </a:rPr>
              <a:t>20 Основное производство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9" name="Rectangle 88"/>
          <p:cNvSpPr>
            <a:spLocks noChangeArrowheads="1"/>
          </p:cNvSpPr>
          <p:nvPr/>
        </p:nvSpPr>
        <p:spPr bwMode="auto">
          <a:xfrm>
            <a:off x="285750" y="2779713"/>
            <a:ext cx="1911350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Cambria" pitchFamily="18" charset="0"/>
                <a:cs typeface="Arial" pitchFamily="34" charset="0"/>
              </a:rPr>
              <a:t>43 Готовая продукция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30" name="Rectangle 89"/>
          <p:cNvSpPr>
            <a:spLocks noChangeArrowheads="1"/>
          </p:cNvSpPr>
          <p:nvPr/>
        </p:nvSpPr>
        <p:spPr bwMode="auto">
          <a:xfrm>
            <a:off x="285750" y="3022600"/>
            <a:ext cx="847725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Cambria" pitchFamily="18" charset="0"/>
                <a:cs typeface="Arial" pitchFamily="34" charset="0"/>
              </a:rPr>
              <a:t>50 Касса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31" name="Rectangle 90"/>
          <p:cNvSpPr>
            <a:spLocks noChangeArrowheads="1"/>
          </p:cNvSpPr>
          <p:nvPr/>
        </p:nvSpPr>
        <p:spPr bwMode="auto">
          <a:xfrm>
            <a:off x="285750" y="3270250"/>
            <a:ext cx="1655763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Cambria" pitchFamily="18" charset="0"/>
                <a:cs typeface="Arial" pitchFamily="34" charset="0"/>
              </a:rPr>
              <a:t>51  Расчётный счёт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32" name="Rectangle 91"/>
          <p:cNvSpPr>
            <a:spLocks noChangeArrowheads="1"/>
          </p:cNvSpPr>
          <p:nvPr/>
        </p:nvSpPr>
        <p:spPr bwMode="auto">
          <a:xfrm>
            <a:off x="3381375" y="2289175"/>
            <a:ext cx="601663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10000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33" name="Rectangle 92"/>
          <p:cNvSpPr>
            <a:spLocks noChangeArrowheads="1"/>
          </p:cNvSpPr>
          <p:nvPr/>
        </p:nvSpPr>
        <p:spPr bwMode="auto">
          <a:xfrm>
            <a:off x="3381375" y="2532063"/>
            <a:ext cx="503238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4000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34" name="Rectangle 93"/>
          <p:cNvSpPr>
            <a:spLocks noChangeArrowheads="1"/>
          </p:cNvSpPr>
          <p:nvPr/>
        </p:nvSpPr>
        <p:spPr bwMode="auto">
          <a:xfrm>
            <a:off x="3381375" y="2779713"/>
            <a:ext cx="601663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70000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35" name="Rectangle 94"/>
          <p:cNvSpPr>
            <a:spLocks noChangeArrowheads="1"/>
          </p:cNvSpPr>
          <p:nvPr/>
        </p:nvSpPr>
        <p:spPr bwMode="auto">
          <a:xfrm>
            <a:off x="3381375" y="3022600"/>
            <a:ext cx="64135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24000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36" name="Rectangle 95"/>
          <p:cNvSpPr>
            <a:spLocks noChangeArrowheads="1"/>
          </p:cNvSpPr>
          <p:nvPr/>
        </p:nvSpPr>
        <p:spPr bwMode="auto">
          <a:xfrm>
            <a:off x="3381375" y="3270250"/>
            <a:ext cx="701675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400000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37" name="Rectangle 96"/>
          <p:cNvSpPr>
            <a:spLocks noChangeArrowheads="1"/>
          </p:cNvSpPr>
          <p:nvPr/>
        </p:nvSpPr>
        <p:spPr bwMode="auto">
          <a:xfrm>
            <a:off x="4173538" y="2289175"/>
            <a:ext cx="3751263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60 Расчёты с поставщиками и подрядчиками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38" name="Rectangle 97"/>
          <p:cNvSpPr>
            <a:spLocks noChangeArrowheads="1"/>
          </p:cNvSpPr>
          <p:nvPr/>
        </p:nvSpPr>
        <p:spPr bwMode="auto">
          <a:xfrm>
            <a:off x="4173538" y="2532063"/>
            <a:ext cx="3328988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66 Расчёты по краткосрочному кредиту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39" name="Rectangle 98"/>
          <p:cNvSpPr>
            <a:spLocks noChangeArrowheads="1"/>
          </p:cNvSpPr>
          <p:nvPr/>
        </p:nvSpPr>
        <p:spPr bwMode="auto">
          <a:xfrm>
            <a:off x="4173538" y="2779713"/>
            <a:ext cx="2722563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68 Расчёты по налогам и сборам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40" name="Rectangle 99"/>
          <p:cNvSpPr>
            <a:spLocks noChangeArrowheads="1"/>
          </p:cNvSpPr>
          <p:nvPr/>
        </p:nvSpPr>
        <p:spPr bwMode="auto">
          <a:xfrm>
            <a:off x="4173538" y="3022600"/>
            <a:ext cx="19812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80 Уставный капитал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41" name="Rectangle 100"/>
          <p:cNvSpPr>
            <a:spLocks noChangeArrowheads="1"/>
          </p:cNvSpPr>
          <p:nvPr/>
        </p:nvSpPr>
        <p:spPr bwMode="auto">
          <a:xfrm>
            <a:off x="8134350" y="2289175"/>
            <a:ext cx="503238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3200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42" name="Rectangle 101"/>
          <p:cNvSpPr>
            <a:spLocks noChangeArrowheads="1"/>
          </p:cNvSpPr>
          <p:nvPr/>
        </p:nvSpPr>
        <p:spPr bwMode="auto">
          <a:xfrm>
            <a:off x="8134350" y="2532063"/>
            <a:ext cx="503238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2800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43" name="Rectangle 102"/>
          <p:cNvSpPr>
            <a:spLocks noChangeArrowheads="1"/>
          </p:cNvSpPr>
          <p:nvPr/>
        </p:nvSpPr>
        <p:spPr bwMode="auto">
          <a:xfrm>
            <a:off x="8134350" y="2779713"/>
            <a:ext cx="404813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400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44" name="Rectangle 103"/>
          <p:cNvSpPr>
            <a:spLocks noChangeArrowheads="1"/>
          </p:cNvSpPr>
          <p:nvPr/>
        </p:nvSpPr>
        <p:spPr bwMode="auto">
          <a:xfrm>
            <a:off x="8134350" y="3022600"/>
            <a:ext cx="746125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717600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45" name="Rectangle 104"/>
          <p:cNvSpPr>
            <a:spLocks noChangeArrowheads="1"/>
          </p:cNvSpPr>
          <p:nvPr/>
        </p:nvSpPr>
        <p:spPr bwMode="auto">
          <a:xfrm>
            <a:off x="285750" y="5459413"/>
            <a:ext cx="722313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rgbClr val="0D0D0D"/>
                </a:solidFill>
                <a:effectLst/>
                <a:latin typeface="Cambria" pitchFamily="18" charset="0"/>
                <a:cs typeface="Arial" pitchFamily="34" charset="0"/>
              </a:rPr>
              <a:t>Баланс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46" name="Rectangle 105"/>
          <p:cNvSpPr>
            <a:spLocks noChangeArrowheads="1"/>
          </p:cNvSpPr>
          <p:nvPr/>
        </p:nvSpPr>
        <p:spPr bwMode="auto">
          <a:xfrm>
            <a:off x="3381375" y="5459413"/>
            <a:ext cx="747713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724000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47" name="Rectangle 106"/>
          <p:cNvSpPr>
            <a:spLocks noChangeArrowheads="1"/>
          </p:cNvSpPr>
          <p:nvPr/>
        </p:nvSpPr>
        <p:spPr bwMode="auto">
          <a:xfrm>
            <a:off x="4173538" y="5459413"/>
            <a:ext cx="722313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Баланс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48" name="Rectangle 107"/>
          <p:cNvSpPr>
            <a:spLocks noChangeArrowheads="1"/>
          </p:cNvSpPr>
          <p:nvPr/>
        </p:nvSpPr>
        <p:spPr bwMode="auto">
          <a:xfrm>
            <a:off x="8134350" y="5459413"/>
            <a:ext cx="746125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724000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0411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26" grpId="0"/>
      <p:bldP spid="3128" grpId="0"/>
      <p:bldP spid="3129" grpId="0"/>
      <p:bldP spid="3130" grpId="0"/>
      <p:bldP spid="3131" grpId="0"/>
      <p:bldP spid="3132" grpId="0"/>
      <p:bldP spid="3133" grpId="0"/>
      <p:bldP spid="3134" grpId="0"/>
      <p:bldP spid="3135" grpId="0"/>
      <p:bldP spid="3136" grpId="0"/>
      <p:bldP spid="3137" grpId="0"/>
      <p:bldP spid="3138" grpId="0"/>
      <p:bldP spid="3139" grpId="0"/>
      <p:bldP spid="3140" grpId="0"/>
      <p:bldP spid="3141" grpId="0"/>
      <p:bldP spid="3142" grpId="0"/>
      <p:bldP spid="3143" grpId="0"/>
      <p:bldP spid="3144" grpId="0"/>
      <p:bldP spid="3146" grpId="0"/>
      <p:bldP spid="314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/>
              <a:t>Журнал хозяйственных операций производственного предприятия «Ритм»</a:t>
            </a:r>
            <a:endParaRPr lang="ru-RU" sz="3200" dirty="0"/>
          </a:p>
        </p:txBody>
      </p:sp>
      <p:sp>
        <p:nvSpPr>
          <p:cNvPr id="5" name="AutoShape 4"/>
          <p:cNvSpPr>
            <a:spLocks noChangeAspect="1" noChangeArrowheads="1" noTextEdit="1"/>
          </p:cNvSpPr>
          <p:nvPr/>
        </p:nvSpPr>
        <p:spPr bwMode="auto">
          <a:xfrm>
            <a:off x="252413" y="1277938"/>
            <a:ext cx="8639175" cy="476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252413" y="1336675"/>
            <a:ext cx="300038" cy="635000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" name="Rectangle 7"/>
          <p:cNvSpPr>
            <a:spLocks noChangeArrowheads="1"/>
          </p:cNvSpPr>
          <p:nvPr/>
        </p:nvSpPr>
        <p:spPr bwMode="auto">
          <a:xfrm>
            <a:off x="552451" y="1336675"/>
            <a:ext cx="6278563" cy="635000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" name="Rectangle 8"/>
          <p:cNvSpPr>
            <a:spLocks noChangeArrowheads="1"/>
          </p:cNvSpPr>
          <p:nvPr/>
        </p:nvSpPr>
        <p:spPr bwMode="auto">
          <a:xfrm>
            <a:off x="6831013" y="1336675"/>
            <a:ext cx="709613" cy="635000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" name="Rectangle 9"/>
          <p:cNvSpPr>
            <a:spLocks noChangeArrowheads="1"/>
          </p:cNvSpPr>
          <p:nvPr/>
        </p:nvSpPr>
        <p:spPr bwMode="auto">
          <a:xfrm>
            <a:off x="7540626" y="1336675"/>
            <a:ext cx="674688" cy="635000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" name="Rectangle 10"/>
          <p:cNvSpPr>
            <a:spLocks noChangeArrowheads="1"/>
          </p:cNvSpPr>
          <p:nvPr/>
        </p:nvSpPr>
        <p:spPr bwMode="auto">
          <a:xfrm>
            <a:off x="8215313" y="1336675"/>
            <a:ext cx="676275" cy="635000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" name="Rectangle 11"/>
          <p:cNvSpPr>
            <a:spLocks noChangeArrowheads="1"/>
          </p:cNvSpPr>
          <p:nvPr/>
        </p:nvSpPr>
        <p:spPr bwMode="auto">
          <a:xfrm>
            <a:off x="252413" y="1971675"/>
            <a:ext cx="300038" cy="212725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0" name="Rectangle 12"/>
          <p:cNvSpPr>
            <a:spLocks noChangeArrowheads="1"/>
          </p:cNvSpPr>
          <p:nvPr/>
        </p:nvSpPr>
        <p:spPr bwMode="auto">
          <a:xfrm>
            <a:off x="552451" y="1971675"/>
            <a:ext cx="6278563" cy="212725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1" name="Rectangle 13"/>
          <p:cNvSpPr>
            <a:spLocks noChangeArrowheads="1"/>
          </p:cNvSpPr>
          <p:nvPr/>
        </p:nvSpPr>
        <p:spPr bwMode="auto">
          <a:xfrm>
            <a:off x="6831013" y="1971675"/>
            <a:ext cx="709613" cy="212725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3" name="Rectangle 14"/>
          <p:cNvSpPr>
            <a:spLocks noChangeArrowheads="1"/>
          </p:cNvSpPr>
          <p:nvPr/>
        </p:nvSpPr>
        <p:spPr bwMode="auto">
          <a:xfrm>
            <a:off x="7540626" y="1971675"/>
            <a:ext cx="674688" cy="212725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4" name="Rectangle 15"/>
          <p:cNvSpPr>
            <a:spLocks noChangeArrowheads="1"/>
          </p:cNvSpPr>
          <p:nvPr/>
        </p:nvSpPr>
        <p:spPr bwMode="auto">
          <a:xfrm>
            <a:off x="8215313" y="1971675"/>
            <a:ext cx="676275" cy="212725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5" name="Rectangle 16"/>
          <p:cNvSpPr>
            <a:spLocks noChangeArrowheads="1"/>
          </p:cNvSpPr>
          <p:nvPr/>
        </p:nvSpPr>
        <p:spPr bwMode="auto">
          <a:xfrm>
            <a:off x="252413" y="2184400"/>
            <a:ext cx="300038" cy="214312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6" name="Rectangle 17"/>
          <p:cNvSpPr>
            <a:spLocks noChangeArrowheads="1"/>
          </p:cNvSpPr>
          <p:nvPr/>
        </p:nvSpPr>
        <p:spPr bwMode="auto">
          <a:xfrm>
            <a:off x="552451" y="2184400"/>
            <a:ext cx="6278563" cy="214312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7" name="Rectangle 18"/>
          <p:cNvSpPr>
            <a:spLocks noChangeArrowheads="1"/>
          </p:cNvSpPr>
          <p:nvPr/>
        </p:nvSpPr>
        <p:spPr bwMode="auto">
          <a:xfrm>
            <a:off x="6831013" y="2184400"/>
            <a:ext cx="709613" cy="214312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8" name="Rectangle 19"/>
          <p:cNvSpPr>
            <a:spLocks noChangeArrowheads="1"/>
          </p:cNvSpPr>
          <p:nvPr/>
        </p:nvSpPr>
        <p:spPr bwMode="auto">
          <a:xfrm>
            <a:off x="7540626" y="2184400"/>
            <a:ext cx="674688" cy="214312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9" name="Rectangle 20"/>
          <p:cNvSpPr>
            <a:spLocks noChangeArrowheads="1"/>
          </p:cNvSpPr>
          <p:nvPr/>
        </p:nvSpPr>
        <p:spPr bwMode="auto">
          <a:xfrm>
            <a:off x="8215313" y="2184400"/>
            <a:ext cx="676275" cy="214312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0" name="Rectangle 21"/>
          <p:cNvSpPr>
            <a:spLocks noChangeArrowheads="1"/>
          </p:cNvSpPr>
          <p:nvPr/>
        </p:nvSpPr>
        <p:spPr bwMode="auto">
          <a:xfrm>
            <a:off x="252413" y="2398712"/>
            <a:ext cx="300038" cy="211137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1" name="Rectangle 22"/>
          <p:cNvSpPr>
            <a:spLocks noChangeArrowheads="1"/>
          </p:cNvSpPr>
          <p:nvPr/>
        </p:nvSpPr>
        <p:spPr bwMode="auto">
          <a:xfrm>
            <a:off x="552451" y="2398712"/>
            <a:ext cx="6278563" cy="211137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2" name="Rectangle 23"/>
          <p:cNvSpPr>
            <a:spLocks noChangeArrowheads="1"/>
          </p:cNvSpPr>
          <p:nvPr/>
        </p:nvSpPr>
        <p:spPr bwMode="auto">
          <a:xfrm>
            <a:off x="6831013" y="2398712"/>
            <a:ext cx="709613" cy="211137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3" name="Rectangle 24"/>
          <p:cNvSpPr>
            <a:spLocks noChangeArrowheads="1"/>
          </p:cNvSpPr>
          <p:nvPr/>
        </p:nvSpPr>
        <p:spPr bwMode="auto">
          <a:xfrm>
            <a:off x="7540626" y="2398712"/>
            <a:ext cx="674688" cy="211137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4" name="Rectangle 25"/>
          <p:cNvSpPr>
            <a:spLocks noChangeArrowheads="1"/>
          </p:cNvSpPr>
          <p:nvPr/>
        </p:nvSpPr>
        <p:spPr bwMode="auto">
          <a:xfrm>
            <a:off x="8215313" y="2398712"/>
            <a:ext cx="676275" cy="211137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5" name="Rectangle 26"/>
          <p:cNvSpPr>
            <a:spLocks noChangeArrowheads="1"/>
          </p:cNvSpPr>
          <p:nvPr/>
        </p:nvSpPr>
        <p:spPr bwMode="auto">
          <a:xfrm>
            <a:off x="252413" y="2609850"/>
            <a:ext cx="300038" cy="209550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6" name="Rectangle 27"/>
          <p:cNvSpPr>
            <a:spLocks noChangeArrowheads="1"/>
          </p:cNvSpPr>
          <p:nvPr/>
        </p:nvSpPr>
        <p:spPr bwMode="auto">
          <a:xfrm>
            <a:off x="552451" y="2609850"/>
            <a:ext cx="6278563" cy="209550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7" name="Rectangle 28"/>
          <p:cNvSpPr>
            <a:spLocks noChangeArrowheads="1"/>
          </p:cNvSpPr>
          <p:nvPr/>
        </p:nvSpPr>
        <p:spPr bwMode="auto">
          <a:xfrm>
            <a:off x="6831013" y="2609850"/>
            <a:ext cx="709613" cy="209550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8" name="Rectangle 29"/>
          <p:cNvSpPr>
            <a:spLocks noChangeArrowheads="1"/>
          </p:cNvSpPr>
          <p:nvPr/>
        </p:nvSpPr>
        <p:spPr bwMode="auto">
          <a:xfrm>
            <a:off x="7540626" y="2609850"/>
            <a:ext cx="674688" cy="209550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9" name="Rectangle 30"/>
          <p:cNvSpPr>
            <a:spLocks noChangeArrowheads="1"/>
          </p:cNvSpPr>
          <p:nvPr/>
        </p:nvSpPr>
        <p:spPr bwMode="auto">
          <a:xfrm>
            <a:off x="8215313" y="2609850"/>
            <a:ext cx="676275" cy="209550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40" name="Rectangle 31"/>
          <p:cNvSpPr>
            <a:spLocks noChangeArrowheads="1"/>
          </p:cNvSpPr>
          <p:nvPr/>
        </p:nvSpPr>
        <p:spPr bwMode="auto">
          <a:xfrm>
            <a:off x="252413" y="2819400"/>
            <a:ext cx="300038" cy="211137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41" name="Rectangle 32"/>
          <p:cNvSpPr>
            <a:spLocks noChangeArrowheads="1"/>
          </p:cNvSpPr>
          <p:nvPr/>
        </p:nvSpPr>
        <p:spPr bwMode="auto">
          <a:xfrm>
            <a:off x="552451" y="2819400"/>
            <a:ext cx="6278563" cy="211137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42" name="Rectangle 33"/>
          <p:cNvSpPr>
            <a:spLocks noChangeArrowheads="1"/>
          </p:cNvSpPr>
          <p:nvPr/>
        </p:nvSpPr>
        <p:spPr bwMode="auto">
          <a:xfrm>
            <a:off x="6831013" y="2819400"/>
            <a:ext cx="709613" cy="211137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43" name="Rectangle 34"/>
          <p:cNvSpPr>
            <a:spLocks noChangeArrowheads="1"/>
          </p:cNvSpPr>
          <p:nvPr/>
        </p:nvSpPr>
        <p:spPr bwMode="auto">
          <a:xfrm>
            <a:off x="7540626" y="2819400"/>
            <a:ext cx="674688" cy="211137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44" name="Rectangle 35"/>
          <p:cNvSpPr>
            <a:spLocks noChangeArrowheads="1"/>
          </p:cNvSpPr>
          <p:nvPr/>
        </p:nvSpPr>
        <p:spPr bwMode="auto">
          <a:xfrm>
            <a:off x="8215313" y="2819400"/>
            <a:ext cx="676275" cy="211137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45" name="Rectangle 36"/>
          <p:cNvSpPr>
            <a:spLocks noChangeArrowheads="1"/>
          </p:cNvSpPr>
          <p:nvPr/>
        </p:nvSpPr>
        <p:spPr bwMode="auto">
          <a:xfrm>
            <a:off x="252413" y="3030537"/>
            <a:ext cx="300038" cy="212725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46" name="Rectangle 37"/>
          <p:cNvSpPr>
            <a:spLocks noChangeArrowheads="1"/>
          </p:cNvSpPr>
          <p:nvPr/>
        </p:nvSpPr>
        <p:spPr bwMode="auto">
          <a:xfrm>
            <a:off x="552451" y="3030537"/>
            <a:ext cx="6278563" cy="212725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47" name="Rectangle 38"/>
          <p:cNvSpPr>
            <a:spLocks noChangeArrowheads="1"/>
          </p:cNvSpPr>
          <p:nvPr/>
        </p:nvSpPr>
        <p:spPr bwMode="auto">
          <a:xfrm>
            <a:off x="6831013" y="3030537"/>
            <a:ext cx="709613" cy="212725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48" name="Rectangle 39"/>
          <p:cNvSpPr>
            <a:spLocks noChangeArrowheads="1"/>
          </p:cNvSpPr>
          <p:nvPr/>
        </p:nvSpPr>
        <p:spPr bwMode="auto">
          <a:xfrm>
            <a:off x="7540626" y="3030537"/>
            <a:ext cx="674688" cy="212725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49" name="Rectangle 40"/>
          <p:cNvSpPr>
            <a:spLocks noChangeArrowheads="1"/>
          </p:cNvSpPr>
          <p:nvPr/>
        </p:nvSpPr>
        <p:spPr bwMode="auto">
          <a:xfrm>
            <a:off x="8215313" y="3030537"/>
            <a:ext cx="676275" cy="212725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50" name="Rectangle 41"/>
          <p:cNvSpPr>
            <a:spLocks noChangeArrowheads="1"/>
          </p:cNvSpPr>
          <p:nvPr/>
        </p:nvSpPr>
        <p:spPr bwMode="auto">
          <a:xfrm>
            <a:off x="252413" y="3243262"/>
            <a:ext cx="300038" cy="423862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51" name="Rectangle 42"/>
          <p:cNvSpPr>
            <a:spLocks noChangeArrowheads="1"/>
          </p:cNvSpPr>
          <p:nvPr/>
        </p:nvSpPr>
        <p:spPr bwMode="auto">
          <a:xfrm>
            <a:off x="552451" y="3243262"/>
            <a:ext cx="6278563" cy="423862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52" name="Rectangle 43"/>
          <p:cNvSpPr>
            <a:spLocks noChangeArrowheads="1"/>
          </p:cNvSpPr>
          <p:nvPr/>
        </p:nvSpPr>
        <p:spPr bwMode="auto">
          <a:xfrm>
            <a:off x="6831013" y="3243262"/>
            <a:ext cx="709613" cy="423862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53" name="Rectangle 44"/>
          <p:cNvSpPr>
            <a:spLocks noChangeArrowheads="1"/>
          </p:cNvSpPr>
          <p:nvPr/>
        </p:nvSpPr>
        <p:spPr bwMode="auto">
          <a:xfrm>
            <a:off x="7540626" y="3243262"/>
            <a:ext cx="674688" cy="423862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54" name="Rectangle 45"/>
          <p:cNvSpPr>
            <a:spLocks noChangeArrowheads="1"/>
          </p:cNvSpPr>
          <p:nvPr/>
        </p:nvSpPr>
        <p:spPr bwMode="auto">
          <a:xfrm>
            <a:off x="8215313" y="3243262"/>
            <a:ext cx="676275" cy="423862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55" name="Rectangle 46"/>
          <p:cNvSpPr>
            <a:spLocks noChangeArrowheads="1"/>
          </p:cNvSpPr>
          <p:nvPr/>
        </p:nvSpPr>
        <p:spPr bwMode="auto">
          <a:xfrm>
            <a:off x="252413" y="3667125"/>
            <a:ext cx="300038" cy="214312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56" name="Rectangle 47"/>
          <p:cNvSpPr>
            <a:spLocks noChangeArrowheads="1"/>
          </p:cNvSpPr>
          <p:nvPr/>
        </p:nvSpPr>
        <p:spPr bwMode="auto">
          <a:xfrm>
            <a:off x="552451" y="3667125"/>
            <a:ext cx="6278563" cy="214312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57" name="Rectangle 48"/>
          <p:cNvSpPr>
            <a:spLocks noChangeArrowheads="1"/>
          </p:cNvSpPr>
          <p:nvPr/>
        </p:nvSpPr>
        <p:spPr bwMode="auto">
          <a:xfrm>
            <a:off x="6831013" y="3667125"/>
            <a:ext cx="709613" cy="214312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58" name="Rectangle 49"/>
          <p:cNvSpPr>
            <a:spLocks noChangeArrowheads="1"/>
          </p:cNvSpPr>
          <p:nvPr/>
        </p:nvSpPr>
        <p:spPr bwMode="auto">
          <a:xfrm>
            <a:off x="7540626" y="3667125"/>
            <a:ext cx="674688" cy="214312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59" name="Rectangle 50"/>
          <p:cNvSpPr>
            <a:spLocks noChangeArrowheads="1"/>
          </p:cNvSpPr>
          <p:nvPr/>
        </p:nvSpPr>
        <p:spPr bwMode="auto">
          <a:xfrm>
            <a:off x="8215313" y="3667125"/>
            <a:ext cx="676275" cy="214312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60" name="Rectangle 51"/>
          <p:cNvSpPr>
            <a:spLocks noChangeArrowheads="1"/>
          </p:cNvSpPr>
          <p:nvPr/>
        </p:nvSpPr>
        <p:spPr bwMode="auto">
          <a:xfrm>
            <a:off x="252413" y="3881437"/>
            <a:ext cx="300038" cy="209550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61" name="Rectangle 52"/>
          <p:cNvSpPr>
            <a:spLocks noChangeArrowheads="1"/>
          </p:cNvSpPr>
          <p:nvPr/>
        </p:nvSpPr>
        <p:spPr bwMode="auto">
          <a:xfrm>
            <a:off x="552451" y="3881437"/>
            <a:ext cx="6278563" cy="20955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62" name="Rectangle 53"/>
          <p:cNvSpPr>
            <a:spLocks noChangeArrowheads="1"/>
          </p:cNvSpPr>
          <p:nvPr/>
        </p:nvSpPr>
        <p:spPr bwMode="auto">
          <a:xfrm>
            <a:off x="6831013" y="3881437"/>
            <a:ext cx="709613" cy="20955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63" name="Rectangle 54"/>
          <p:cNvSpPr>
            <a:spLocks noChangeArrowheads="1"/>
          </p:cNvSpPr>
          <p:nvPr/>
        </p:nvSpPr>
        <p:spPr bwMode="auto">
          <a:xfrm>
            <a:off x="7540626" y="3881437"/>
            <a:ext cx="674688" cy="20955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64" name="Rectangle 55"/>
          <p:cNvSpPr>
            <a:spLocks noChangeArrowheads="1"/>
          </p:cNvSpPr>
          <p:nvPr/>
        </p:nvSpPr>
        <p:spPr bwMode="auto">
          <a:xfrm>
            <a:off x="8215313" y="3881437"/>
            <a:ext cx="676275" cy="20955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65" name="Rectangle 56"/>
          <p:cNvSpPr>
            <a:spLocks noChangeArrowheads="1"/>
          </p:cNvSpPr>
          <p:nvPr/>
        </p:nvSpPr>
        <p:spPr bwMode="auto">
          <a:xfrm>
            <a:off x="252413" y="4090987"/>
            <a:ext cx="300038" cy="211137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66" name="Rectangle 57"/>
          <p:cNvSpPr>
            <a:spLocks noChangeArrowheads="1"/>
          </p:cNvSpPr>
          <p:nvPr/>
        </p:nvSpPr>
        <p:spPr bwMode="auto">
          <a:xfrm>
            <a:off x="552451" y="4090987"/>
            <a:ext cx="6278563" cy="211137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67" name="Rectangle 58"/>
          <p:cNvSpPr>
            <a:spLocks noChangeArrowheads="1"/>
          </p:cNvSpPr>
          <p:nvPr/>
        </p:nvSpPr>
        <p:spPr bwMode="auto">
          <a:xfrm>
            <a:off x="6831013" y="4090987"/>
            <a:ext cx="709613" cy="211137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68" name="Rectangle 59"/>
          <p:cNvSpPr>
            <a:spLocks noChangeArrowheads="1"/>
          </p:cNvSpPr>
          <p:nvPr/>
        </p:nvSpPr>
        <p:spPr bwMode="auto">
          <a:xfrm>
            <a:off x="7540626" y="4090987"/>
            <a:ext cx="674688" cy="211137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69" name="Rectangle 60"/>
          <p:cNvSpPr>
            <a:spLocks noChangeArrowheads="1"/>
          </p:cNvSpPr>
          <p:nvPr/>
        </p:nvSpPr>
        <p:spPr bwMode="auto">
          <a:xfrm>
            <a:off x="8215313" y="4090987"/>
            <a:ext cx="676275" cy="211137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70" name="Rectangle 61"/>
          <p:cNvSpPr>
            <a:spLocks noChangeArrowheads="1"/>
          </p:cNvSpPr>
          <p:nvPr/>
        </p:nvSpPr>
        <p:spPr bwMode="auto">
          <a:xfrm>
            <a:off x="252413" y="4302125"/>
            <a:ext cx="300038" cy="212725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71" name="Rectangle 62"/>
          <p:cNvSpPr>
            <a:spLocks noChangeArrowheads="1"/>
          </p:cNvSpPr>
          <p:nvPr/>
        </p:nvSpPr>
        <p:spPr bwMode="auto">
          <a:xfrm>
            <a:off x="552451" y="4302125"/>
            <a:ext cx="6278563" cy="212725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72" name="Rectangle 63"/>
          <p:cNvSpPr>
            <a:spLocks noChangeArrowheads="1"/>
          </p:cNvSpPr>
          <p:nvPr/>
        </p:nvSpPr>
        <p:spPr bwMode="auto">
          <a:xfrm>
            <a:off x="6831013" y="4302125"/>
            <a:ext cx="709613" cy="212725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73" name="Rectangle 64"/>
          <p:cNvSpPr>
            <a:spLocks noChangeArrowheads="1"/>
          </p:cNvSpPr>
          <p:nvPr/>
        </p:nvSpPr>
        <p:spPr bwMode="auto">
          <a:xfrm>
            <a:off x="7540626" y="4302125"/>
            <a:ext cx="674688" cy="212725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74" name="Rectangle 65"/>
          <p:cNvSpPr>
            <a:spLocks noChangeArrowheads="1"/>
          </p:cNvSpPr>
          <p:nvPr/>
        </p:nvSpPr>
        <p:spPr bwMode="auto">
          <a:xfrm>
            <a:off x="8215313" y="4302125"/>
            <a:ext cx="676275" cy="212725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75" name="Rectangle 66"/>
          <p:cNvSpPr>
            <a:spLocks noChangeArrowheads="1"/>
          </p:cNvSpPr>
          <p:nvPr/>
        </p:nvSpPr>
        <p:spPr bwMode="auto">
          <a:xfrm>
            <a:off x="252413" y="4514850"/>
            <a:ext cx="300038" cy="214312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76" name="Rectangle 67"/>
          <p:cNvSpPr>
            <a:spLocks noChangeArrowheads="1"/>
          </p:cNvSpPr>
          <p:nvPr/>
        </p:nvSpPr>
        <p:spPr bwMode="auto">
          <a:xfrm>
            <a:off x="552451" y="4514850"/>
            <a:ext cx="6278563" cy="214312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77" name="Rectangle 68"/>
          <p:cNvSpPr>
            <a:spLocks noChangeArrowheads="1"/>
          </p:cNvSpPr>
          <p:nvPr/>
        </p:nvSpPr>
        <p:spPr bwMode="auto">
          <a:xfrm>
            <a:off x="6831013" y="4514850"/>
            <a:ext cx="709613" cy="214312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78" name="Rectangle 69"/>
          <p:cNvSpPr>
            <a:spLocks noChangeArrowheads="1"/>
          </p:cNvSpPr>
          <p:nvPr/>
        </p:nvSpPr>
        <p:spPr bwMode="auto">
          <a:xfrm>
            <a:off x="7540626" y="4514850"/>
            <a:ext cx="674688" cy="214312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79" name="Rectangle 70"/>
          <p:cNvSpPr>
            <a:spLocks noChangeArrowheads="1"/>
          </p:cNvSpPr>
          <p:nvPr/>
        </p:nvSpPr>
        <p:spPr bwMode="auto">
          <a:xfrm>
            <a:off x="8215313" y="4514850"/>
            <a:ext cx="676275" cy="214312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80" name="Rectangle 71"/>
          <p:cNvSpPr>
            <a:spLocks noChangeArrowheads="1"/>
          </p:cNvSpPr>
          <p:nvPr/>
        </p:nvSpPr>
        <p:spPr bwMode="auto">
          <a:xfrm>
            <a:off x="252413" y="4729162"/>
            <a:ext cx="300038" cy="214312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81" name="Rectangle 72"/>
          <p:cNvSpPr>
            <a:spLocks noChangeArrowheads="1"/>
          </p:cNvSpPr>
          <p:nvPr/>
        </p:nvSpPr>
        <p:spPr bwMode="auto">
          <a:xfrm>
            <a:off x="552451" y="4729162"/>
            <a:ext cx="6278563" cy="214312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82" name="Rectangle 73"/>
          <p:cNvSpPr>
            <a:spLocks noChangeArrowheads="1"/>
          </p:cNvSpPr>
          <p:nvPr/>
        </p:nvSpPr>
        <p:spPr bwMode="auto">
          <a:xfrm>
            <a:off x="6831013" y="4729162"/>
            <a:ext cx="709613" cy="214312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83" name="Rectangle 74"/>
          <p:cNvSpPr>
            <a:spLocks noChangeArrowheads="1"/>
          </p:cNvSpPr>
          <p:nvPr/>
        </p:nvSpPr>
        <p:spPr bwMode="auto">
          <a:xfrm>
            <a:off x="7540626" y="4729162"/>
            <a:ext cx="674688" cy="214312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84" name="Rectangle 75"/>
          <p:cNvSpPr>
            <a:spLocks noChangeArrowheads="1"/>
          </p:cNvSpPr>
          <p:nvPr/>
        </p:nvSpPr>
        <p:spPr bwMode="auto">
          <a:xfrm>
            <a:off x="8215313" y="4729162"/>
            <a:ext cx="676275" cy="214312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85" name="Rectangle 76"/>
          <p:cNvSpPr>
            <a:spLocks noChangeArrowheads="1"/>
          </p:cNvSpPr>
          <p:nvPr/>
        </p:nvSpPr>
        <p:spPr bwMode="auto">
          <a:xfrm>
            <a:off x="252413" y="4943475"/>
            <a:ext cx="300038" cy="212725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86" name="Rectangle 77"/>
          <p:cNvSpPr>
            <a:spLocks noChangeArrowheads="1"/>
          </p:cNvSpPr>
          <p:nvPr/>
        </p:nvSpPr>
        <p:spPr bwMode="auto">
          <a:xfrm>
            <a:off x="552451" y="4943475"/>
            <a:ext cx="6278563" cy="212725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87" name="Rectangle 78"/>
          <p:cNvSpPr>
            <a:spLocks noChangeArrowheads="1"/>
          </p:cNvSpPr>
          <p:nvPr/>
        </p:nvSpPr>
        <p:spPr bwMode="auto">
          <a:xfrm>
            <a:off x="6831013" y="4943475"/>
            <a:ext cx="709613" cy="212725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88" name="Rectangle 79"/>
          <p:cNvSpPr>
            <a:spLocks noChangeArrowheads="1"/>
          </p:cNvSpPr>
          <p:nvPr/>
        </p:nvSpPr>
        <p:spPr bwMode="auto">
          <a:xfrm>
            <a:off x="7540626" y="4943475"/>
            <a:ext cx="674688" cy="212725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89" name="Rectangle 80"/>
          <p:cNvSpPr>
            <a:spLocks noChangeArrowheads="1"/>
          </p:cNvSpPr>
          <p:nvPr/>
        </p:nvSpPr>
        <p:spPr bwMode="auto">
          <a:xfrm>
            <a:off x="8215313" y="4943475"/>
            <a:ext cx="676275" cy="212725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90" name="Rectangle 81"/>
          <p:cNvSpPr>
            <a:spLocks noChangeArrowheads="1"/>
          </p:cNvSpPr>
          <p:nvPr/>
        </p:nvSpPr>
        <p:spPr bwMode="auto">
          <a:xfrm>
            <a:off x="252413" y="5156200"/>
            <a:ext cx="300038" cy="214312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91" name="Rectangle 82"/>
          <p:cNvSpPr>
            <a:spLocks noChangeArrowheads="1"/>
          </p:cNvSpPr>
          <p:nvPr/>
        </p:nvSpPr>
        <p:spPr bwMode="auto">
          <a:xfrm>
            <a:off x="552451" y="5156200"/>
            <a:ext cx="6278563" cy="214312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92" name="Rectangle 83"/>
          <p:cNvSpPr>
            <a:spLocks noChangeArrowheads="1"/>
          </p:cNvSpPr>
          <p:nvPr/>
        </p:nvSpPr>
        <p:spPr bwMode="auto">
          <a:xfrm>
            <a:off x="6831013" y="5156200"/>
            <a:ext cx="709613" cy="214312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93" name="Rectangle 84"/>
          <p:cNvSpPr>
            <a:spLocks noChangeArrowheads="1"/>
          </p:cNvSpPr>
          <p:nvPr/>
        </p:nvSpPr>
        <p:spPr bwMode="auto">
          <a:xfrm>
            <a:off x="7540626" y="5156200"/>
            <a:ext cx="674688" cy="214312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94" name="Rectangle 85"/>
          <p:cNvSpPr>
            <a:spLocks noChangeArrowheads="1"/>
          </p:cNvSpPr>
          <p:nvPr/>
        </p:nvSpPr>
        <p:spPr bwMode="auto">
          <a:xfrm>
            <a:off x="8215313" y="5156200"/>
            <a:ext cx="676275" cy="214312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95" name="Rectangle 86"/>
          <p:cNvSpPr>
            <a:spLocks noChangeArrowheads="1"/>
          </p:cNvSpPr>
          <p:nvPr/>
        </p:nvSpPr>
        <p:spPr bwMode="auto">
          <a:xfrm>
            <a:off x="252413" y="5370512"/>
            <a:ext cx="300038" cy="214312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96" name="Rectangle 87"/>
          <p:cNvSpPr>
            <a:spLocks noChangeArrowheads="1"/>
          </p:cNvSpPr>
          <p:nvPr/>
        </p:nvSpPr>
        <p:spPr bwMode="auto">
          <a:xfrm>
            <a:off x="552451" y="5370512"/>
            <a:ext cx="6278563" cy="214312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97" name="Rectangle 88"/>
          <p:cNvSpPr>
            <a:spLocks noChangeArrowheads="1"/>
          </p:cNvSpPr>
          <p:nvPr/>
        </p:nvSpPr>
        <p:spPr bwMode="auto">
          <a:xfrm>
            <a:off x="6831013" y="5370512"/>
            <a:ext cx="709613" cy="214312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98" name="Rectangle 89"/>
          <p:cNvSpPr>
            <a:spLocks noChangeArrowheads="1"/>
          </p:cNvSpPr>
          <p:nvPr/>
        </p:nvSpPr>
        <p:spPr bwMode="auto">
          <a:xfrm>
            <a:off x="7540626" y="5370512"/>
            <a:ext cx="674688" cy="214312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99" name="Rectangle 90"/>
          <p:cNvSpPr>
            <a:spLocks noChangeArrowheads="1"/>
          </p:cNvSpPr>
          <p:nvPr/>
        </p:nvSpPr>
        <p:spPr bwMode="auto">
          <a:xfrm>
            <a:off x="8215313" y="5370512"/>
            <a:ext cx="676275" cy="214312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00" name="Rectangle 91"/>
          <p:cNvSpPr>
            <a:spLocks noChangeArrowheads="1"/>
          </p:cNvSpPr>
          <p:nvPr/>
        </p:nvSpPr>
        <p:spPr bwMode="auto">
          <a:xfrm>
            <a:off x="252413" y="5584825"/>
            <a:ext cx="300038" cy="209550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01" name="Rectangle 92"/>
          <p:cNvSpPr>
            <a:spLocks noChangeArrowheads="1"/>
          </p:cNvSpPr>
          <p:nvPr/>
        </p:nvSpPr>
        <p:spPr bwMode="auto">
          <a:xfrm>
            <a:off x="552451" y="5584825"/>
            <a:ext cx="6278563" cy="20955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02" name="Rectangle 93"/>
          <p:cNvSpPr>
            <a:spLocks noChangeArrowheads="1"/>
          </p:cNvSpPr>
          <p:nvPr/>
        </p:nvSpPr>
        <p:spPr bwMode="auto">
          <a:xfrm>
            <a:off x="6831013" y="5584825"/>
            <a:ext cx="709613" cy="20955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03" name="Rectangle 94"/>
          <p:cNvSpPr>
            <a:spLocks noChangeArrowheads="1"/>
          </p:cNvSpPr>
          <p:nvPr/>
        </p:nvSpPr>
        <p:spPr bwMode="auto">
          <a:xfrm>
            <a:off x="7540626" y="5584825"/>
            <a:ext cx="674688" cy="20955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04" name="Rectangle 95"/>
          <p:cNvSpPr>
            <a:spLocks noChangeArrowheads="1"/>
          </p:cNvSpPr>
          <p:nvPr/>
        </p:nvSpPr>
        <p:spPr bwMode="auto">
          <a:xfrm>
            <a:off x="8215313" y="5584825"/>
            <a:ext cx="676275" cy="20955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05" name="Rectangle 96"/>
          <p:cNvSpPr>
            <a:spLocks noChangeArrowheads="1"/>
          </p:cNvSpPr>
          <p:nvPr/>
        </p:nvSpPr>
        <p:spPr bwMode="auto">
          <a:xfrm>
            <a:off x="252413" y="5794375"/>
            <a:ext cx="300038" cy="214312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06" name="Rectangle 97"/>
          <p:cNvSpPr>
            <a:spLocks noChangeArrowheads="1"/>
          </p:cNvSpPr>
          <p:nvPr/>
        </p:nvSpPr>
        <p:spPr bwMode="auto">
          <a:xfrm>
            <a:off x="552451" y="5794375"/>
            <a:ext cx="6278563" cy="214312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07" name="Rectangle 98"/>
          <p:cNvSpPr>
            <a:spLocks noChangeArrowheads="1"/>
          </p:cNvSpPr>
          <p:nvPr/>
        </p:nvSpPr>
        <p:spPr bwMode="auto">
          <a:xfrm>
            <a:off x="6831013" y="5794375"/>
            <a:ext cx="709613" cy="214312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08" name="Rectangle 99"/>
          <p:cNvSpPr>
            <a:spLocks noChangeArrowheads="1"/>
          </p:cNvSpPr>
          <p:nvPr/>
        </p:nvSpPr>
        <p:spPr bwMode="auto">
          <a:xfrm>
            <a:off x="7540626" y="5794375"/>
            <a:ext cx="674688" cy="214312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09" name="Rectangle 100"/>
          <p:cNvSpPr>
            <a:spLocks noChangeArrowheads="1"/>
          </p:cNvSpPr>
          <p:nvPr/>
        </p:nvSpPr>
        <p:spPr bwMode="auto">
          <a:xfrm>
            <a:off x="8215313" y="5794375"/>
            <a:ext cx="676275" cy="214312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10" name="Line 101"/>
          <p:cNvSpPr>
            <a:spLocks noChangeShapeType="1"/>
          </p:cNvSpPr>
          <p:nvPr/>
        </p:nvSpPr>
        <p:spPr bwMode="auto">
          <a:xfrm>
            <a:off x="552451" y="1330325"/>
            <a:ext cx="0" cy="468471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11" name="Line 102"/>
          <p:cNvSpPr>
            <a:spLocks noChangeShapeType="1"/>
          </p:cNvSpPr>
          <p:nvPr/>
        </p:nvSpPr>
        <p:spPr bwMode="auto">
          <a:xfrm>
            <a:off x="6831013" y="1330325"/>
            <a:ext cx="0" cy="468471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12" name="Line 103"/>
          <p:cNvSpPr>
            <a:spLocks noChangeShapeType="1"/>
          </p:cNvSpPr>
          <p:nvPr/>
        </p:nvSpPr>
        <p:spPr bwMode="auto">
          <a:xfrm>
            <a:off x="7540626" y="1330325"/>
            <a:ext cx="0" cy="468471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13" name="Line 104"/>
          <p:cNvSpPr>
            <a:spLocks noChangeShapeType="1"/>
          </p:cNvSpPr>
          <p:nvPr/>
        </p:nvSpPr>
        <p:spPr bwMode="auto">
          <a:xfrm>
            <a:off x="8215313" y="1330325"/>
            <a:ext cx="0" cy="468471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14" name="Line 105"/>
          <p:cNvSpPr>
            <a:spLocks noChangeShapeType="1"/>
          </p:cNvSpPr>
          <p:nvPr/>
        </p:nvSpPr>
        <p:spPr bwMode="auto">
          <a:xfrm>
            <a:off x="246063" y="1971675"/>
            <a:ext cx="8653463" cy="0"/>
          </a:xfrm>
          <a:prstGeom prst="line">
            <a:avLst/>
          </a:prstGeom>
          <a:noFill/>
          <a:ln w="381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15" name="Line 106"/>
          <p:cNvSpPr>
            <a:spLocks noChangeShapeType="1"/>
          </p:cNvSpPr>
          <p:nvPr/>
        </p:nvSpPr>
        <p:spPr bwMode="auto">
          <a:xfrm>
            <a:off x="246063" y="2184400"/>
            <a:ext cx="8653463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16" name="Line 107"/>
          <p:cNvSpPr>
            <a:spLocks noChangeShapeType="1"/>
          </p:cNvSpPr>
          <p:nvPr/>
        </p:nvSpPr>
        <p:spPr bwMode="auto">
          <a:xfrm>
            <a:off x="246063" y="2398712"/>
            <a:ext cx="8653463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17" name="Line 108"/>
          <p:cNvSpPr>
            <a:spLocks noChangeShapeType="1"/>
          </p:cNvSpPr>
          <p:nvPr/>
        </p:nvSpPr>
        <p:spPr bwMode="auto">
          <a:xfrm>
            <a:off x="246063" y="2609850"/>
            <a:ext cx="8653463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18" name="Line 109"/>
          <p:cNvSpPr>
            <a:spLocks noChangeShapeType="1"/>
          </p:cNvSpPr>
          <p:nvPr/>
        </p:nvSpPr>
        <p:spPr bwMode="auto">
          <a:xfrm>
            <a:off x="246063" y="2819400"/>
            <a:ext cx="8653463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19" name="Line 110"/>
          <p:cNvSpPr>
            <a:spLocks noChangeShapeType="1"/>
          </p:cNvSpPr>
          <p:nvPr/>
        </p:nvSpPr>
        <p:spPr bwMode="auto">
          <a:xfrm>
            <a:off x="246063" y="3030537"/>
            <a:ext cx="8653463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20" name="Line 111"/>
          <p:cNvSpPr>
            <a:spLocks noChangeShapeType="1"/>
          </p:cNvSpPr>
          <p:nvPr/>
        </p:nvSpPr>
        <p:spPr bwMode="auto">
          <a:xfrm>
            <a:off x="246063" y="3243262"/>
            <a:ext cx="8653463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21" name="Line 112"/>
          <p:cNvSpPr>
            <a:spLocks noChangeShapeType="1"/>
          </p:cNvSpPr>
          <p:nvPr/>
        </p:nvSpPr>
        <p:spPr bwMode="auto">
          <a:xfrm>
            <a:off x="246063" y="3667125"/>
            <a:ext cx="8653463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22" name="Line 113"/>
          <p:cNvSpPr>
            <a:spLocks noChangeShapeType="1"/>
          </p:cNvSpPr>
          <p:nvPr/>
        </p:nvSpPr>
        <p:spPr bwMode="auto">
          <a:xfrm>
            <a:off x="246063" y="3881437"/>
            <a:ext cx="8653463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23" name="Line 114"/>
          <p:cNvSpPr>
            <a:spLocks noChangeShapeType="1"/>
          </p:cNvSpPr>
          <p:nvPr/>
        </p:nvSpPr>
        <p:spPr bwMode="auto">
          <a:xfrm>
            <a:off x="246063" y="4090987"/>
            <a:ext cx="8653463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24" name="Line 115"/>
          <p:cNvSpPr>
            <a:spLocks noChangeShapeType="1"/>
          </p:cNvSpPr>
          <p:nvPr/>
        </p:nvSpPr>
        <p:spPr bwMode="auto">
          <a:xfrm>
            <a:off x="246063" y="4302125"/>
            <a:ext cx="8653463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25" name="Line 116"/>
          <p:cNvSpPr>
            <a:spLocks noChangeShapeType="1"/>
          </p:cNvSpPr>
          <p:nvPr/>
        </p:nvSpPr>
        <p:spPr bwMode="auto">
          <a:xfrm>
            <a:off x="246063" y="4514850"/>
            <a:ext cx="8653463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26" name="Line 117"/>
          <p:cNvSpPr>
            <a:spLocks noChangeShapeType="1"/>
          </p:cNvSpPr>
          <p:nvPr/>
        </p:nvSpPr>
        <p:spPr bwMode="auto">
          <a:xfrm>
            <a:off x="246063" y="4729162"/>
            <a:ext cx="8653463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27" name="Line 118"/>
          <p:cNvSpPr>
            <a:spLocks noChangeShapeType="1"/>
          </p:cNvSpPr>
          <p:nvPr/>
        </p:nvSpPr>
        <p:spPr bwMode="auto">
          <a:xfrm>
            <a:off x="246063" y="4943475"/>
            <a:ext cx="8653463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28" name="Line 119"/>
          <p:cNvSpPr>
            <a:spLocks noChangeShapeType="1"/>
          </p:cNvSpPr>
          <p:nvPr/>
        </p:nvSpPr>
        <p:spPr bwMode="auto">
          <a:xfrm>
            <a:off x="246063" y="5156200"/>
            <a:ext cx="8653463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29" name="Line 120"/>
          <p:cNvSpPr>
            <a:spLocks noChangeShapeType="1"/>
          </p:cNvSpPr>
          <p:nvPr/>
        </p:nvSpPr>
        <p:spPr bwMode="auto">
          <a:xfrm>
            <a:off x="246063" y="5370512"/>
            <a:ext cx="8653463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30" name="Line 121"/>
          <p:cNvSpPr>
            <a:spLocks noChangeShapeType="1"/>
          </p:cNvSpPr>
          <p:nvPr/>
        </p:nvSpPr>
        <p:spPr bwMode="auto">
          <a:xfrm>
            <a:off x="246063" y="5584825"/>
            <a:ext cx="8653463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31" name="Line 122"/>
          <p:cNvSpPr>
            <a:spLocks noChangeShapeType="1"/>
          </p:cNvSpPr>
          <p:nvPr/>
        </p:nvSpPr>
        <p:spPr bwMode="auto">
          <a:xfrm>
            <a:off x="246063" y="5794375"/>
            <a:ext cx="8653463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32" name="Line 123"/>
          <p:cNvSpPr>
            <a:spLocks noChangeShapeType="1"/>
          </p:cNvSpPr>
          <p:nvPr/>
        </p:nvSpPr>
        <p:spPr bwMode="auto">
          <a:xfrm>
            <a:off x="252413" y="1330325"/>
            <a:ext cx="0" cy="468471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33" name="Line 124"/>
          <p:cNvSpPr>
            <a:spLocks noChangeShapeType="1"/>
          </p:cNvSpPr>
          <p:nvPr/>
        </p:nvSpPr>
        <p:spPr bwMode="auto">
          <a:xfrm>
            <a:off x="8891588" y="1330325"/>
            <a:ext cx="0" cy="468471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34" name="Line 125"/>
          <p:cNvSpPr>
            <a:spLocks noChangeShapeType="1"/>
          </p:cNvSpPr>
          <p:nvPr/>
        </p:nvSpPr>
        <p:spPr bwMode="auto">
          <a:xfrm>
            <a:off x="246063" y="1336675"/>
            <a:ext cx="8653463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35" name="Line 126"/>
          <p:cNvSpPr>
            <a:spLocks noChangeShapeType="1"/>
          </p:cNvSpPr>
          <p:nvPr/>
        </p:nvSpPr>
        <p:spPr bwMode="auto">
          <a:xfrm>
            <a:off x="246063" y="6008687"/>
            <a:ext cx="8653463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36" name="Rectangle 127"/>
          <p:cNvSpPr>
            <a:spLocks noChangeArrowheads="1"/>
          </p:cNvSpPr>
          <p:nvPr/>
        </p:nvSpPr>
        <p:spPr bwMode="auto">
          <a:xfrm>
            <a:off x="303213" y="1363662"/>
            <a:ext cx="327025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№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37" name="Rectangle 128"/>
          <p:cNvSpPr>
            <a:spLocks noChangeArrowheads="1"/>
          </p:cNvSpPr>
          <p:nvPr/>
        </p:nvSpPr>
        <p:spPr bwMode="auto">
          <a:xfrm>
            <a:off x="603251" y="1363662"/>
            <a:ext cx="4033838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Содержание хозяйственных операций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38" name="Rectangle 129"/>
          <p:cNvSpPr>
            <a:spLocks noChangeArrowheads="1"/>
          </p:cNvSpPr>
          <p:nvPr/>
        </p:nvSpPr>
        <p:spPr bwMode="auto">
          <a:xfrm>
            <a:off x="6881813" y="1343025"/>
            <a:ext cx="276225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Symbol" pitchFamily="18" charset="2"/>
                <a:cs typeface="Arial" pitchFamily="34" charset="0"/>
              </a:rPr>
              <a:t>S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39" name="Rectangle 130"/>
          <p:cNvSpPr>
            <a:spLocks noChangeArrowheads="1"/>
          </p:cNvSpPr>
          <p:nvPr/>
        </p:nvSpPr>
        <p:spPr bwMode="auto">
          <a:xfrm>
            <a:off x="7019926" y="1363662"/>
            <a:ext cx="568325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, руб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40" name="Rectangle 131"/>
          <p:cNvSpPr>
            <a:spLocks noChangeArrowheads="1"/>
          </p:cNvSpPr>
          <p:nvPr/>
        </p:nvSpPr>
        <p:spPr bwMode="auto">
          <a:xfrm>
            <a:off x="7762876" y="1363662"/>
            <a:ext cx="254000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Д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41" name="Rectangle 132"/>
          <p:cNvSpPr>
            <a:spLocks noChangeArrowheads="1"/>
          </p:cNvSpPr>
          <p:nvPr/>
        </p:nvSpPr>
        <p:spPr bwMode="auto">
          <a:xfrm>
            <a:off x="7918451" y="1365250"/>
            <a:ext cx="139700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т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42" name="Rectangle 133"/>
          <p:cNvSpPr>
            <a:spLocks noChangeArrowheads="1"/>
          </p:cNvSpPr>
          <p:nvPr/>
        </p:nvSpPr>
        <p:spPr bwMode="auto">
          <a:xfrm>
            <a:off x="8493126" y="1363662"/>
            <a:ext cx="261938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К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43" name="Rectangle 134"/>
          <p:cNvSpPr>
            <a:spLocks noChangeArrowheads="1"/>
          </p:cNvSpPr>
          <p:nvPr/>
        </p:nvSpPr>
        <p:spPr bwMode="auto">
          <a:xfrm>
            <a:off x="8653463" y="1365250"/>
            <a:ext cx="139700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т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44" name="Rectangle 135"/>
          <p:cNvSpPr>
            <a:spLocks noChangeArrowheads="1"/>
          </p:cNvSpPr>
          <p:nvPr/>
        </p:nvSpPr>
        <p:spPr bwMode="auto">
          <a:xfrm>
            <a:off x="303213" y="1987550"/>
            <a:ext cx="13017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1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45" name="Rectangle 136"/>
          <p:cNvSpPr>
            <a:spLocks noChangeArrowheads="1"/>
          </p:cNvSpPr>
          <p:nvPr/>
        </p:nvSpPr>
        <p:spPr bwMode="auto">
          <a:xfrm>
            <a:off x="603251" y="1992312"/>
            <a:ext cx="425635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Поступили наличные деньги с расчётного счёта в кассу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5246" name="Rectangle 137"/>
          <p:cNvSpPr>
            <a:spLocks noChangeArrowheads="1"/>
          </p:cNvSpPr>
          <p:nvPr/>
        </p:nvSpPr>
        <p:spPr bwMode="auto">
          <a:xfrm>
            <a:off x="6881813" y="1990725"/>
            <a:ext cx="404813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14000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47" name="Rectangle 138"/>
          <p:cNvSpPr>
            <a:spLocks noChangeArrowheads="1"/>
          </p:cNvSpPr>
          <p:nvPr/>
        </p:nvSpPr>
        <p:spPr bwMode="auto">
          <a:xfrm>
            <a:off x="7810501" y="1990725"/>
            <a:ext cx="196850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50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48" name="Rectangle 139"/>
          <p:cNvSpPr>
            <a:spLocks noChangeArrowheads="1"/>
          </p:cNvSpPr>
          <p:nvPr/>
        </p:nvSpPr>
        <p:spPr bwMode="auto">
          <a:xfrm>
            <a:off x="8486776" y="1990725"/>
            <a:ext cx="196850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51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49" name="Rectangle 140"/>
          <p:cNvSpPr>
            <a:spLocks noChangeArrowheads="1"/>
          </p:cNvSpPr>
          <p:nvPr/>
        </p:nvSpPr>
        <p:spPr bwMode="auto">
          <a:xfrm>
            <a:off x="303213" y="2200275"/>
            <a:ext cx="13017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2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50" name="Rectangle 141"/>
          <p:cNvSpPr>
            <a:spLocks noChangeArrowheads="1"/>
          </p:cNvSpPr>
          <p:nvPr/>
        </p:nvSpPr>
        <p:spPr bwMode="auto">
          <a:xfrm>
            <a:off x="603251" y="2208212"/>
            <a:ext cx="241200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Поступили на склад материалы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5251" name="Rectangle 142"/>
          <p:cNvSpPr>
            <a:spLocks noChangeArrowheads="1"/>
          </p:cNvSpPr>
          <p:nvPr/>
        </p:nvSpPr>
        <p:spPr bwMode="auto">
          <a:xfrm>
            <a:off x="6881813" y="2203450"/>
            <a:ext cx="423193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110000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52" name="Rectangle 143"/>
          <p:cNvSpPr>
            <a:spLocks noChangeArrowheads="1"/>
          </p:cNvSpPr>
          <p:nvPr/>
        </p:nvSpPr>
        <p:spPr bwMode="auto">
          <a:xfrm>
            <a:off x="7810501" y="2203450"/>
            <a:ext cx="196850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53" name="Rectangle 144"/>
          <p:cNvSpPr>
            <a:spLocks noChangeArrowheads="1"/>
          </p:cNvSpPr>
          <p:nvPr/>
        </p:nvSpPr>
        <p:spPr bwMode="auto">
          <a:xfrm>
            <a:off x="8486776" y="2203450"/>
            <a:ext cx="196850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60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54" name="Rectangle 145"/>
          <p:cNvSpPr>
            <a:spLocks noChangeArrowheads="1"/>
          </p:cNvSpPr>
          <p:nvPr/>
        </p:nvSpPr>
        <p:spPr bwMode="auto">
          <a:xfrm>
            <a:off x="303213" y="2416175"/>
            <a:ext cx="13017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3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55" name="Rectangle 146"/>
          <p:cNvSpPr>
            <a:spLocks noChangeArrowheads="1"/>
          </p:cNvSpPr>
          <p:nvPr/>
        </p:nvSpPr>
        <p:spPr bwMode="auto">
          <a:xfrm>
            <a:off x="603251" y="2420937"/>
            <a:ext cx="443877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Материалы отпущены со склада в основное производство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5256" name="Rectangle 147"/>
          <p:cNvSpPr>
            <a:spLocks noChangeArrowheads="1"/>
          </p:cNvSpPr>
          <p:nvPr/>
        </p:nvSpPr>
        <p:spPr bwMode="auto">
          <a:xfrm>
            <a:off x="6881813" y="2419350"/>
            <a:ext cx="40481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16000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57" name="Rectangle 148"/>
          <p:cNvSpPr>
            <a:spLocks noChangeArrowheads="1"/>
          </p:cNvSpPr>
          <p:nvPr/>
        </p:nvSpPr>
        <p:spPr bwMode="auto">
          <a:xfrm>
            <a:off x="7810501" y="2419350"/>
            <a:ext cx="1968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58" name="Rectangle 149"/>
          <p:cNvSpPr>
            <a:spLocks noChangeArrowheads="1"/>
          </p:cNvSpPr>
          <p:nvPr/>
        </p:nvSpPr>
        <p:spPr bwMode="auto">
          <a:xfrm>
            <a:off x="8486776" y="2419350"/>
            <a:ext cx="1968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59" name="Rectangle 150"/>
          <p:cNvSpPr>
            <a:spLocks noChangeArrowheads="1"/>
          </p:cNvSpPr>
          <p:nvPr/>
        </p:nvSpPr>
        <p:spPr bwMode="auto">
          <a:xfrm>
            <a:off x="303213" y="2624137"/>
            <a:ext cx="13017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4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60" name="Rectangle 151"/>
          <p:cNvSpPr>
            <a:spLocks noChangeArrowheads="1"/>
          </p:cNvSpPr>
          <p:nvPr/>
        </p:nvSpPr>
        <p:spPr bwMode="auto">
          <a:xfrm>
            <a:off x="603251" y="2632075"/>
            <a:ext cx="342856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Перечислено с расчётного счёта поставщику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5261" name="Rectangle 152"/>
          <p:cNvSpPr>
            <a:spLocks noChangeArrowheads="1"/>
          </p:cNvSpPr>
          <p:nvPr/>
        </p:nvSpPr>
        <p:spPr bwMode="auto">
          <a:xfrm>
            <a:off x="6881813" y="2627312"/>
            <a:ext cx="476250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113200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62" name="Rectangle 153"/>
          <p:cNvSpPr>
            <a:spLocks noChangeArrowheads="1"/>
          </p:cNvSpPr>
          <p:nvPr/>
        </p:nvSpPr>
        <p:spPr bwMode="auto">
          <a:xfrm>
            <a:off x="7810501" y="2627312"/>
            <a:ext cx="196850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60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63" name="Rectangle 154"/>
          <p:cNvSpPr>
            <a:spLocks noChangeArrowheads="1"/>
          </p:cNvSpPr>
          <p:nvPr/>
        </p:nvSpPr>
        <p:spPr bwMode="auto">
          <a:xfrm>
            <a:off x="8486776" y="2627312"/>
            <a:ext cx="196850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51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64" name="Rectangle 155"/>
          <p:cNvSpPr>
            <a:spLocks noChangeArrowheads="1"/>
          </p:cNvSpPr>
          <p:nvPr/>
        </p:nvSpPr>
        <p:spPr bwMode="auto">
          <a:xfrm>
            <a:off x="303213" y="2836862"/>
            <a:ext cx="13017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5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65" name="Rectangle 156"/>
          <p:cNvSpPr>
            <a:spLocks noChangeArrowheads="1"/>
          </p:cNvSpPr>
          <p:nvPr/>
        </p:nvSpPr>
        <p:spPr bwMode="auto">
          <a:xfrm>
            <a:off x="603251" y="2841625"/>
            <a:ext cx="501079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Начислена заработная плата работникам основного производства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5266" name="Rectangle 157"/>
          <p:cNvSpPr>
            <a:spLocks noChangeArrowheads="1"/>
          </p:cNvSpPr>
          <p:nvPr/>
        </p:nvSpPr>
        <p:spPr bwMode="auto">
          <a:xfrm>
            <a:off x="6881813" y="2840037"/>
            <a:ext cx="4762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170000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67" name="Rectangle 158"/>
          <p:cNvSpPr>
            <a:spLocks noChangeArrowheads="1"/>
          </p:cNvSpPr>
          <p:nvPr/>
        </p:nvSpPr>
        <p:spPr bwMode="auto">
          <a:xfrm>
            <a:off x="7810501" y="2840037"/>
            <a:ext cx="1968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68" name="Rectangle 159"/>
          <p:cNvSpPr>
            <a:spLocks noChangeArrowheads="1"/>
          </p:cNvSpPr>
          <p:nvPr/>
        </p:nvSpPr>
        <p:spPr bwMode="auto">
          <a:xfrm>
            <a:off x="8486776" y="2840037"/>
            <a:ext cx="1968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70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69" name="Rectangle 160"/>
          <p:cNvSpPr>
            <a:spLocks noChangeArrowheads="1"/>
          </p:cNvSpPr>
          <p:nvPr/>
        </p:nvSpPr>
        <p:spPr bwMode="auto">
          <a:xfrm>
            <a:off x="303213" y="3044825"/>
            <a:ext cx="13017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6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70" name="Rectangle 161"/>
          <p:cNvSpPr>
            <a:spLocks noChangeArrowheads="1"/>
          </p:cNvSpPr>
          <p:nvPr/>
        </p:nvSpPr>
        <p:spPr bwMode="auto">
          <a:xfrm>
            <a:off x="603251" y="3052762"/>
            <a:ext cx="381572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Удержан из зарплаты и начислен в бюджет НДФЛ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5271" name="Rectangle 162"/>
          <p:cNvSpPr>
            <a:spLocks noChangeArrowheads="1"/>
          </p:cNvSpPr>
          <p:nvPr/>
        </p:nvSpPr>
        <p:spPr bwMode="auto">
          <a:xfrm>
            <a:off x="6881813" y="3048000"/>
            <a:ext cx="404813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18000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72" name="Rectangle 163"/>
          <p:cNvSpPr>
            <a:spLocks noChangeArrowheads="1"/>
          </p:cNvSpPr>
          <p:nvPr/>
        </p:nvSpPr>
        <p:spPr bwMode="auto">
          <a:xfrm>
            <a:off x="7810501" y="3048000"/>
            <a:ext cx="196850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70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73" name="Rectangle 164"/>
          <p:cNvSpPr>
            <a:spLocks noChangeArrowheads="1"/>
          </p:cNvSpPr>
          <p:nvPr/>
        </p:nvSpPr>
        <p:spPr bwMode="auto">
          <a:xfrm>
            <a:off x="8486776" y="3048000"/>
            <a:ext cx="196850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68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74" name="Rectangle 165"/>
          <p:cNvSpPr>
            <a:spLocks noChangeArrowheads="1"/>
          </p:cNvSpPr>
          <p:nvPr/>
        </p:nvSpPr>
        <p:spPr bwMode="auto">
          <a:xfrm>
            <a:off x="303213" y="3260725"/>
            <a:ext cx="13017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7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75" name="Rectangle 166"/>
          <p:cNvSpPr>
            <a:spLocks noChangeArrowheads="1"/>
          </p:cNvSpPr>
          <p:nvPr/>
        </p:nvSpPr>
        <p:spPr bwMode="auto">
          <a:xfrm>
            <a:off x="603251" y="3265487"/>
            <a:ext cx="554690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Начислена сумма взносов в фонды социального страхования работникам основного 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5276" name="Rectangle 167"/>
          <p:cNvSpPr>
            <a:spLocks noChangeArrowheads="1"/>
          </p:cNvSpPr>
          <p:nvPr/>
        </p:nvSpPr>
        <p:spPr bwMode="auto">
          <a:xfrm>
            <a:off x="603251" y="3475037"/>
            <a:ext cx="8757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производства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5277" name="Rectangle 168"/>
          <p:cNvSpPr>
            <a:spLocks noChangeArrowheads="1"/>
          </p:cNvSpPr>
          <p:nvPr/>
        </p:nvSpPr>
        <p:spPr bwMode="auto">
          <a:xfrm>
            <a:off x="6881813" y="3263900"/>
            <a:ext cx="404813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51000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78" name="Rectangle 169"/>
          <p:cNvSpPr>
            <a:spLocks noChangeArrowheads="1"/>
          </p:cNvSpPr>
          <p:nvPr/>
        </p:nvSpPr>
        <p:spPr bwMode="auto">
          <a:xfrm>
            <a:off x="7810501" y="3263900"/>
            <a:ext cx="196850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79" name="Rectangle 170"/>
          <p:cNvSpPr>
            <a:spLocks noChangeArrowheads="1"/>
          </p:cNvSpPr>
          <p:nvPr/>
        </p:nvSpPr>
        <p:spPr bwMode="auto">
          <a:xfrm>
            <a:off x="8486776" y="3263900"/>
            <a:ext cx="196850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69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80" name="Rectangle 171"/>
          <p:cNvSpPr>
            <a:spLocks noChangeArrowheads="1"/>
          </p:cNvSpPr>
          <p:nvPr/>
        </p:nvSpPr>
        <p:spPr bwMode="auto">
          <a:xfrm>
            <a:off x="303213" y="3683000"/>
            <a:ext cx="130175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8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81" name="Rectangle 172"/>
          <p:cNvSpPr>
            <a:spLocks noChangeArrowheads="1"/>
          </p:cNvSpPr>
          <p:nvPr/>
        </p:nvSpPr>
        <p:spPr bwMode="auto">
          <a:xfrm>
            <a:off x="603251" y="3687762"/>
            <a:ext cx="266643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Выдана из кассы заработная пла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та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5282" name="Rectangle 173"/>
          <p:cNvSpPr>
            <a:spLocks noChangeArrowheads="1"/>
          </p:cNvSpPr>
          <p:nvPr/>
        </p:nvSpPr>
        <p:spPr bwMode="auto">
          <a:xfrm>
            <a:off x="6881813" y="3686175"/>
            <a:ext cx="476250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119000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83" name="Rectangle 174"/>
          <p:cNvSpPr>
            <a:spLocks noChangeArrowheads="1"/>
          </p:cNvSpPr>
          <p:nvPr/>
        </p:nvSpPr>
        <p:spPr bwMode="auto">
          <a:xfrm>
            <a:off x="7810501" y="3686175"/>
            <a:ext cx="196850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70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84" name="Rectangle 175"/>
          <p:cNvSpPr>
            <a:spLocks noChangeArrowheads="1"/>
          </p:cNvSpPr>
          <p:nvPr/>
        </p:nvSpPr>
        <p:spPr bwMode="auto">
          <a:xfrm>
            <a:off x="8486776" y="3686175"/>
            <a:ext cx="196850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50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85" name="Rectangle 176"/>
          <p:cNvSpPr>
            <a:spLocks noChangeArrowheads="1"/>
          </p:cNvSpPr>
          <p:nvPr/>
        </p:nvSpPr>
        <p:spPr bwMode="auto">
          <a:xfrm>
            <a:off x="303213" y="3895725"/>
            <a:ext cx="13017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9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86" name="Rectangle 177"/>
          <p:cNvSpPr>
            <a:spLocks noChangeArrowheads="1"/>
          </p:cNvSpPr>
          <p:nvPr/>
        </p:nvSpPr>
        <p:spPr bwMode="auto">
          <a:xfrm>
            <a:off x="603251" y="3903662"/>
            <a:ext cx="550054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Из цеха основного производства на склад поступила готовая продукция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5287" name="Rectangle 178"/>
          <p:cNvSpPr>
            <a:spLocks noChangeArrowheads="1"/>
          </p:cNvSpPr>
          <p:nvPr/>
        </p:nvSpPr>
        <p:spPr bwMode="auto">
          <a:xfrm>
            <a:off x="6881813" y="3898900"/>
            <a:ext cx="404813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70000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88" name="Rectangle 179"/>
          <p:cNvSpPr>
            <a:spLocks noChangeArrowheads="1"/>
          </p:cNvSpPr>
          <p:nvPr/>
        </p:nvSpPr>
        <p:spPr bwMode="auto">
          <a:xfrm>
            <a:off x="7810501" y="3898900"/>
            <a:ext cx="196850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43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89" name="Rectangle 180"/>
          <p:cNvSpPr>
            <a:spLocks noChangeArrowheads="1"/>
          </p:cNvSpPr>
          <p:nvPr/>
        </p:nvSpPr>
        <p:spPr bwMode="auto">
          <a:xfrm>
            <a:off x="8486776" y="3898900"/>
            <a:ext cx="196850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90" name="Rectangle 181"/>
          <p:cNvSpPr>
            <a:spLocks noChangeArrowheads="1"/>
          </p:cNvSpPr>
          <p:nvPr/>
        </p:nvSpPr>
        <p:spPr bwMode="auto">
          <a:xfrm>
            <a:off x="303213" y="4108450"/>
            <a:ext cx="20002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10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91" name="Rectangle 182"/>
          <p:cNvSpPr>
            <a:spLocks noChangeArrowheads="1"/>
          </p:cNvSpPr>
          <p:nvPr/>
        </p:nvSpPr>
        <p:spPr bwMode="auto">
          <a:xfrm>
            <a:off x="603251" y="4113212"/>
            <a:ext cx="361406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Начислено покупателям за продажу продукции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5292" name="Rectangle 183"/>
          <p:cNvSpPr>
            <a:spLocks noChangeArrowheads="1"/>
          </p:cNvSpPr>
          <p:nvPr/>
        </p:nvSpPr>
        <p:spPr bwMode="auto">
          <a:xfrm>
            <a:off x="6881813" y="4111625"/>
            <a:ext cx="404813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12000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93" name="Rectangle 184"/>
          <p:cNvSpPr>
            <a:spLocks noChangeArrowheads="1"/>
          </p:cNvSpPr>
          <p:nvPr/>
        </p:nvSpPr>
        <p:spPr bwMode="auto">
          <a:xfrm>
            <a:off x="7810501" y="4111625"/>
            <a:ext cx="196850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62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94" name="Rectangle 185"/>
          <p:cNvSpPr>
            <a:spLocks noChangeArrowheads="1"/>
          </p:cNvSpPr>
          <p:nvPr/>
        </p:nvSpPr>
        <p:spPr bwMode="auto">
          <a:xfrm>
            <a:off x="8435976" y="4111625"/>
            <a:ext cx="304800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90/1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95" name="Rectangle 186"/>
          <p:cNvSpPr>
            <a:spLocks noChangeArrowheads="1"/>
          </p:cNvSpPr>
          <p:nvPr/>
        </p:nvSpPr>
        <p:spPr bwMode="auto">
          <a:xfrm>
            <a:off x="303213" y="4316412"/>
            <a:ext cx="20002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11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96" name="Rectangle 187"/>
          <p:cNvSpPr>
            <a:spLocks noChangeArrowheads="1"/>
          </p:cNvSpPr>
          <p:nvPr/>
        </p:nvSpPr>
        <p:spPr bwMode="auto">
          <a:xfrm>
            <a:off x="603251" y="4324350"/>
            <a:ext cx="383425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Погашена с расчётного счёта краткосрочная ссуда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5297" name="Rectangle 188"/>
          <p:cNvSpPr>
            <a:spLocks noChangeArrowheads="1"/>
          </p:cNvSpPr>
          <p:nvPr/>
        </p:nvSpPr>
        <p:spPr bwMode="auto">
          <a:xfrm>
            <a:off x="6881813" y="4319587"/>
            <a:ext cx="334963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2800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98" name="Rectangle 189"/>
          <p:cNvSpPr>
            <a:spLocks noChangeArrowheads="1"/>
          </p:cNvSpPr>
          <p:nvPr/>
        </p:nvSpPr>
        <p:spPr bwMode="auto">
          <a:xfrm>
            <a:off x="7810501" y="4319587"/>
            <a:ext cx="196850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66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99" name="Rectangle 190"/>
          <p:cNvSpPr>
            <a:spLocks noChangeArrowheads="1"/>
          </p:cNvSpPr>
          <p:nvPr/>
        </p:nvSpPr>
        <p:spPr bwMode="auto">
          <a:xfrm>
            <a:off x="8486776" y="4319587"/>
            <a:ext cx="196850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51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00" name="Rectangle 191"/>
          <p:cNvSpPr>
            <a:spLocks noChangeArrowheads="1"/>
          </p:cNvSpPr>
          <p:nvPr/>
        </p:nvSpPr>
        <p:spPr bwMode="auto">
          <a:xfrm>
            <a:off x="303213" y="4530725"/>
            <a:ext cx="20002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12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01" name="Rectangle 192"/>
          <p:cNvSpPr>
            <a:spLocks noChangeArrowheads="1"/>
          </p:cNvSpPr>
          <p:nvPr/>
        </p:nvSpPr>
        <p:spPr bwMode="auto">
          <a:xfrm>
            <a:off x="603251" y="4538662"/>
            <a:ext cx="372326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Перечислен с расчётного счёта НДФЛ в бюджет 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5302" name="Rectangle 193"/>
          <p:cNvSpPr>
            <a:spLocks noChangeArrowheads="1"/>
          </p:cNvSpPr>
          <p:nvPr/>
        </p:nvSpPr>
        <p:spPr bwMode="auto">
          <a:xfrm>
            <a:off x="6881813" y="4533900"/>
            <a:ext cx="404813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18400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03" name="Rectangle 194"/>
          <p:cNvSpPr>
            <a:spLocks noChangeArrowheads="1"/>
          </p:cNvSpPr>
          <p:nvPr/>
        </p:nvSpPr>
        <p:spPr bwMode="auto">
          <a:xfrm>
            <a:off x="7810501" y="4533900"/>
            <a:ext cx="196850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68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04" name="Rectangle 195"/>
          <p:cNvSpPr>
            <a:spLocks noChangeArrowheads="1"/>
          </p:cNvSpPr>
          <p:nvPr/>
        </p:nvSpPr>
        <p:spPr bwMode="auto">
          <a:xfrm>
            <a:off x="8486776" y="4533900"/>
            <a:ext cx="196850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51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05" name="Rectangle 196"/>
          <p:cNvSpPr>
            <a:spLocks noChangeArrowheads="1"/>
          </p:cNvSpPr>
          <p:nvPr/>
        </p:nvSpPr>
        <p:spPr bwMode="auto">
          <a:xfrm>
            <a:off x="303213" y="4745037"/>
            <a:ext cx="20002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13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06" name="Rectangle 197"/>
          <p:cNvSpPr>
            <a:spLocks noChangeArrowheads="1"/>
          </p:cNvSpPr>
          <p:nvPr/>
        </p:nvSpPr>
        <p:spPr bwMode="auto">
          <a:xfrm>
            <a:off x="603251" y="4749800"/>
            <a:ext cx="333200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Списана себестоимость готовой продукции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5307" name="Rectangle 198"/>
          <p:cNvSpPr>
            <a:spLocks noChangeArrowheads="1"/>
          </p:cNvSpPr>
          <p:nvPr/>
        </p:nvSpPr>
        <p:spPr bwMode="auto">
          <a:xfrm>
            <a:off x="6881813" y="4748212"/>
            <a:ext cx="404813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70000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08" name="Rectangle 199"/>
          <p:cNvSpPr>
            <a:spLocks noChangeArrowheads="1"/>
          </p:cNvSpPr>
          <p:nvPr/>
        </p:nvSpPr>
        <p:spPr bwMode="auto">
          <a:xfrm>
            <a:off x="7759701" y="4748212"/>
            <a:ext cx="304800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90/2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09" name="Rectangle 200"/>
          <p:cNvSpPr>
            <a:spLocks noChangeArrowheads="1"/>
          </p:cNvSpPr>
          <p:nvPr/>
        </p:nvSpPr>
        <p:spPr bwMode="auto">
          <a:xfrm>
            <a:off x="8486776" y="4748212"/>
            <a:ext cx="196850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43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10" name="Rectangle 201"/>
          <p:cNvSpPr>
            <a:spLocks noChangeArrowheads="1"/>
          </p:cNvSpPr>
          <p:nvPr/>
        </p:nvSpPr>
        <p:spPr bwMode="auto">
          <a:xfrm>
            <a:off x="303213" y="4957762"/>
            <a:ext cx="20002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14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11" name="Rectangle 202"/>
          <p:cNvSpPr>
            <a:spLocks noChangeArrowheads="1"/>
          </p:cNvSpPr>
          <p:nvPr/>
        </p:nvSpPr>
        <p:spPr bwMode="auto">
          <a:xfrm>
            <a:off x="603251" y="4965700"/>
            <a:ext cx="211801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Начислен НДС на продажу 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5312" name="Rectangle 203"/>
          <p:cNvSpPr>
            <a:spLocks noChangeArrowheads="1"/>
          </p:cNvSpPr>
          <p:nvPr/>
        </p:nvSpPr>
        <p:spPr bwMode="auto">
          <a:xfrm>
            <a:off x="6881813" y="4960937"/>
            <a:ext cx="404813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20004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13" name="Rectangle 204"/>
          <p:cNvSpPr>
            <a:spLocks noChangeArrowheads="1"/>
          </p:cNvSpPr>
          <p:nvPr/>
        </p:nvSpPr>
        <p:spPr bwMode="auto">
          <a:xfrm>
            <a:off x="7759701" y="4960937"/>
            <a:ext cx="304800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90/3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14" name="Rectangle 205"/>
          <p:cNvSpPr>
            <a:spLocks noChangeArrowheads="1"/>
          </p:cNvSpPr>
          <p:nvPr/>
        </p:nvSpPr>
        <p:spPr bwMode="auto">
          <a:xfrm>
            <a:off x="8486776" y="4960937"/>
            <a:ext cx="196850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68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207"/>
          <p:cNvSpPr>
            <a:spLocks noChangeArrowheads="1"/>
          </p:cNvSpPr>
          <p:nvPr/>
        </p:nvSpPr>
        <p:spPr bwMode="auto">
          <a:xfrm>
            <a:off x="303213" y="5172075"/>
            <a:ext cx="20002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15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208"/>
          <p:cNvSpPr>
            <a:spLocks noChangeArrowheads="1"/>
          </p:cNvSpPr>
          <p:nvPr/>
        </p:nvSpPr>
        <p:spPr bwMode="auto">
          <a:xfrm>
            <a:off x="603251" y="5180013"/>
            <a:ext cx="244720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Отражён финансовый результат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9" name="Rectangle 209"/>
          <p:cNvSpPr>
            <a:spLocks noChangeArrowheads="1"/>
          </p:cNvSpPr>
          <p:nvPr/>
        </p:nvSpPr>
        <p:spPr bwMode="auto">
          <a:xfrm>
            <a:off x="6881813" y="5175250"/>
            <a:ext cx="404813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29996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210"/>
          <p:cNvSpPr>
            <a:spLocks noChangeArrowheads="1"/>
          </p:cNvSpPr>
          <p:nvPr/>
        </p:nvSpPr>
        <p:spPr bwMode="auto">
          <a:xfrm>
            <a:off x="7759701" y="5175250"/>
            <a:ext cx="304800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90/9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211"/>
          <p:cNvSpPr>
            <a:spLocks noChangeArrowheads="1"/>
          </p:cNvSpPr>
          <p:nvPr/>
        </p:nvSpPr>
        <p:spPr bwMode="auto">
          <a:xfrm>
            <a:off x="8486776" y="5175250"/>
            <a:ext cx="196850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99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212"/>
          <p:cNvSpPr>
            <a:spLocks noChangeArrowheads="1"/>
          </p:cNvSpPr>
          <p:nvPr/>
        </p:nvSpPr>
        <p:spPr bwMode="auto">
          <a:xfrm>
            <a:off x="303213" y="5386388"/>
            <a:ext cx="20002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16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213"/>
          <p:cNvSpPr>
            <a:spLocks noChangeArrowheads="1"/>
          </p:cNvSpPr>
          <p:nvPr/>
        </p:nvSpPr>
        <p:spPr bwMode="auto">
          <a:xfrm>
            <a:off x="603251" y="5391150"/>
            <a:ext cx="218733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Начислен налог на прибыль 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4" name="Rectangle 214"/>
          <p:cNvSpPr>
            <a:spLocks noChangeArrowheads="1"/>
          </p:cNvSpPr>
          <p:nvPr/>
        </p:nvSpPr>
        <p:spPr bwMode="auto">
          <a:xfrm>
            <a:off x="6881813" y="5389563"/>
            <a:ext cx="334963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6000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215"/>
          <p:cNvSpPr>
            <a:spLocks noChangeArrowheads="1"/>
          </p:cNvSpPr>
          <p:nvPr/>
        </p:nvSpPr>
        <p:spPr bwMode="auto">
          <a:xfrm>
            <a:off x="7810501" y="5389563"/>
            <a:ext cx="196850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99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216"/>
          <p:cNvSpPr>
            <a:spLocks noChangeArrowheads="1"/>
          </p:cNvSpPr>
          <p:nvPr/>
        </p:nvSpPr>
        <p:spPr bwMode="auto">
          <a:xfrm>
            <a:off x="8486776" y="5389563"/>
            <a:ext cx="196850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68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217"/>
          <p:cNvSpPr>
            <a:spLocks noChangeArrowheads="1"/>
          </p:cNvSpPr>
          <p:nvPr/>
        </p:nvSpPr>
        <p:spPr bwMode="auto">
          <a:xfrm>
            <a:off x="303213" y="5599113"/>
            <a:ext cx="200025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17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218"/>
          <p:cNvSpPr>
            <a:spLocks noChangeArrowheads="1"/>
          </p:cNvSpPr>
          <p:nvPr/>
        </p:nvSpPr>
        <p:spPr bwMode="auto">
          <a:xfrm>
            <a:off x="603251" y="5607050"/>
            <a:ext cx="450033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Отражена нераспределённая прибыль/непокрытый убыток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9" name="Rectangle 219"/>
          <p:cNvSpPr>
            <a:spLocks noChangeArrowheads="1"/>
          </p:cNvSpPr>
          <p:nvPr/>
        </p:nvSpPr>
        <p:spPr bwMode="auto">
          <a:xfrm>
            <a:off x="6881813" y="5602288"/>
            <a:ext cx="404813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23996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220"/>
          <p:cNvSpPr>
            <a:spLocks noChangeArrowheads="1"/>
          </p:cNvSpPr>
          <p:nvPr/>
        </p:nvSpPr>
        <p:spPr bwMode="auto">
          <a:xfrm>
            <a:off x="7810501" y="5602288"/>
            <a:ext cx="196850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99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221"/>
          <p:cNvSpPr>
            <a:spLocks noChangeArrowheads="1"/>
          </p:cNvSpPr>
          <p:nvPr/>
        </p:nvSpPr>
        <p:spPr bwMode="auto">
          <a:xfrm>
            <a:off x="8486776" y="5602288"/>
            <a:ext cx="196850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84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222"/>
          <p:cNvSpPr>
            <a:spLocks noChangeArrowheads="1"/>
          </p:cNvSpPr>
          <p:nvPr/>
        </p:nvSpPr>
        <p:spPr bwMode="auto">
          <a:xfrm>
            <a:off x="671513" y="5815013"/>
            <a:ext cx="64556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ИТОГО: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3" name="Rectangle 223"/>
          <p:cNvSpPr>
            <a:spLocks noChangeArrowheads="1"/>
          </p:cNvSpPr>
          <p:nvPr/>
        </p:nvSpPr>
        <p:spPr bwMode="auto">
          <a:xfrm>
            <a:off x="6950076" y="5815013"/>
            <a:ext cx="476250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972396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224"/>
          <p:cNvSpPr>
            <a:spLocks noChangeArrowheads="1"/>
          </p:cNvSpPr>
          <p:nvPr/>
        </p:nvSpPr>
        <p:spPr bwMode="auto">
          <a:xfrm>
            <a:off x="7864476" y="5815013"/>
            <a:ext cx="158750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Х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225"/>
          <p:cNvSpPr>
            <a:spLocks noChangeArrowheads="1"/>
          </p:cNvSpPr>
          <p:nvPr/>
        </p:nvSpPr>
        <p:spPr bwMode="auto">
          <a:xfrm>
            <a:off x="8540751" y="5815013"/>
            <a:ext cx="158750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Х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7805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5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5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5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5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5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5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5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5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5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5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5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47" grpId="0"/>
      <p:bldP spid="5248" grpId="0"/>
      <p:bldP spid="5252" grpId="0"/>
      <p:bldP spid="5253" grpId="0"/>
      <p:bldP spid="5257" grpId="0"/>
      <p:bldP spid="5258" grpId="0"/>
      <p:bldP spid="5262" grpId="0"/>
      <p:bldP spid="5263" grpId="0"/>
      <p:bldP spid="5267" grpId="0"/>
      <p:bldP spid="5268" grpId="0"/>
      <p:bldP spid="5272" grpId="0"/>
      <p:bldP spid="5273" grpId="0"/>
      <p:bldP spid="5278" grpId="0"/>
      <p:bldP spid="5279" grpId="0"/>
      <p:bldP spid="5283" grpId="0"/>
      <p:bldP spid="5284" grpId="0"/>
      <p:bldP spid="5288" grpId="0"/>
      <p:bldP spid="5289" grpId="0"/>
      <p:bldP spid="5293" grpId="0"/>
      <p:bldP spid="5294" grpId="0"/>
      <p:bldP spid="5298" grpId="0"/>
      <p:bldP spid="5299" grpId="0"/>
      <p:bldP spid="5303" grpId="0"/>
      <p:bldP spid="5304" grpId="0"/>
      <p:bldP spid="5308" grpId="0"/>
      <p:bldP spid="5309" grpId="0"/>
      <p:bldP spid="5313" grpId="0"/>
      <p:bldP spid="5314" grpId="0"/>
      <p:bldP spid="10" grpId="0"/>
      <p:bldP spid="11" grpId="0"/>
      <p:bldP spid="15" grpId="0"/>
      <p:bldP spid="16" grpId="0"/>
      <p:bldP spid="20" grpId="0"/>
      <p:bldP spid="21" grpId="0"/>
      <p:bldP spid="23" grpId="0"/>
      <p:bldP spid="24" grpId="0"/>
      <p:bldP spid="2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490539984"/>
              </p:ext>
            </p:extLst>
          </p:nvPr>
        </p:nvGraphicFramePr>
        <p:xfrm>
          <a:off x="755576" y="908720"/>
          <a:ext cx="5616624" cy="2304255"/>
        </p:xfrm>
        <a:graphic>
          <a:graphicData uri="http://schemas.openxmlformats.org/drawingml/2006/table">
            <a:tbl>
              <a:tblPr firstRow="1" firstCol="1" bandRow="1"/>
              <a:tblGrid>
                <a:gridCol w="2808020"/>
                <a:gridCol w="2808604"/>
              </a:tblGrid>
              <a:tr h="351912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10 « Материалы»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27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дебет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кредит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7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Сн=10 000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51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2) 110 000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3) 16 000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7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Од=110 000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Ок=16 000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8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Ск= 85 000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533525" y="29098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9965519"/>
              </p:ext>
            </p:extLst>
          </p:nvPr>
        </p:nvGraphicFramePr>
        <p:xfrm>
          <a:off x="755576" y="3573016"/>
          <a:ext cx="5688632" cy="2458268"/>
        </p:xfrm>
        <a:graphic>
          <a:graphicData uri="http://schemas.openxmlformats.org/drawingml/2006/table">
            <a:tbl>
              <a:tblPr firstRow="1" firstCol="1" bandRow="1"/>
              <a:tblGrid>
                <a:gridCol w="2808461"/>
                <a:gridCol w="2880171"/>
              </a:tblGrid>
              <a:tr h="323404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20 «Основное производство»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4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дебет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кредит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4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Сн</a:t>
                      </a: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=4 000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68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3) 16 000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5) 170 000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7) 51 000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9) 70 000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4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Од=237 000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Ок=70 000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4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Ск= 171 000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488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792212794"/>
              </p:ext>
            </p:extLst>
          </p:nvPr>
        </p:nvGraphicFramePr>
        <p:xfrm>
          <a:off x="971600" y="873887"/>
          <a:ext cx="6480720" cy="2116298"/>
        </p:xfrm>
        <a:graphic>
          <a:graphicData uri="http://schemas.openxmlformats.org/drawingml/2006/table">
            <a:tbl>
              <a:tblPr firstRow="1" firstCol="1" bandRow="1"/>
              <a:tblGrid>
                <a:gridCol w="3240022"/>
                <a:gridCol w="3240698"/>
              </a:tblGrid>
              <a:tr h="25468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50 «Касса»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63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дебет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кредит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3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Сн=240 000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9166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14 000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8) 119 000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3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Од=14 000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Ок=119 000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3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Ск=135 000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533525" y="27701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7923221"/>
              </p:ext>
            </p:extLst>
          </p:nvPr>
        </p:nvGraphicFramePr>
        <p:xfrm>
          <a:off x="971600" y="3282950"/>
          <a:ext cx="6480720" cy="3230467"/>
        </p:xfrm>
        <a:graphic>
          <a:graphicData uri="http://schemas.openxmlformats.org/drawingml/2006/table">
            <a:tbl>
              <a:tblPr firstRow="1" firstCol="1" bandRow="1"/>
              <a:tblGrid>
                <a:gridCol w="3240021"/>
                <a:gridCol w="3240699"/>
              </a:tblGrid>
              <a:tr h="46290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51 «Расчетный счет»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14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дебет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кредит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4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Сн=400 000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4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14 000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9) 113 200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11) 2 800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12) 18 400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4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Од= 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Ок= 148 400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4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Ск= 251 600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115616" y="28257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35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51948"/>
            <a:ext cx="86868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Характеристика 90 счёта (А/П)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4643446"/>
            <a:ext cx="8858280" cy="2214554"/>
          </a:xfrm>
        </p:spPr>
        <p:txBody>
          <a:bodyPr/>
          <a:lstStyle/>
          <a:p>
            <a:r>
              <a:rPr lang="ru-RU" sz="2800" u="sng" dirty="0" smtClean="0"/>
              <a:t>К</a:t>
            </a:r>
            <a:r>
              <a:rPr lang="ru-RU" sz="2800" u="sng" cap="none" dirty="0" smtClean="0"/>
              <a:t>орреспонденции:</a:t>
            </a:r>
          </a:p>
          <a:p>
            <a:r>
              <a:rPr lang="ru-RU" sz="2800" cap="none" dirty="0" smtClean="0"/>
              <a:t>1)Д</a:t>
            </a:r>
            <a:r>
              <a:rPr lang="ru-RU" sz="2800" cap="none" baseline="30000" dirty="0" smtClean="0"/>
              <a:t>т</a:t>
            </a:r>
            <a:r>
              <a:rPr lang="ru-RU" sz="2800" cap="none" dirty="0" smtClean="0"/>
              <a:t>  - 62    К</a:t>
            </a:r>
            <a:r>
              <a:rPr lang="ru-RU" sz="2800" cap="none" baseline="30000" dirty="0" smtClean="0"/>
              <a:t>т</a:t>
            </a:r>
            <a:r>
              <a:rPr lang="ru-RU" sz="2800" cap="none" dirty="0" smtClean="0"/>
              <a:t> -90/1                      4)Д</a:t>
            </a:r>
            <a:r>
              <a:rPr lang="ru-RU" sz="2800" cap="none" baseline="30000" dirty="0" smtClean="0"/>
              <a:t>т</a:t>
            </a:r>
            <a:r>
              <a:rPr lang="ru-RU" sz="2800" cap="none" dirty="0" smtClean="0"/>
              <a:t>  - 90/2    К</a:t>
            </a:r>
            <a:r>
              <a:rPr lang="ru-RU" sz="2800" cap="none" baseline="30000" dirty="0" smtClean="0"/>
              <a:t>т</a:t>
            </a:r>
            <a:r>
              <a:rPr lang="ru-RU" sz="2800" cap="none" dirty="0" smtClean="0"/>
              <a:t> -43                     </a:t>
            </a:r>
          </a:p>
          <a:p>
            <a:r>
              <a:rPr lang="ru-RU" sz="2800" cap="none" dirty="0" smtClean="0"/>
              <a:t>2)Д</a:t>
            </a:r>
            <a:r>
              <a:rPr lang="ru-RU" sz="2800" cap="none" baseline="30000" dirty="0" smtClean="0"/>
              <a:t>т</a:t>
            </a:r>
            <a:r>
              <a:rPr lang="ru-RU" sz="2800" cap="none" dirty="0" smtClean="0"/>
              <a:t>  - 90/2    К</a:t>
            </a:r>
            <a:r>
              <a:rPr lang="ru-RU" sz="2800" cap="none" baseline="30000" dirty="0" smtClean="0"/>
              <a:t>т</a:t>
            </a:r>
            <a:r>
              <a:rPr lang="ru-RU" sz="2800" cap="none" dirty="0" smtClean="0"/>
              <a:t> -20                      5)Д</a:t>
            </a:r>
            <a:r>
              <a:rPr lang="ru-RU" sz="2800" cap="none" baseline="30000" dirty="0" smtClean="0"/>
              <a:t>т</a:t>
            </a:r>
            <a:r>
              <a:rPr lang="ru-RU" sz="2800" cap="none" dirty="0" smtClean="0"/>
              <a:t>  - 90/3,    К</a:t>
            </a:r>
            <a:r>
              <a:rPr lang="ru-RU" sz="2800" cap="none" baseline="30000" dirty="0" smtClean="0"/>
              <a:t>т</a:t>
            </a:r>
            <a:r>
              <a:rPr lang="ru-RU" sz="2800" cap="none" dirty="0" smtClean="0"/>
              <a:t> -68</a:t>
            </a:r>
          </a:p>
          <a:p>
            <a:r>
              <a:rPr lang="ru-RU" sz="2800" cap="none" dirty="0" smtClean="0"/>
              <a:t>3)Д</a:t>
            </a:r>
            <a:r>
              <a:rPr lang="ru-RU" sz="2800" cap="none" baseline="30000" dirty="0" smtClean="0"/>
              <a:t>т</a:t>
            </a:r>
            <a:r>
              <a:rPr lang="ru-RU" sz="2800" cap="none" dirty="0" smtClean="0"/>
              <a:t>  - 90/2   К</a:t>
            </a:r>
            <a:r>
              <a:rPr lang="ru-RU" sz="2800" cap="none" baseline="30000" dirty="0" smtClean="0"/>
              <a:t>т</a:t>
            </a:r>
            <a:r>
              <a:rPr lang="ru-RU" sz="2800" cap="none" dirty="0" smtClean="0"/>
              <a:t> -44                                    90/4</a:t>
            </a:r>
          </a:p>
          <a:p>
            <a:r>
              <a:rPr lang="ru-RU" sz="2800" cap="none" dirty="0" smtClean="0"/>
              <a:t>             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500034" y="1571613"/>
            <a:ext cx="4040188" cy="321471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/>
              <a:t>К</a:t>
            </a:r>
            <a:r>
              <a:rPr lang="ru-RU" sz="4000" baseline="30000" dirty="0" smtClean="0"/>
              <a:t>т</a:t>
            </a:r>
          </a:p>
          <a:p>
            <a:pPr algn="ctr">
              <a:buNone/>
            </a:pPr>
            <a:endParaRPr lang="ru-RU" sz="4000" baseline="30000" dirty="0" smtClean="0"/>
          </a:p>
          <a:p>
            <a:pPr algn="ctr">
              <a:buNone/>
            </a:pPr>
            <a:r>
              <a:rPr lang="ru-RU" sz="4000" baseline="30000" dirty="0" smtClean="0"/>
              <a:t>90/1</a:t>
            </a:r>
          </a:p>
          <a:p>
            <a:pPr algn="ctr">
              <a:buNone/>
            </a:pPr>
            <a:r>
              <a:rPr lang="ru-RU" sz="4000" baseline="30000" dirty="0" smtClean="0"/>
              <a:t>90/9</a:t>
            </a:r>
          </a:p>
          <a:p>
            <a:pPr algn="ctr">
              <a:buNone/>
            </a:pPr>
            <a:r>
              <a:rPr lang="ru-RU" sz="4000" baseline="30000" dirty="0" smtClean="0"/>
              <a:t>(убыток)</a:t>
            </a:r>
            <a:endParaRPr lang="ru-RU" sz="40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3438" y="1571613"/>
            <a:ext cx="4041775" cy="3214709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000" dirty="0" smtClean="0"/>
              <a:t>Д</a:t>
            </a:r>
            <a:r>
              <a:rPr lang="ru-RU" sz="4000" baseline="30000" dirty="0" smtClean="0"/>
              <a:t>т</a:t>
            </a:r>
          </a:p>
          <a:p>
            <a:pPr algn="ctr">
              <a:buNone/>
            </a:pPr>
            <a:endParaRPr lang="ru-RU" sz="4000" baseline="30000" dirty="0" smtClean="0"/>
          </a:p>
          <a:p>
            <a:pPr algn="ctr">
              <a:buNone/>
            </a:pPr>
            <a:r>
              <a:rPr lang="ru-RU" sz="4000" baseline="30000" dirty="0" smtClean="0"/>
              <a:t>90/2</a:t>
            </a:r>
          </a:p>
          <a:p>
            <a:pPr algn="ctr">
              <a:buNone/>
            </a:pPr>
            <a:r>
              <a:rPr lang="ru-RU" sz="4000" baseline="30000" dirty="0" smtClean="0"/>
              <a:t>90/3</a:t>
            </a:r>
          </a:p>
          <a:p>
            <a:pPr algn="ctr">
              <a:buNone/>
            </a:pPr>
            <a:r>
              <a:rPr lang="ru-RU" sz="4000" baseline="30000" dirty="0" smtClean="0"/>
              <a:t>90/4</a:t>
            </a:r>
          </a:p>
          <a:p>
            <a:pPr algn="ctr">
              <a:buNone/>
            </a:pPr>
            <a:r>
              <a:rPr lang="ru-RU" sz="4000" baseline="30000" dirty="0" smtClean="0"/>
              <a:t>90/9</a:t>
            </a:r>
          </a:p>
          <a:p>
            <a:pPr algn="ctr">
              <a:buNone/>
            </a:pPr>
            <a:r>
              <a:rPr lang="ru-RU" sz="4000" baseline="30000" dirty="0" smtClean="0"/>
              <a:t>(прибыль)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487587127"/>
              </p:ext>
            </p:extLst>
          </p:nvPr>
        </p:nvGraphicFramePr>
        <p:xfrm>
          <a:off x="467544" y="620688"/>
          <a:ext cx="7344816" cy="2520281"/>
        </p:xfrm>
        <a:graphic>
          <a:graphicData uri="http://schemas.openxmlformats.org/drawingml/2006/table">
            <a:tbl>
              <a:tblPr firstRow="1" firstCol="1" bandRow="1"/>
              <a:tblGrid>
                <a:gridCol w="3672024"/>
                <a:gridCol w="3672792"/>
              </a:tblGrid>
              <a:tr h="39451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60 «Расчеты с поставщиками и подрядчиками»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06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дебет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кредит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6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Сн= 3 200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32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4) 113 200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2) 110 000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6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Од= 113 200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Ок= 110 000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6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Ск</a:t>
                      </a: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= 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9510775"/>
              </p:ext>
            </p:extLst>
          </p:nvPr>
        </p:nvGraphicFramePr>
        <p:xfrm>
          <a:off x="539552" y="4077071"/>
          <a:ext cx="7272808" cy="1944216"/>
        </p:xfrm>
        <a:graphic>
          <a:graphicData uri="http://schemas.openxmlformats.org/drawingml/2006/table">
            <a:tbl>
              <a:tblPr firstRow="1" firstCol="1" bandRow="1"/>
              <a:tblGrid>
                <a:gridCol w="3636024"/>
                <a:gridCol w="3636784"/>
              </a:tblGrid>
              <a:tr h="35710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62 «Расчеты с покупателями и заказчиками»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74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дебет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кредит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4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Сн= 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4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10) 120 000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4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Од= 120 000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Ок= 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4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Ск= 120 000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533525" y="30511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528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346509584"/>
              </p:ext>
            </p:extLst>
          </p:nvPr>
        </p:nvGraphicFramePr>
        <p:xfrm>
          <a:off x="971600" y="764704"/>
          <a:ext cx="5760640" cy="2016224"/>
        </p:xfrm>
        <a:graphic>
          <a:graphicData uri="http://schemas.openxmlformats.org/drawingml/2006/table">
            <a:tbl>
              <a:tblPr firstRow="1" firstCol="1" bandRow="1"/>
              <a:tblGrid>
                <a:gridCol w="2880019"/>
                <a:gridCol w="2880621"/>
              </a:tblGrid>
              <a:tr h="315609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66 «Расчеты по краткосрочным кредитам и займам»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05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дебет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кредит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5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Сн= 2 800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85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11) 2 800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5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Ок= 2 800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Ок= 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5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Ск</a:t>
                      </a: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= 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4051547"/>
              </p:ext>
            </p:extLst>
          </p:nvPr>
        </p:nvGraphicFramePr>
        <p:xfrm>
          <a:off x="1043608" y="3717030"/>
          <a:ext cx="5688632" cy="2588545"/>
        </p:xfrm>
        <a:graphic>
          <a:graphicData uri="http://schemas.openxmlformats.org/drawingml/2006/table">
            <a:tbl>
              <a:tblPr firstRow="1" firstCol="1" bandRow="1"/>
              <a:tblGrid>
                <a:gridCol w="2844020"/>
                <a:gridCol w="2844612"/>
              </a:tblGrid>
              <a:tr h="383553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68 «Расчеты по налогам и сборам»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09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дебет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кредит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9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Сн= 400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9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12) 18 400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6) 18 000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14) 20 004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16) 6 000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9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Од= 18 400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Ок= 44 004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9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Ск</a:t>
                      </a: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= 26 004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555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617687169"/>
              </p:ext>
            </p:extLst>
          </p:nvPr>
        </p:nvGraphicFramePr>
        <p:xfrm>
          <a:off x="920950" y="764703"/>
          <a:ext cx="5451250" cy="2511966"/>
        </p:xfrm>
        <a:graphic>
          <a:graphicData uri="http://schemas.openxmlformats.org/drawingml/2006/table">
            <a:tbl>
              <a:tblPr firstRow="1" firstCol="1" bandRow="1"/>
              <a:tblGrid>
                <a:gridCol w="2725340"/>
                <a:gridCol w="2725910"/>
              </a:tblGrid>
              <a:tr h="42323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69 «Расчеты по социальному страхованию и обеспечению»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62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дебет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кредит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2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Сн= 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2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7) 51 000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2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Од= 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Ок= 51 000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2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Ск</a:t>
                      </a: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= 51 000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4318275"/>
              </p:ext>
            </p:extLst>
          </p:nvPr>
        </p:nvGraphicFramePr>
        <p:xfrm>
          <a:off x="971600" y="3573018"/>
          <a:ext cx="5328592" cy="2555294"/>
        </p:xfrm>
        <a:graphic>
          <a:graphicData uri="http://schemas.openxmlformats.org/drawingml/2006/table">
            <a:tbl>
              <a:tblPr firstRow="1" firstCol="1" bandRow="1"/>
              <a:tblGrid>
                <a:gridCol w="2664017"/>
                <a:gridCol w="2664575"/>
              </a:tblGrid>
              <a:tr h="36720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70 «Расчеты с персоналом по оплате труда»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46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дебет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кредит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6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Сн= 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93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6) 18 000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8) 119 000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5) 170 000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6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Од= 137 000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Ок= 170 000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6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Ск</a:t>
                      </a: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= 33 000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533525" y="29098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6015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827012910"/>
              </p:ext>
            </p:extLst>
          </p:nvPr>
        </p:nvGraphicFramePr>
        <p:xfrm>
          <a:off x="1043608" y="1052736"/>
          <a:ext cx="5832648" cy="2200860"/>
        </p:xfrm>
        <a:graphic>
          <a:graphicData uri="http://schemas.openxmlformats.org/drawingml/2006/table">
            <a:tbl>
              <a:tblPr firstRow="1" firstCol="1" bandRow="1"/>
              <a:tblGrid>
                <a:gridCol w="2916019"/>
                <a:gridCol w="2916629"/>
              </a:tblGrid>
              <a:tr h="27496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80 «Уставный капитал»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43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дебет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кредит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3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Сн= 717 600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37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3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Од= 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Ок= 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3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-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0991999"/>
              </p:ext>
            </p:extLst>
          </p:nvPr>
        </p:nvGraphicFramePr>
        <p:xfrm>
          <a:off x="971600" y="3717032"/>
          <a:ext cx="5976664" cy="2814992"/>
        </p:xfrm>
        <a:graphic>
          <a:graphicData uri="http://schemas.openxmlformats.org/drawingml/2006/table">
            <a:tbl>
              <a:tblPr firstRow="1" firstCol="1" bandRow="1"/>
              <a:tblGrid>
                <a:gridCol w="2988019"/>
                <a:gridCol w="2988645"/>
              </a:tblGrid>
              <a:tr h="43326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90 «Продажи»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51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дебет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кредит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1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45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13) 70 000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14) 20 004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15) 29 996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10) 120 000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1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Од= 120 000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Ок= 120 000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1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5987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118764237"/>
              </p:ext>
            </p:extLst>
          </p:nvPr>
        </p:nvGraphicFramePr>
        <p:xfrm>
          <a:off x="683568" y="764705"/>
          <a:ext cx="7560840" cy="2186551"/>
        </p:xfrm>
        <a:graphic>
          <a:graphicData uri="http://schemas.openxmlformats.org/drawingml/2006/table">
            <a:tbl>
              <a:tblPr firstRow="1" firstCol="1" bandRow="1"/>
              <a:tblGrid>
                <a:gridCol w="3780025"/>
                <a:gridCol w="3780815"/>
              </a:tblGrid>
              <a:tr h="50405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99 «Прибыли и убытки»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67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дебет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кредит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7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35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16) 6 000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17) 23 996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15) 29 996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7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Од= 29 996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Ок= 29 996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7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2911585"/>
              </p:ext>
            </p:extLst>
          </p:nvPr>
        </p:nvGraphicFramePr>
        <p:xfrm>
          <a:off x="683568" y="3717032"/>
          <a:ext cx="7560839" cy="2088232"/>
        </p:xfrm>
        <a:graphic>
          <a:graphicData uri="http://schemas.openxmlformats.org/drawingml/2006/table">
            <a:tbl>
              <a:tblPr firstRow="1" firstCol="1" bandRow="1"/>
              <a:tblGrid>
                <a:gridCol w="3780024"/>
                <a:gridCol w="3780815"/>
              </a:tblGrid>
              <a:tr h="38358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84 «Нераспределенная прибыль (непокрытый убыток)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09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дебет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кредит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9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9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17) 23 996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9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Од= 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Ок= 23 996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9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Ск</a:t>
                      </a: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= 23 996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1406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>Оборотная ведомость синтетического учета торгового предприятия «Сладкоежка»</a:t>
            </a:r>
            <a:endParaRPr lang="ru-RU" sz="2800" dirty="0"/>
          </a:p>
        </p:txBody>
      </p:sp>
      <p:sp>
        <p:nvSpPr>
          <p:cNvPr id="4" name="AutoShape 4"/>
          <p:cNvSpPr>
            <a:spLocks noChangeAspect="1" noChangeArrowheads="1" noTextEdit="1"/>
          </p:cNvSpPr>
          <p:nvPr/>
        </p:nvSpPr>
        <p:spPr bwMode="auto">
          <a:xfrm>
            <a:off x="69850" y="1352550"/>
            <a:ext cx="9004300" cy="461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191" name="Rectangle 6"/>
          <p:cNvSpPr>
            <a:spLocks noChangeArrowheads="1"/>
          </p:cNvSpPr>
          <p:nvPr/>
        </p:nvSpPr>
        <p:spPr bwMode="auto">
          <a:xfrm>
            <a:off x="69850" y="1393825"/>
            <a:ext cx="504825" cy="811213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192" name="Rectangle 7"/>
          <p:cNvSpPr>
            <a:spLocks noChangeArrowheads="1"/>
          </p:cNvSpPr>
          <p:nvPr/>
        </p:nvSpPr>
        <p:spPr bwMode="auto">
          <a:xfrm>
            <a:off x="574675" y="1393825"/>
            <a:ext cx="4251325" cy="811213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193" name="Rectangle 8"/>
          <p:cNvSpPr>
            <a:spLocks noChangeArrowheads="1"/>
          </p:cNvSpPr>
          <p:nvPr/>
        </p:nvSpPr>
        <p:spPr bwMode="auto">
          <a:xfrm>
            <a:off x="4826000" y="1393825"/>
            <a:ext cx="1511300" cy="492125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194" name="Rectangle 9"/>
          <p:cNvSpPr>
            <a:spLocks noChangeArrowheads="1"/>
          </p:cNvSpPr>
          <p:nvPr/>
        </p:nvSpPr>
        <p:spPr bwMode="auto">
          <a:xfrm>
            <a:off x="6337300" y="1393825"/>
            <a:ext cx="1441450" cy="492125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195" name="Rectangle 10"/>
          <p:cNvSpPr>
            <a:spLocks noChangeArrowheads="1"/>
          </p:cNvSpPr>
          <p:nvPr/>
        </p:nvSpPr>
        <p:spPr bwMode="auto">
          <a:xfrm>
            <a:off x="7778750" y="1393825"/>
            <a:ext cx="1295400" cy="492125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196" name="Rectangle 11"/>
          <p:cNvSpPr>
            <a:spLocks noChangeArrowheads="1"/>
          </p:cNvSpPr>
          <p:nvPr/>
        </p:nvSpPr>
        <p:spPr bwMode="auto">
          <a:xfrm>
            <a:off x="4826000" y="1884363"/>
            <a:ext cx="792163" cy="320675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197" name="Rectangle 12"/>
          <p:cNvSpPr>
            <a:spLocks noChangeArrowheads="1"/>
          </p:cNvSpPr>
          <p:nvPr/>
        </p:nvSpPr>
        <p:spPr bwMode="auto">
          <a:xfrm>
            <a:off x="5618163" y="1885950"/>
            <a:ext cx="719138" cy="319088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198" name="Rectangle 13"/>
          <p:cNvSpPr>
            <a:spLocks noChangeArrowheads="1"/>
          </p:cNvSpPr>
          <p:nvPr/>
        </p:nvSpPr>
        <p:spPr bwMode="auto">
          <a:xfrm>
            <a:off x="6337300" y="1885950"/>
            <a:ext cx="720725" cy="319088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199" name="Rectangle 14"/>
          <p:cNvSpPr>
            <a:spLocks noChangeArrowheads="1"/>
          </p:cNvSpPr>
          <p:nvPr/>
        </p:nvSpPr>
        <p:spPr bwMode="auto">
          <a:xfrm>
            <a:off x="7058025" y="1885950"/>
            <a:ext cx="720725" cy="319088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00" name="Rectangle 15"/>
          <p:cNvSpPr>
            <a:spLocks noChangeArrowheads="1"/>
          </p:cNvSpPr>
          <p:nvPr/>
        </p:nvSpPr>
        <p:spPr bwMode="auto">
          <a:xfrm>
            <a:off x="7778750" y="1885950"/>
            <a:ext cx="647700" cy="319088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01" name="Rectangle 16"/>
          <p:cNvSpPr>
            <a:spLocks noChangeArrowheads="1"/>
          </p:cNvSpPr>
          <p:nvPr/>
        </p:nvSpPr>
        <p:spPr bwMode="auto">
          <a:xfrm>
            <a:off x="8426450" y="1885950"/>
            <a:ext cx="647700" cy="319088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02" name="Rectangle 17"/>
          <p:cNvSpPr>
            <a:spLocks noChangeArrowheads="1"/>
          </p:cNvSpPr>
          <p:nvPr/>
        </p:nvSpPr>
        <p:spPr bwMode="auto">
          <a:xfrm>
            <a:off x="69850" y="2205038"/>
            <a:ext cx="504825" cy="246063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03" name="Rectangle 18"/>
          <p:cNvSpPr>
            <a:spLocks noChangeArrowheads="1"/>
          </p:cNvSpPr>
          <p:nvPr/>
        </p:nvSpPr>
        <p:spPr bwMode="auto">
          <a:xfrm>
            <a:off x="574675" y="2205038"/>
            <a:ext cx="4251325" cy="246063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04" name="Rectangle 19"/>
          <p:cNvSpPr>
            <a:spLocks noChangeArrowheads="1"/>
          </p:cNvSpPr>
          <p:nvPr/>
        </p:nvSpPr>
        <p:spPr bwMode="auto">
          <a:xfrm>
            <a:off x="4826000" y="2205038"/>
            <a:ext cx="792163" cy="246063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05" name="Rectangle 20"/>
          <p:cNvSpPr>
            <a:spLocks noChangeArrowheads="1"/>
          </p:cNvSpPr>
          <p:nvPr/>
        </p:nvSpPr>
        <p:spPr bwMode="auto">
          <a:xfrm>
            <a:off x="5618163" y="2205038"/>
            <a:ext cx="719138" cy="246063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06" name="Rectangle 21"/>
          <p:cNvSpPr>
            <a:spLocks noChangeArrowheads="1"/>
          </p:cNvSpPr>
          <p:nvPr/>
        </p:nvSpPr>
        <p:spPr bwMode="auto">
          <a:xfrm>
            <a:off x="6337300" y="2205038"/>
            <a:ext cx="720725" cy="246063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07" name="Rectangle 22"/>
          <p:cNvSpPr>
            <a:spLocks noChangeArrowheads="1"/>
          </p:cNvSpPr>
          <p:nvPr/>
        </p:nvSpPr>
        <p:spPr bwMode="auto">
          <a:xfrm>
            <a:off x="7058025" y="2205038"/>
            <a:ext cx="720725" cy="246063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08" name="Rectangle 23"/>
          <p:cNvSpPr>
            <a:spLocks noChangeArrowheads="1"/>
          </p:cNvSpPr>
          <p:nvPr/>
        </p:nvSpPr>
        <p:spPr bwMode="auto">
          <a:xfrm>
            <a:off x="7778750" y="2205038"/>
            <a:ext cx="647700" cy="246063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09" name="Rectangle 24"/>
          <p:cNvSpPr>
            <a:spLocks noChangeArrowheads="1"/>
          </p:cNvSpPr>
          <p:nvPr/>
        </p:nvSpPr>
        <p:spPr bwMode="auto">
          <a:xfrm>
            <a:off x="8426450" y="2205038"/>
            <a:ext cx="647700" cy="246063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10" name="Rectangle 25"/>
          <p:cNvSpPr>
            <a:spLocks noChangeArrowheads="1"/>
          </p:cNvSpPr>
          <p:nvPr/>
        </p:nvSpPr>
        <p:spPr bwMode="auto">
          <a:xfrm>
            <a:off x="69850" y="2451100"/>
            <a:ext cx="504825" cy="244475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11" name="Rectangle 26"/>
          <p:cNvSpPr>
            <a:spLocks noChangeArrowheads="1"/>
          </p:cNvSpPr>
          <p:nvPr/>
        </p:nvSpPr>
        <p:spPr bwMode="auto">
          <a:xfrm>
            <a:off x="574675" y="2451100"/>
            <a:ext cx="4251325" cy="244475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12" name="Rectangle 27"/>
          <p:cNvSpPr>
            <a:spLocks noChangeArrowheads="1"/>
          </p:cNvSpPr>
          <p:nvPr/>
        </p:nvSpPr>
        <p:spPr bwMode="auto">
          <a:xfrm>
            <a:off x="4826000" y="2451100"/>
            <a:ext cx="792163" cy="244475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13" name="Rectangle 28"/>
          <p:cNvSpPr>
            <a:spLocks noChangeArrowheads="1"/>
          </p:cNvSpPr>
          <p:nvPr/>
        </p:nvSpPr>
        <p:spPr bwMode="auto">
          <a:xfrm>
            <a:off x="5618163" y="2451100"/>
            <a:ext cx="719138" cy="244475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14" name="Rectangle 29"/>
          <p:cNvSpPr>
            <a:spLocks noChangeArrowheads="1"/>
          </p:cNvSpPr>
          <p:nvPr/>
        </p:nvSpPr>
        <p:spPr bwMode="auto">
          <a:xfrm>
            <a:off x="6337300" y="2451100"/>
            <a:ext cx="720725" cy="244475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15" name="Rectangle 30"/>
          <p:cNvSpPr>
            <a:spLocks noChangeArrowheads="1"/>
          </p:cNvSpPr>
          <p:nvPr/>
        </p:nvSpPr>
        <p:spPr bwMode="auto">
          <a:xfrm>
            <a:off x="7058025" y="2451100"/>
            <a:ext cx="720725" cy="244475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16" name="Rectangle 31"/>
          <p:cNvSpPr>
            <a:spLocks noChangeArrowheads="1"/>
          </p:cNvSpPr>
          <p:nvPr/>
        </p:nvSpPr>
        <p:spPr bwMode="auto">
          <a:xfrm>
            <a:off x="7778750" y="2451100"/>
            <a:ext cx="647700" cy="244475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17" name="Rectangle 32"/>
          <p:cNvSpPr>
            <a:spLocks noChangeArrowheads="1"/>
          </p:cNvSpPr>
          <p:nvPr/>
        </p:nvSpPr>
        <p:spPr bwMode="auto">
          <a:xfrm>
            <a:off x="8426450" y="2451100"/>
            <a:ext cx="647700" cy="244475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18" name="Rectangle 33"/>
          <p:cNvSpPr>
            <a:spLocks noChangeArrowheads="1"/>
          </p:cNvSpPr>
          <p:nvPr/>
        </p:nvSpPr>
        <p:spPr bwMode="auto">
          <a:xfrm>
            <a:off x="69850" y="2695575"/>
            <a:ext cx="504825" cy="246063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19" name="Rectangle 34"/>
          <p:cNvSpPr>
            <a:spLocks noChangeArrowheads="1"/>
          </p:cNvSpPr>
          <p:nvPr/>
        </p:nvSpPr>
        <p:spPr bwMode="auto">
          <a:xfrm>
            <a:off x="574675" y="2695575"/>
            <a:ext cx="4251325" cy="246063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20" name="Rectangle 35"/>
          <p:cNvSpPr>
            <a:spLocks noChangeArrowheads="1"/>
          </p:cNvSpPr>
          <p:nvPr/>
        </p:nvSpPr>
        <p:spPr bwMode="auto">
          <a:xfrm>
            <a:off x="4826000" y="2695575"/>
            <a:ext cx="792163" cy="246063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21" name="Rectangle 36"/>
          <p:cNvSpPr>
            <a:spLocks noChangeArrowheads="1"/>
          </p:cNvSpPr>
          <p:nvPr/>
        </p:nvSpPr>
        <p:spPr bwMode="auto">
          <a:xfrm>
            <a:off x="5618163" y="2695575"/>
            <a:ext cx="719138" cy="246063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22" name="Rectangle 37"/>
          <p:cNvSpPr>
            <a:spLocks noChangeArrowheads="1"/>
          </p:cNvSpPr>
          <p:nvPr/>
        </p:nvSpPr>
        <p:spPr bwMode="auto">
          <a:xfrm>
            <a:off x="6337300" y="2695575"/>
            <a:ext cx="720725" cy="246063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23" name="Rectangle 38"/>
          <p:cNvSpPr>
            <a:spLocks noChangeArrowheads="1"/>
          </p:cNvSpPr>
          <p:nvPr/>
        </p:nvSpPr>
        <p:spPr bwMode="auto">
          <a:xfrm>
            <a:off x="7058025" y="2695575"/>
            <a:ext cx="720725" cy="246063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24" name="Rectangle 39"/>
          <p:cNvSpPr>
            <a:spLocks noChangeArrowheads="1"/>
          </p:cNvSpPr>
          <p:nvPr/>
        </p:nvSpPr>
        <p:spPr bwMode="auto">
          <a:xfrm>
            <a:off x="7778750" y="2695575"/>
            <a:ext cx="647700" cy="246063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25" name="Rectangle 40"/>
          <p:cNvSpPr>
            <a:spLocks noChangeArrowheads="1"/>
          </p:cNvSpPr>
          <p:nvPr/>
        </p:nvSpPr>
        <p:spPr bwMode="auto">
          <a:xfrm>
            <a:off x="8426450" y="2695575"/>
            <a:ext cx="647700" cy="246063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26" name="Rectangle 41"/>
          <p:cNvSpPr>
            <a:spLocks noChangeArrowheads="1"/>
          </p:cNvSpPr>
          <p:nvPr/>
        </p:nvSpPr>
        <p:spPr bwMode="auto">
          <a:xfrm>
            <a:off x="69850" y="2941638"/>
            <a:ext cx="504825" cy="244475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27" name="Rectangle 42"/>
          <p:cNvSpPr>
            <a:spLocks noChangeArrowheads="1"/>
          </p:cNvSpPr>
          <p:nvPr/>
        </p:nvSpPr>
        <p:spPr bwMode="auto">
          <a:xfrm>
            <a:off x="574675" y="2941638"/>
            <a:ext cx="4251325" cy="244475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28" name="Rectangle 43"/>
          <p:cNvSpPr>
            <a:spLocks noChangeArrowheads="1"/>
          </p:cNvSpPr>
          <p:nvPr/>
        </p:nvSpPr>
        <p:spPr bwMode="auto">
          <a:xfrm>
            <a:off x="4826000" y="2941638"/>
            <a:ext cx="792163" cy="244475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29" name="Rectangle 44"/>
          <p:cNvSpPr>
            <a:spLocks noChangeArrowheads="1"/>
          </p:cNvSpPr>
          <p:nvPr/>
        </p:nvSpPr>
        <p:spPr bwMode="auto">
          <a:xfrm>
            <a:off x="5618163" y="2941638"/>
            <a:ext cx="719138" cy="244475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30" name="Rectangle 45"/>
          <p:cNvSpPr>
            <a:spLocks noChangeArrowheads="1"/>
          </p:cNvSpPr>
          <p:nvPr/>
        </p:nvSpPr>
        <p:spPr bwMode="auto">
          <a:xfrm>
            <a:off x="6337300" y="2941638"/>
            <a:ext cx="720725" cy="244475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31" name="Rectangle 46"/>
          <p:cNvSpPr>
            <a:spLocks noChangeArrowheads="1"/>
          </p:cNvSpPr>
          <p:nvPr/>
        </p:nvSpPr>
        <p:spPr bwMode="auto">
          <a:xfrm>
            <a:off x="7058025" y="2941638"/>
            <a:ext cx="720725" cy="244475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32" name="Rectangle 47"/>
          <p:cNvSpPr>
            <a:spLocks noChangeArrowheads="1"/>
          </p:cNvSpPr>
          <p:nvPr/>
        </p:nvSpPr>
        <p:spPr bwMode="auto">
          <a:xfrm>
            <a:off x="7778750" y="2941638"/>
            <a:ext cx="647700" cy="244475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33" name="Rectangle 48"/>
          <p:cNvSpPr>
            <a:spLocks noChangeArrowheads="1"/>
          </p:cNvSpPr>
          <p:nvPr/>
        </p:nvSpPr>
        <p:spPr bwMode="auto">
          <a:xfrm>
            <a:off x="8426450" y="2941638"/>
            <a:ext cx="647700" cy="244475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4234" name="Rectangle 49"/>
          <p:cNvSpPr>
            <a:spLocks noChangeArrowheads="1"/>
          </p:cNvSpPr>
          <p:nvPr/>
        </p:nvSpPr>
        <p:spPr bwMode="auto">
          <a:xfrm>
            <a:off x="69850" y="3186113"/>
            <a:ext cx="504825" cy="246063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35" name="Rectangle 50"/>
          <p:cNvSpPr>
            <a:spLocks noChangeArrowheads="1"/>
          </p:cNvSpPr>
          <p:nvPr/>
        </p:nvSpPr>
        <p:spPr bwMode="auto">
          <a:xfrm>
            <a:off x="574675" y="3186113"/>
            <a:ext cx="4251325" cy="246063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36" name="Rectangle 51"/>
          <p:cNvSpPr>
            <a:spLocks noChangeArrowheads="1"/>
          </p:cNvSpPr>
          <p:nvPr/>
        </p:nvSpPr>
        <p:spPr bwMode="auto">
          <a:xfrm>
            <a:off x="4826000" y="3186113"/>
            <a:ext cx="792163" cy="246063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37" name="Rectangle 52"/>
          <p:cNvSpPr>
            <a:spLocks noChangeArrowheads="1"/>
          </p:cNvSpPr>
          <p:nvPr/>
        </p:nvSpPr>
        <p:spPr bwMode="auto">
          <a:xfrm>
            <a:off x="5618163" y="3186113"/>
            <a:ext cx="719138" cy="246063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38" name="Rectangle 53"/>
          <p:cNvSpPr>
            <a:spLocks noChangeArrowheads="1"/>
          </p:cNvSpPr>
          <p:nvPr/>
        </p:nvSpPr>
        <p:spPr bwMode="auto">
          <a:xfrm>
            <a:off x="6337300" y="3186113"/>
            <a:ext cx="720725" cy="246063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39" name="Rectangle 54"/>
          <p:cNvSpPr>
            <a:spLocks noChangeArrowheads="1"/>
          </p:cNvSpPr>
          <p:nvPr/>
        </p:nvSpPr>
        <p:spPr bwMode="auto">
          <a:xfrm>
            <a:off x="7058025" y="3186113"/>
            <a:ext cx="720725" cy="246063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40" name="Rectangle 55"/>
          <p:cNvSpPr>
            <a:spLocks noChangeArrowheads="1"/>
          </p:cNvSpPr>
          <p:nvPr/>
        </p:nvSpPr>
        <p:spPr bwMode="auto">
          <a:xfrm>
            <a:off x="7778750" y="3186113"/>
            <a:ext cx="647700" cy="246063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41" name="Rectangle 56"/>
          <p:cNvSpPr>
            <a:spLocks noChangeArrowheads="1"/>
          </p:cNvSpPr>
          <p:nvPr/>
        </p:nvSpPr>
        <p:spPr bwMode="auto">
          <a:xfrm>
            <a:off x="8426450" y="3186113"/>
            <a:ext cx="647700" cy="246063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42" name="Rectangle 57"/>
          <p:cNvSpPr>
            <a:spLocks noChangeArrowheads="1"/>
          </p:cNvSpPr>
          <p:nvPr/>
        </p:nvSpPr>
        <p:spPr bwMode="auto">
          <a:xfrm>
            <a:off x="69850" y="3432175"/>
            <a:ext cx="504825" cy="244475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43" name="Rectangle 58"/>
          <p:cNvSpPr>
            <a:spLocks noChangeArrowheads="1"/>
          </p:cNvSpPr>
          <p:nvPr/>
        </p:nvSpPr>
        <p:spPr bwMode="auto">
          <a:xfrm>
            <a:off x="574675" y="3432175"/>
            <a:ext cx="4251325" cy="244475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44" name="Rectangle 59"/>
          <p:cNvSpPr>
            <a:spLocks noChangeArrowheads="1"/>
          </p:cNvSpPr>
          <p:nvPr/>
        </p:nvSpPr>
        <p:spPr bwMode="auto">
          <a:xfrm>
            <a:off x="4826000" y="3432175"/>
            <a:ext cx="792163" cy="244475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45" name="Rectangle 60"/>
          <p:cNvSpPr>
            <a:spLocks noChangeArrowheads="1"/>
          </p:cNvSpPr>
          <p:nvPr/>
        </p:nvSpPr>
        <p:spPr bwMode="auto">
          <a:xfrm>
            <a:off x="5618163" y="3432175"/>
            <a:ext cx="719138" cy="246063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46" name="Rectangle 61"/>
          <p:cNvSpPr>
            <a:spLocks noChangeArrowheads="1"/>
          </p:cNvSpPr>
          <p:nvPr/>
        </p:nvSpPr>
        <p:spPr bwMode="auto">
          <a:xfrm>
            <a:off x="6337300" y="3432175"/>
            <a:ext cx="720725" cy="246063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47" name="Rectangle 62"/>
          <p:cNvSpPr>
            <a:spLocks noChangeArrowheads="1"/>
          </p:cNvSpPr>
          <p:nvPr/>
        </p:nvSpPr>
        <p:spPr bwMode="auto">
          <a:xfrm>
            <a:off x="7058025" y="3432175"/>
            <a:ext cx="720725" cy="246063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48" name="Rectangle 63"/>
          <p:cNvSpPr>
            <a:spLocks noChangeArrowheads="1"/>
          </p:cNvSpPr>
          <p:nvPr/>
        </p:nvSpPr>
        <p:spPr bwMode="auto">
          <a:xfrm>
            <a:off x="7778750" y="3432175"/>
            <a:ext cx="647700" cy="246063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49" name="Rectangle 64"/>
          <p:cNvSpPr>
            <a:spLocks noChangeArrowheads="1"/>
          </p:cNvSpPr>
          <p:nvPr/>
        </p:nvSpPr>
        <p:spPr bwMode="auto">
          <a:xfrm>
            <a:off x="8426450" y="3432175"/>
            <a:ext cx="647700" cy="246063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50" name="Rectangle 65"/>
          <p:cNvSpPr>
            <a:spLocks noChangeArrowheads="1"/>
          </p:cNvSpPr>
          <p:nvPr/>
        </p:nvSpPr>
        <p:spPr bwMode="auto">
          <a:xfrm>
            <a:off x="69850" y="3676650"/>
            <a:ext cx="504825" cy="246063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51" name="Rectangle 66"/>
          <p:cNvSpPr>
            <a:spLocks noChangeArrowheads="1"/>
          </p:cNvSpPr>
          <p:nvPr/>
        </p:nvSpPr>
        <p:spPr bwMode="auto">
          <a:xfrm>
            <a:off x="574675" y="3676650"/>
            <a:ext cx="4251325" cy="246063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52" name="Rectangle 67"/>
          <p:cNvSpPr>
            <a:spLocks noChangeArrowheads="1"/>
          </p:cNvSpPr>
          <p:nvPr/>
        </p:nvSpPr>
        <p:spPr bwMode="auto">
          <a:xfrm>
            <a:off x="4826000" y="3676650"/>
            <a:ext cx="792163" cy="246063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53" name="Rectangle 68"/>
          <p:cNvSpPr>
            <a:spLocks noChangeArrowheads="1"/>
          </p:cNvSpPr>
          <p:nvPr/>
        </p:nvSpPr>
        <p:spPr bwMode="auto">
          <a:xfrm>
            <a:off x="5618163" y="3678238"/>
            <a:ext cx="719138" cy="244475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54" name="Rectangle 69"/>
          <p:cNvSpPr>
            <a:spLocks noChangeArrowheads="1"/>
          </p:cNvSpPr>
          <p:nvPr/>
        </p:nvSpPr>
        <p:spPr bwMode="auto">
          <a:xfrm>
            <a:off x="6337300" y="3678238"/>
            <a:ext cx="720725" cy="244475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55" name="Rectangle 70"/>
          <p:cNvSpPr>
            <a:spLocks noChangeArrowheads="1"/>
          </p:cNvSpPr>
          <p:nvPr/>
        </p:nvSpPr>
        <p:spPr bwMode="auto">
          <a:xfrm>
            <a:off x="7058025" y="3678238"/>
            <a:ext cx="720725" cy="244475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56" name="Rectangle 71"/>
          <p:cNvSpPr>
            <a:spLocks noChangeArrowheads="1"/>
          </p:cNvSpPr>
          <p:nvPr/>
        </p:nvSpPr>
        <p:spPr bwMode="auto">
          <a:xfrm>
            <a:off x="7778750" y="3678238"/>
            <a:ext cx="647700" cy="244475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57" name="Rectangle 72"/>
          <p:cNvSpPr>
            <a:spLocks noChangeArrowheads="1"/>
          </p:cNvSpPr>
          <p:nvPr/>
        </p:nvSpPr>
        <p:spPr bwMode="auto">
          <a:xfrm>
            <a:off x="8426450" y="3678238"/>
            <a:ext cx="647700" cy="244475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58" name="Rectangle 73"/>
          <p:cNvSpPr>
            <a:spLocks noChangeArrowheads="1"/>
          </p:cNvSpPr>
          <p:nvPr/>
        </p:nvSpPr>
        <p:spPr bwMode="auto">
          <a:xfrm>
            <a:off x="69850" y="3922713"/>
            <a:ext cx="504825" cy="246063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59" name="Rectangle 74"/>
          <p:cNvSpPr>
            <a:spLocks noChangeArrowheads="1"/>
          </p:cNvSpPr>
          <p:nvPr/>
        </p:nvSpPr>
        <p:spPr bwMode="auto">
          <a:xfrm>
            <a:off x="574675" y="3922713"/>
            <a:ext cx="4251325" cy="246063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60" name="Rectangle 75"/>
          <p:cNvSpPr>
            <a:spLocks noChangeArrowheads="1"/>
          </p:cNvSpPr>
          <p:nvPr/>
        </p:nvSpPr>
        <p:spPr bwMode="auto">
          <a:xfrm>
            <a:off x="4826000" y="3922713"/>
            <a:ext cx="792163" cy="246063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61" name="Rectangle 76"/>
          <p:cNvSpPr>
            <a:spLocks noChangeArrowheads="1"/>
          </p:cNvSpPr>
          <p:nvPr/>
        </p:nvSpPr>
        <p:spPr bwMode="auto">
          <a:xfrm>
            <a:off x="5618163" y="3922713"/>
            <a:ext cx="719138" cy="246063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62" name="Rectangle 77"/>
          <p:cNvSpPr>
            <a:spLocks noChangeArrowheads="1"/>
          </p:cNvSpPr>
          <p:nvPr/>
        </p:nvSpPr>
        <p:spPr bwMode="auto">
          <a:xfrm>
            <a:off x="6337300" y="3922713"/>
            <a:ext cx="720725" cy="246063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63" name="Rectangle 78"/>
          <p:cNvSpPr>
            <a:spLocks noChangeArrowheads="1"/>
          </p:cNvSpPr>
          <p:nvPr/>
        </p:nvSpPr>
        <p:spPr bwMode="auto">
          <a:xfrm>
            <a:off x="7058025" y="3922713"/>
            <a:ext cx="720725" cy="246063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64" name="Rectangle 79"/>
          <p:cNvSpPr>
            <a:spLocks noChangeArrowheads="1"/>
          </p:cNvSpPr>
          <p:nvPr/>
        </p:nvSpPr>
        <p:spPr bwMode="auto">
          <a:xfrm>
            <a:off x="7778750" y="3922713"/>
            <a:ext cx="647700" cy="246063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65" name="Rectangle 80"/>
          <p:cNvSpPr>
            <a:spLocks noChangeArrowheads="1"/>
          </p:cNvSpPr>
          <p:nvPr/>
        </p:nvSpPr>
        <p:spPr bwMode="auto">
          <a:xfrm>
            <a:off x="8426450" y="3922713"/>
            <a:ext cx="647700" cy="246063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66" name="Rectangle 81"/>
          <p:cNvSpPr>
            <a:spLocks noChangeArrowheads="1"/>
          </p:cNvSpPr>
          <p:nvPr/>
        </p:nvSpPr>
        <p:spPr bwMode="auto">
          <a:xfrm>
            <a:off x="69850" y="4168775"/>
            <a:ext cx="504825" cy="244475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67" name="Rectangle 82"/>
          <p:cNvSpPr>
            <a:spLocks noChangeArrowheads="1"/>
          </p:cNvSpPr>
          <p:nvPr/>
        </p:nvSpPr>
        <p:spPr bwMode="auto">
          <a:xfrm>
            <a:off x="574675" y="4168775"/>
            <a:ext cx="4251325" cy="244475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68" name="Rectangle 83"/>
          <p:cNvSpPr>
            <a:spLocks noChangeArrowheads="1"/>
          </p:cNvSpPr>
          <p:nvPr/>
        </p:nvSpPr>
        <p:spPr bwMode="auto">
          <a:xfrm>
            <a:off x="4826000" y="4168775"/>
            <a:ext cx="792163" cy="244475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69" name="Rectangle 84"/>
          <p:cNvSpPr>
            <a:spLocks noChangeArrowheads="1"/>
          </p:cNvSpPr>
          <p:nvPr/>
        </p:nvSpPr>
        <p:spPr bwMode="auto">
          <a:xfrm>
            <a:off x="5618163" y="4168775"/>
            <a:ext cx="719138" cy="244475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70" name="Rectangle 85"/>
          <p:cNvSpPr>
            <a:spLocks noChangeArrowheads="1"/>
          </p:cNvSpPr>
          <p:nvPr/>
        </p:nvSpPr>
        <p:spPr bwMode="auto">
          <a:xfrm>
            <a:off x="6337300" y="4168775"/>
            <a:ext cx="720725" cy="244475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71" name="Rectangle 86"/>
          <p:cNvSpPr>
            <a:spLocks noChangeArrowheads="1"/>
          </p:cNvSpPr>
          <p:nvPr/>
        </p:nvSpPr>
        <p:spPr bwMode="auto">
          <a:xfrm>
            <a:off x="7058025" y="4168775"/>
            <a:ext cx="720725" cy="244475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72" name="Rectangle 87"/>
          <p:cNvSpPr>
            <a:spLocks noChangeArrowheads="1"/>
          </p:cNvSpPr>
          <p:nvPr/>
        </p:nvSpPr>
        <p:spPr bwMode="auto">
          <a:xfrm>
            <a:off x="7778750" y="4168775"/>
            <a:ext cx="647700" cy="244475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73" name="Rectangle 88"/>
          <p:cNvSpPr>
            <a:spLocks noChangeArrowheads="1"/>
          </p:cNvSpPr>
          <p:nvPr/>
        </p:nvSpPr>
        <p:spPr bwMode="auto">
          <a:xfrm>
            <a:off x="8426450" y="4168775"/>
            <a:ext cx="647700" cy="244475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74" name="Rectangle 89"/>
          <p:cNvSpPr>
            <a:spLocks noChangeArrowheads="1"/>
          </p:cNvSpPr>
          <p:nvPr/>
        </p:nvSpPr>
        <p:spPr bwMode="auto">
          <a:xfrm>
            <a:off x="69850" y="4413250"/>
            <a:ext cx="504825" cy="246063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75" name="Rectangle 90"/>
          <p:cNvSpPr>
            <a:spLocks noChangeArrowheads="1"/>
          </p:cNvSpPr>
          <p:nvPr/>
        </p:nvSpPr>
        <p:spPr bwMode="auto">
          <a:xfrm>
            <a:off x="574675" y="4413250"/>
            <a:ext cx="4251325" cy="246063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76" name="Rectangle 91"/>
          <p:cNvSpPr>
            <a:spLocks noChangeArrowheads="1"/>
          </p:cNvSpPr>
          <p:nvPr/>
        </p:nvSpPr>
        <p:spPr bwMode="auto">
          <a:xfrm>
            <a:off x="4826000" y="4413250"/>
            <a:ext cx="792163" cy="246063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77" name="Rectangle 92"/>
          <p:cNvSpPr>
            <a:spLocks noChangeArrowheads="1"/>
          </p:cNvSpPr>
          <p:nvPr/>
        </p:nvSpPr>
        <p:spPr bwMode="auto">
          <a:xfrm>
            <a:off x="5618163" y="4413250"/>
            <a:ext cx="719138" cy="246063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78" name="Rectangle 93"/>
          <p:cNvSpPr>
            <a:spLocks noChangeArrowheads="1"/>
          </p:cNvSpPr>
          <p:nvPr/>
        </p:nvSpPr>
        <p:spPr bwMode="auto">
          <a:xfrm>
            <a:off x="6337300" y="4413250"/>
            <a:ext cx="720725" cy="246063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79" name="Rectangle 94"/>
          <p:cNvSpPr>
            <a:spLocks noChangeArrowheads="1"/>
          </p:cNvSpPr>
          <p:nvPr/>
        </p:nvSpPr>
        <p:spPr bwMode="auto">
          <a:xfrm>
            <a:off x="7058025" y="4413250"/>
            <a:ext cx="720725" cy="246063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80" name="Rectangle 95"/>
          <p:cNvSpPr>
            <a:spLocks noChangeArrowheads="1"/>
          </p:cNvSpPr>
          <p:nvPr/>
        </p:nvSpPr>
        <p:spPr bwMode="auto">
          <a:xfrm>
            <a:off x="7778750" y="4413250"/>
            <a:ext cx="647700" cy="246063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81" name="Rectangle 96"/>
          <p:cNvSpPr>
            <a:spLocks noChangeArrowheads="1"/>
          </p:cNvSpPr>
          <p:nvPr/>
        </p:nvSpPr>
        <p:spPr bwMode="auto">
          <a:xfrm>
            <a:off x="8426450" y="4413250"/>
            <a:ext cx="647700" cy="246063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82" name="Rectangle 97"/>
          <p:cNvSpPr>
            <a:spLocks noChangeArrowheads="1"/>
          </p:cNvSpPr>
          <p:nvPr/>
        </p:nvSpPr>
        <p:spPr bwMode="auto">
          <a:xfrm>
            <a:off x="69850" y="4659313"/>
            <a:ext cx="504825" cy="244475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83" name="Rectangle 98"/>
          <p:cNvSpPr>
            <a:spLocks noChangeArrowheads="1"/>
          </p:cNvSpPr>
          <p:nvPr/>
        </p:nvSpPr>
        <p:spPr bwMode="auto">
          <a:xfrm>
            <a:off x="574675" y="4659313"/>
            <a:ext cx="4251325" cy="244475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84" name="Rectangle 99"/>
          <p:cNvSpPr>
            <a:spLocks noChangeArrowheads="1"/>
          </p:cNvSpPr>
          <p:nvPr/>
        </p:nvSpPr>
        <p:spPr bwMode="auto">
          <a:xfrm>
            <a:off x="4826000" y="4659313"/>
            <a:ext cx="792163" cy="244475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85" name="Rectangle 100"/>
          <p:cNvSpPr>
            <a:spLocks noChangeArrowheads="1"/>
          </p:cNvSpPr>
          <p:nvPr/>
        </p:nvSpPr>
        <p:spPr bwMode="auto">
          <a:xfrm>
            <a:off x="5618163" y="4659313"/>
            <a:ext cx="719138" cy="244475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86" name="Rectangle 101"/>
          <p:cNvSpPr>
            <a:spLocks noChangeArrowheads="1"/>
          </p:cNvSpPr>
          <p:nvPr/>
        </p:nvSpPr>
        <p:spPr bwMode="auto">
          <a:xfrm>
            <a:off x="6337300" y="4659313"/>
            <a:ext cx="720725" cy="244475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87" name="Rectangle 102"/>
          <p:cNvSpPr>
            <a:spLocks noChangeArrowheads="1"/>
          </p:cNvSpPr>
          <p:nvPr/>
        </p:nvSpPr>
        <p:spPr bwMode="auto">
          <a:xfrm>
            <a:off x="7058025" y="4659313"/>
            <a:ext cx="720725" cy="244475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88" name="Rectangle 103"/>
          <p:cNvSpPr>
            <a:spLocks noChangeArrowheads="1"/>
          </p:cNvSpPr>
          <p:nvPr/>
        </p:nvSpPr>
        <p:spPr bwMode="auto">
          <a:xfrm>
            <a:off x="7778750" y="4659313"/>
            <a:ext cx="647700" cy="244475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89" name="Rectangle 104"/>
          <p:cNvSpPr>
            <a:spLocks noChangeArrowheads="1"/>
          </p:cNvSpPr>
          <p:nvPr/>
        </p:nvSpPr>
        <p:spPr bwMode="auto">
          <a:xfrm>
            <a:off x="8426450" y="4659313"/>
            <a:ext cx="647700" cy="244475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90" name="Rectangle 105"/>
          <p:cNvSpPr>
            <a:spLocks noChangeArrowheads="1"/>
          </p:cNvSpPr>
          <p:nvPr/>
        </p:nvSpPr>
        <p:spPr bwMode="auto">
          <a:xfrm>
            <a:off x="69850" y="4903788"/>
            <a:ext cx="504825" cy="246063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91" name="Rectangle 106"/>
          <p:cNvSpPr>
            <a:spLocks noChangeArrowheads="1"/>
          </p:cNvSpPr>
          <p:nvPr/>
        </p:nvSpPr>
        <p:spPr bwMode="auto">
          <a:xfrm>
            <a:off x="574675" y="4903788"/>
            <a:ext cx="4251325" cy="246063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92" name="Rectangle 107"/>
          <p:cNvSpPr>
            <a:spLocks noChangeArrowheads="1"/>
          </p:cNvSpPr>
          <p:nvPr/>
        </p:nvSpPr>
        <p:spPr bwMode="auto">
          <a:xfrm>
            <a:off x="4826000" y="4903788"/>
            <a:ext cx="792163" cy="246063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93" name="Rectangle 108"/>
          <p:cNvSpPr>
            <a:spLocks noChangeArrowheads="1"/>
          </p:cNvSpPr>
          <p:nvPr/>
        </p:nvSpPr>
        <p:spPr bwMode="auto">
          <a:xfrm>
            <a:off x="5618163" y="4903788"/>
            <a:ext cx="719138" cy="246063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94" name="Rectangle 109"/>
          <p:cNvSpPr>
            <a:spLocks noChangeArrowheads="1"/>
          </p:cNvSpPr>
          <p:nvPr/>
        </p:nvSpPr>
        <p:spPr bwMode="auto">
          <a:xfrm>
            <a:off x="6337300" y="4903788"/>
            <a:ext cx="720725" cy="246063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95" name="Rectangle 110"/>
          <p:cNvSpPr>
            <a:spLocks noChangeArrowheads="1"/>
          </p:cNvSpPr>
          <p:nvPr/>
        </p:nvSpPr>
        <p:spPr bwMode="auto">
          <a:xfrm>
            <a:off x="7058025" y="4903788"/>
            <a:ext cx="720725" cy="246063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96" name="Rectangle 111"/>
          <p:cNvSpPr>
            <a:spLocks noChangeArrowheads="1"/>
          </p:cNvSpPr>
          <p:nvPr/>
        </p:nvSpPr>
        <p:spPr bwMode="auto">
          <a:xfrm>
            <a:off x="7778750" y="4903788"/>
            <a:ext cx="647700" cy="246063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97" name="Rectangle 112"/>
          <p:cNvSpPr>
            <a:spLocks noChangeArrowheads="1"/>
          </p:cNvSpPr>
          <p:nvPr/>
        </p:nvSpPr>
        <p:spPr bwMode="auto">
          <a:xfrm>
            <a:off x="8426450" y="4903788"/>
            <a:ext cx="647700" cy="246063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98" name="Rectangle 113"/>
          <p:cNvSpPr>
            <a:spLocks noChangeArrowheads="1"/>
          </p:cNvSpPr>
          <p:nvPr/>
        </p:nvSpPr>
        <p:spPr bwMode="auto">
          <a:xfrm>
            <a:off x="69850" y="5149850"/>
            <a:ext cx="504825" cy="244475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299" name="Rectangle 114"/>
          <p:cNvSpPr>
            <a:spLocks noChangeArrowheads="1"/>
          </p:cNvSpPr>
          <p:nvPr/>
        </p:nvSpPr>
        <p:spPr bwMode="auto">
          <a:xfrm>
            <a:off x="574675" y="5149850"/>
            <a:ext cx="4251325" cy="244475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300" name="Rectangle 115"/>
          <p:cNvSpPr>
            <a:spLocks noChangeArrowheads="1"/>
          </p:cNvSpPr>
          <p:nvPr/>
        </p:nvSpPr>
        <p:spPr bwMode="auto">
          <a:xfrm>
            <a:off x="4826000" y="5149850"/>
            <a:ext cx="792163" cy="244475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301" name="Rectangle 116"/>
          <p:cNvSpPr>
            <a:spLocks noChangeArrowheads="1"/>
          </p:cNvSpPr>
          <p:nvPr/>
        </p:nvSpPr>
        <p:spPr bwMode="auto">
          <a:xfrm>
            <a:off x="5618163" y="5149850"/>
            <a:ext cx="719138" cy="246063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302" name="Rectangle 117"/>
          <p:cNvSpPr>
            <a:spLocks noChangeArrowheads="1"/>
          </p:cNvSpPr>
          <p:nvPr/>
        </p:nvSpPr>
        <p:spPr bwMode="auto">
          <a:xfrm>
            <a:off x="6337300" y="5149850"/>
            <a:ext cx="720725" cy="246063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303" name="Rectangle 118"/>
          <p:cNvSpPr>
            <a:spLocks noChangeArrowheads="1"/>
          </p:cNvSpPr>
          <p:nvPr/>
        </p:nvSpPr>
        <p:spPr bwMode="auto">
          <a:xfrm>
            <a:off x="7058025" y="5149850"/>
            <a:ext cx="720725" cy="246063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304" name="Rectangle 119"/>
          <p:cNvSpPr>
            <a:spLocks noChangeArrowheads="1"/>
          </p:cNvSpPr>
          <p:nvPr/>
        </p:nvSpPr>
        <p:spPr bwMode="auto">
          <a:xfrm>
            <a:off x="7778750" y="5149850"/>
            <a:ext cx="647700" cy="246063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305" name="Rectangle 120"/>
          <p:cNvSpPr>
            <a:spLocks noChangeArrowheads="1"/>
          </p:cNvSpPr>
          <p:nvPr/>
        </p:nvSpPr>
        <p:spPr bwMode="auto">
          <a:xfrm>
            <a:off x="8426450" y="5149850"/>
            <a:ext cx="647700" cy="246063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306" name="Rectangle 121"/>
          <p:cNvSpPr>
            <a:spLocks noChangeArrowheads="1"/>
          </p:cNvSpPr>
          <p:nvPr/>
        </p:nvSpPr>
        <p:spPr bwMode="auto">
          <a:xfrm>
            <a:off x="69850" y="5394325"/>
            <a:ext cx="504825" cy="246063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307" name="Rectangle 122"/>
          <p:cNvSpPr>
            <a:spLocks noChangeArrowheads="1"/>
          </p:cNvSpPr>
          <p:nvPr/>
        </p:nvSpPr>
        <p:spPr bwMode="auto">
          <a:xfrm>
            <a:off x="574675" y="5394325"/>
            <a:ext cx="4251325" cy="246063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308" name="Rectangle 123"/>
          <p:cNvSpPr>
            <a:spLocks noChangeArrowheads="1"/>
          </p:cNvSpPr>
          <p:nvPr/>
        </p:nvSpPr>
        <p:spPr bwMode="auto">
          <a:xfrm>
            <a:off x="4826000" y="5394325"/>
            <a:ext cx="792163" cy="246063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309" name="Rectangle 124"/>
          <p:cNvSpPr>
            <a:spLocks noChangeArrowheads="1"/>
          </p:cNvSpPr>
          <p:nvPr/>
        </p:nvSpPr>
        <p:spPr bwMode="auto">
          <a:xfrm>
            <a:off x="5618163" y="5395913"/>
            <a:ext cx="719138" cy="244475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310" name="Rectangle 125"/>
          <p:cNvSpPr>
            <a:spLocks noChangeArrowheads="1"/>
          </p:cNvSpPr>
          <p:nvPr/>
        </p:nvSpPr>
        <p:spPr bwMode="auto">
          <a:xfrm>
            <a:off x="6337300" y="5395913"/>
            <a:ext cx="720725" cy="244475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311" name="Rectangle 126"/>
          <p:cNvSpPr>
            <a:spLocks noChangeArrowheads="1"/>
          </p:cNvSpPr>
          <p:nvPr/>
        </p:nvSpPr>
        <p:spPr bwMode="auto">
          <a:xfrm>
            <a:off x="7058025" y="5395913"/>
            <a:ext cx="720725" cy="244475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312" name="Rectangle 127"/>
          <p:cNvSpPr>
            <a:spLocks noChangeArrowheads="1"/>
          </p:cNvSpPr>
          <p:nvPr/>
        </p:nvSpPr>
        <p:spPr bwMode="auto">
          <a:xfrm>
            <a:off x="7778750" y="5395913"/>
            <a:ext cx="647700" cy="244475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313" name="Rectangle 128"/>
          <p:cNvSpPr>
            <a:spLocks noChangeArrowheads="1"/>
          </p:cNvSpPr>
          <p:nvPr/>
        </p:nvSpPr>
        <p:spPr bwMode="auto">
          <a:xfrm>
            <a:off x="8426450" y="5395913"/>
            <a:ext cx="647700" cy="244475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314" name="Rectangle 129"/>
          <p:cNvSpPr>
            <a:spLocks noChangeArrowheads="1"/>
          </p:cNvSpPr>
          <p:nvPr/>
        </p:nvSpPr>
        <p:spPr bwMode="auto">
          <a:xfrm>
            <a:off x="69850" y="5640388"/>
            <a:ext cx="4756150" cy="246063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315" name="Rectangle 130"/>
          <p:cNvSpPr>
            <a:spLocks noChangeArrowheads="1"/>
          </p:cNvSpPr>
          <p:nvPr/>
        </p:nvSpPr>
        <p:spPr bwMode="auto">
          <a:xfrm>
            <a:off x="4826000" y="5640388"/>
            <a:ext cx="792163" cy="246063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316" name="Rectangle 131"/>
          <p:cNvSpPr>
            <a:spLocks noChangeArrowheads="1"/>
          </p:cNvSpPr>
          <p:nvPr/>
        </p:nvSpPr>
        <p:spPr bwMode="auto">
          <a:xfrm>
            <a:off x="5618163" y="5640388"/>
            <a:ext cx="719138" cy="246063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317" name="Rectangle 132"/>
          <p:cNvSpPr>
            <a:spLocks noChangeArrowheads="1"/>
          </p:cNvSpPr>
          <p:nvPr/>
        </p:nvSpPr>
        <p:spPr bwMode="auto">
          <a:xfrm>
            <a:off x="6337300" y="5640388"/>
            <a:ext cx="720725" cy="246063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318" name="Rectangle 133"/>
          <p:cNvSpPr>
            <a:spLocks noChangeArrowheads="1"/>
          </p:cNvSpPr>
          <p:nvPr/>
        </p:nvSpPr>
        <p:spPr bwMode="auto">
          <a:xfrm>
            <a:off x="7058025" y="5640388"/>
            <a:ext cx="720725" cy="246063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319" name="Rectangle 134"/>
          <p:cNvSpPr>
            <a:spLocks noChangeArrowheads="1"/>
          </p:cNvSpPr>
          <p:nvPr/>
        </p:nvSpPr>
        <p:spPr bwMode="auto">
          <a:xfrm>
            <a:off x="7778750" y="5640388"/>
            <a:ext cx="647700" cy="246063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320" name="Rectangle 135"/>
          <p:cNvSpPr>
            <a:spLocks noChangeArrowheads="1"/>
          </p:cNvSpPr>
          <p:nvPr/>
        </p:nvSpPr>
        <p:spPr bwMode="auto">
          <a:xfrm>
            <a:off x="8426450" y="5640388"/>
            <a:ext cx="647700" cy="246063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321" name="Line 136"/>
          <p:cNvSpPr>
            <a:spLocks noChangeShapeType="1"/>
          </p:cNvSpPr>
          <p:nvPr/>
        </p:nvSpPr>
        <p:spPr bwMode="auto">
          <a:xfrm>
            <a:off x="574675" y="1387475"/>
            <a:ext cx="0" cy="425926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322" name="Line 137"/>
          <p:cNvSpPr>
            <a:spLocks noChangeShapeType="1"/>
          </p:cNvSpPr>
          <p:nvPr/>
        </p:nvSpPr>
        <p:spPr bwMode="auto">
          <a:xfrm>
            <a:off x="4826000" y="1387475"/>
            <a:ext cx="0" cy="47783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323" name="Line 138"/>
          <p:cNvSpPr>
            <a:spLocks noChangeShapeType="1"/>
          </p:cNvSpPr>
          <p:nvPr/>
        </p:nvSpPr>
        <p:spPr bwMode="auto">
          <a:xfrm>
            <a:off x="4826000" y="1865313"/>
            <a:ext cx="0" cy="358775"/>
          </a:xfrm>
          <a:prstGeom prst="line">
            <a:avLst/>
          </a:prstGeom>
          <a:noFill/>
          <a:ln w="381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324" name="Line 139"/>
          <p:cNvSpPr>
            <a:spLocks noChangeShapeType="1"/>
          </p:cNvSpPr>
          <p:nvPr/>
        </p:nvSpPr>
        <p:spPr bwMode="auto">
          <a:xfrm>
            <a:off x="4826000" y="2224088"/>
            <a:ext cx="0" cy="366871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325" name="Line 140"/>
          <p:cNvSpPr>
            <a:spLocks noChangeShapeType="1"/>
          </p:cNvSpPr>
          <p:nvPr/>
        </p:nvSpPr>
        <p:spPr bwMode="auto">
          <a:xfrm>
            <a:off x="5618163" y="1865313"/>
            <a:ext cx="0" cy="402748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326" name="Line 141"/>
          <p:cNvSpPr>
            <a:spLocks noChangeShapeType="1"/>
          </p:cNvSpPr>
          <p:nvPr/>
        </p:nvSpPr>
        <p:spPr bwMode="auto">
          <a:xfrm>
            <a:off x="6337300" y="1387475"/>
            <a:ext cx="0" cy="450532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327" name="Line 142"/>
          <p:cNvSpPr>
            <a:spLocks noChangeShapeType="1"/>
          </p:cNvSpPr>
          <p:nvPr/>
        </p:nvSpPr>
        <p:spPr bwMode="auto">
          <a:xfrm>
            <a:off x="7058025" y="1866900"/>
            <a:ext cx="0" cy="402590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328" name="Line 143"/>
          <p:cNvSpPr>
            <a:spLocks noChangeShapeType="1"/>
          </p:cNvSpPr>
          <p:nvPr/>
        </p:nvSpPr>
        <p:spPr bwMode="auto">
          <a:xfrm>
            <a:off x="7778750" y="1387475"/>
            <a:ext cx="0" cy="450532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329" name="Line 144"/>
          <p:cNvSpPr>
            <a:spLocks noChangeShapeType="1"/>
          </p:cNvSpPr>
          <p:nvPr/>
        </p:nvSpPr>
        <p:spPr bwMode="auto">
          <a:xfrm>
            <a:off x="8426450" y="1866900"/>
            <a:ext cx="0" cy="402590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330" name="Line 145"/>
          <p:cNvSpPr>
            <a:spLocks noChangeShapeType="1"/>
          </p:cNvSpPr>
          <p:nvPr/>
        </p:nvSpPr>
        <p:spPr bwMode="auto">
          <a:xfrm>
            <a:off x="4806950" y="1885950"/>
            <a:ext cx="4273550" cy="0"/>
          </a:xfrm>
          <a:prstGeom prst="line">
            <a:avLst/>
          </a:prstGeom>
          <a:noFill/>
          <a:ln w="381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331" name="Line 146"/>
          <p:cNvSpPr>
            <a:spLocks noChangeShapeType="1"/>
          </p:cNvSpPr>
          <p:nvPr/>
        </p:nvSpPr>
        <p:spPr bwMode="auto">
          <a:xfrm>
            <a:off x="63500" y="2205038"/>
            <a:ext cx="4781550" cy="0"/>
          </a:xfrm>
          <a:prstGeom prst="line">
            <a:avLst/>
          </a:prstGeom>
          <a:noFill/>
          <a:ln w="381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332" name="Line 147"/>
          <p:cNvSpPr>
            <a:spLocks noChangeShapeType="1"/>
          </p:cNvSpPr>
          <p:nvPr/>
        </p:nvSpPr>
        <p:spPr bwMode="auto">
          <a:xfrm>
            <a:off x="4845050" y="2205038"/>
            <a:ext cx="4235450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333" name="Line 148"/>
          <p:cNvSpPr>
            <a:spLocks noChangeShapeType="1"/>
          </p:cNvSpPr>
          <p:nvPr/>
        </p:nvSpPr>
        <p:spPr bwMode="auto">
          <a:xfrm>
            <a:off x="63500" y="2451100"/>
            <a:ext cx="9017000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334" name="Line 149"/>
          <p:cNvSpPr>
            <a:spLocks noChangeShapeType="1"/>
          </p:cNvSpPr>
          <p:nvPr/>
        </p:nvSpPr>
        <p:spPr bwMode="auto">
          <a:xfrm>
            <a:off x="63500" y="2695575"/>
            <a:ext cx="9017000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335" name="Line 150"/>
          <p:cNvSpPr>
            <a:spLocks noChangeShapeType="1"/>
          </p:cNvSpPr>
          <p:nvPr/>
        </p:nvSpPr>
        <p:spPr bwMode="auto">
          <a:xfrm>
            <a:off x="63500" y="2941638"/>
            <a:ext cx="9017000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336" name="Line 151"/>
          <p:cNvSpPr>
            <a:spLocks noChangeShapeType="1"/>
          </p:cNvSpPr>
          <p:nvPr/>
        </p:nvSpPr>
        <p:spPr bwMode="auto">
          <a:xfrm>
            <a:off x="63500" y="3186113"/>
            <a:ext cx="9017000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337" name="Line 152"/>
          <p:cNvSpPr>
            <a:spLocks noChangeShapeType="1"/>
          </p:cNvSpPr>
          <p:nvPr/>
        </p:nvSpPr>
        <p:spPr bwMode="auto">
          <a:xfrm>
            <a:off x="63500" y="3432175"/>
            <a:ext cx="9017000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338" name="Line 153"/>
          <p:cNvSpPr>
            <a:spLocks noChangeShapeType="1"/>
          </p:cNvSpPr>
          <p:nvPr/>
        </p:nvSpPr>
        <p:spPr bwMode="auto">
          <a:xfrm>
            <a:off x="63500" y="3678238"/>
            <a:ext cx="9017000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339" name="Line 154"/>
          <p:cNvSpPr>
            <a:spLocks noChangeShapeType="1"/>
          </p:cNvSpPr>
          <p:nvPr/>
        </p:nvSpPr>
        <p:spPr bwMode="auto">
          <a:xfrm>
            <a:off x="63500" y="3922713"/>
            <a:ext cx="9017000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340" name="Line 155"/>
          <p:cNvSpPr>
            <a:spLocks noChangeShapeType="1"/>
          </p:cNvSpPr>
          <p:nvPr/>
        </p:nvSpPr>
        <p:spPr bwMode="auto">
          <a:xfrm>
            <a:off x="63500" y="4168775"/>
            <a:ext cx="9017000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341" name="Line 156"/>
          <p:cNvSpPr>
            <a:spLocks noChangeShapeType="1"/>
          </p:cNvSpPr>
          <p:nvPr/>
        </p:nvSpPr>
        <p:spPr bwMode="auto">
          <a:xfrm>
            <a:off x="63500" y="4413250"/>
            <a:ext cx="9017000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342" name="Line 157"/>
          <p:cNvSpPr>
            <a:spLocks noChangeShapeType="1"/>
          </p:cNvSpPr>
          <p:nvPr/>
        </p:nvSpPr>
        <p:spPr bwMode="auto">
          <a:xfrm>
            <a:off x="63500" y="4659313"/>
            <a:ext cx="9017000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343" name="Line 158"/>
          <p:cNvSpPr>
            <a:spLocks noChangeShapeType="1"/>
          </p:cNvSpPr>
          <p:nvPr/>
        </p:nvSpPr>
        <p:spPr bwMode="auto">
          <a:xfrm>
            <a:off x="63500" y="4903788"/>
            <a:ext cx="9017000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344" name="Line 159"/>
          <p:cNvSpPr>
            <a:spLocks noChangeShapeType="1"/>
          </p:cNvSpPr>
          <p:nvPr/>
        </p:nvSpPr>
        <p:spPr bwMode="auto">
          <a:xfrm>
            <a:off x="63500" y="5149850"/>
            <a:ext cx="9017000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345" name="Line 160"/>
          <p:cNvSpPr>
            <a:spLocks noChangeShapeType="1"/>
          </p:cNvSpPr>
          <p:nvPr/>
        </p:nvSpPr>
        <p:spPr bwMode="auto">
          <a:xfrm>
            <a:off x="63500" y="5395913"/>
            <a:ext cx="9017000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346" name="Line 161"/>
          <p:cNvSpPr>
            <a:spLocks noChangeShapeType="1"/>
          </p:cNvSpPr>
          <p:nvPr/>
        </p:nvSpPr>
        <p:spPr bwMode="auto">
          <a:xfrm>
            <a:off x="63500" y="5640388"/>
            <a:ext cx="9017000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347" name="Line 162"/>
          <p:cNvSpPr>
            <a:spLocks noChangeShapeType="1"/>
          </p:cNvSpPr>
          <p:nvPr/>
        </p:nvSpPr>
        <p:spPr bwMode="auto">
          <a:xfrm>
            <a:off x="69850" y="1387475"/>
            <a:ext cx="0" cy="450532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348" name="Line 163"/>
          <p:cNvSpPr>
            <a:spLocks noChangeShapeType="1"/>
          </p:cNvSpPr>
          <p:nvPr/>
        </p:nvSpPr>
        <p:spPr bwMode="auto">
          <a:xfrm>
            <a:off x="9074150" y="1387475"/>
            <a:ext cx="0" cy="450532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349" name="Line 164"/>
          <p:cNvSpPr>
            <a:spLocks noChangeShapeType="1"/>
          </p:cNvSpPr>
          <p:nvPr/>
        </p:nvSpPr>
        <p:spPr bwMode="auto">
          <a:xfrm>
            <a:off x="63500" y="1393825"/>
            <a:ext cx="9017000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350" name="Line 165"/>
          <p:cNvSpPr>
            <a:spLocks noChangeShapeType="1"/>
          </p:cNvSpPr>
          <p:nvPr/>
        </p:nvSpPr>
        <p:spPr bwMode="auto">
          <a:xfrm>
            <a:off x="63500" y="5886450"/>
            <a:ext cx="9017000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351" name="Rectangle 166"/>
          <p:cNvSpPr>
            <a:spLocks noChangeArrowheads="1"/>
          </p:cNvSpPr>
          <p:nvPr/>
        </p:nvSpPr>
        <p:spPr bwMode="auto">
          <a:xfrm>
            <a:off x="153988" y="1576388"/>
            <a:ext cx="411163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b="1" smtClean="0">
                <a:solidFill>
                  <a:srgbClr val="FFFFFF"/>
                </a:solidFill>
                <a:latin typeface="Times New Roman" pitchFamily="18" charset="0"/>
              </a:rPr>
              <a:t>Код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352" name="Rectangle 167"/>
          <p:cNvSpPr>
            <a:spLocks noChangeArrowheads="1"/>
          </p:cNvSpPr>
          <p:nvPr/>
        </p:nvSpPr>
        <p:spPr bwMode="auto">
          <a:xfrm>
            <a:off x="82550" y="1820863"/>
            <a:ext cx="509588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b="1" smtClean="0">
                <a:solidFill>
                  <a:srgbClr val="FFFFFF"/>
                </a:solidFill>
                <a:latin typeface="Times New Roman" pitchFamily="18" charset="0"/>
              </a:rPr>
              <a:t>счета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353" name="Rectangle 168"/>
          <p:cNvSpPr>
            <a:spLocks noChangeArrowheads="1"/>
          </p:cNvSpPr>
          <p:nvPr/>
        </p:nvSpPr>
        <p:spPr bwMode="auto">
          <a:xfrm>
            <a:off x="1846263" y="1700213"/>
            <a:ext cx="1747838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b="1" smtClean="0">
                <a:solidFill>
                  <a:srgbClr val="FFFFFF"/>
                </a:solidFill>
                <a:latin typeface="Times New Roman" pitchFamily="18" charset="0"/>
              </a:rPr>
              <a:t>Наименование счета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354" name="Rectangle 169"/>
          <p:cNvSpPr>
            <a:spLocks noChangeArrowheads="1"/>
          </p:cNvSpPr>
          <p:nvPr/>
        </p:nvSpPr>
        <p:spPr bwMode="auto">
          <a:xfrm>
            <a:off x="4862513" y="1417638"/>
            <a:ext cx="1562100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b="1" smtClean="0">
                <a:solidFill>
                  <a:srgbClr val="FFFFFF"/>
                </a:solidFill>
                <a:latin typeface="Times New Roman" pitchFamily="18" charset="0"/>
              </a:rPr>
              <a:t>Сальдо на начало 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355" name="Rectangle 170"/>
          <p:cNvSpPr>
            <a:spLocks noChangeArrowheads="1"/>
          </p:cNvSpPr>
          <p:nvPr/>
        </p:nvSpPr>
        <p:spPr bwMode="auto">
          <a:xfrm>
            <a:off x="5257800" y="1660525"/>
            <a:ext cx="776288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b="1" smtClean="0">
                <a:solidFill>
                  <a:srgbClr val="FFFFFF"/>
                </a:solidFill>
                <a:latin typeface="Times New Roman" pitchFamily="18" charset="0"/>
              </a:rPr>
              <a:t>периода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356" name="Rectangle 171"/>
          <p:cNvSpPr>
            <a:spLocks noChangeArrowheads="1"/>
          </p:cNvSpPr>
          <p:nvPr/>
        </p:nvSpPr>
        <p:spPr bwMode="auto">
          <a:xfrm>
            <a:off x="6361113" y="1538288"/>
            <a:ext cx="1479550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b="1" smtClean="0">
                <a:solidFill>
                  <a:srgbClr val="FFFFFF"/>
                </a:solidFill>
                <a:latin typeface="Times New Roman" pitchFamily="18" charset="0"/>
              </a:rPr>
              <a:t>Оборот за период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357" name="Rectangle 172"/>
          <p:cNvSpPr>
            <a:spLocks noChangeArrowheads="1"/>
          </p:cNvSpPr>
          <p:nvPr/>
        </p:nvSpPr>
        <p:spPr bwMode="auto">
          <a:xfrm>
            <a:off x="8012113" y="1417638"/>
            <a:ext cx="947738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b="1" smtClean="0">
                <a:solidFill>
                  <a:srgbClr val="FFFFFF"/>
                </a:solidFill>
                <a:latin typeface="Times New Roman" pitchFamily="18" charset="0"/>
              </a:rPr>
              <a:t>Сальдо на 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358" name="Rectangle 173"/>
          <p:cNvSpPr>
            <a:spLocks noChangeArrowheads="1"/>
          </p:cNvSpPr>
          <p:nvPr/>
        </p:nvSpPr>
        <p:spPr bwMode="auto">
          <a:xfrm>
            <a:off x="7843838" y="1660525"/>
            <a:ext cx="1333500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b="1" smtClean="0">
                <a:solidFill>
                  <a:srgbClr val="FFFFFF"/>
                </a:solidFill>
                <a:latin typeface="Times New Roman" pitchFamily="18" charset="0"/>
              </a:rPr>
              <a:t>конец периода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359" name="Rectangle 174"/>
          <p:cNvSpPr>
            <a:spLocks noChangeArrowheads="1"/>
          </p:cNvSpPr>
          <p:nvPr/>
        </p:nvSpPr>
        <p:spPr bwMode="auto">
          <a:xfrm>
            <a:off x="5160963" y="1924050"/>
            <a:ext cx="192088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smtClean="0">
                <a:solidFill>
                  <a:srgbClr val="000000"/>
                </a:solidFill>
                <a:latin typeface="Times New Roman" pitchFamily="18" charset="0"/>
              </a:rPr>
              <a:t>Д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360" name="Rectangle 175"/>
          <p:cNvSpPr>
            <a:spLocks noChangeArrowheads="1"/>
          </p:cNvSpPr>
          <p:nvPr/>
        </p:nvSpPr>
        <p:spPr bwMode="auto">
          <a:xfrm>
            <a:off x="5919788" y="1924050"/>
            <a:ext cx="190500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smtClean="0">
                <a:solidFill>
                  <a:srgbClr val="000000"/>
                </a:solidFill>
                <a:latin typeface="Times New Roman" pitchFamily="18" charset="0"/>
              </a:rPr>
              <a:t>К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361" name="Rectangle 176"/>
          <p:cNvSpPr>
            <a:spLocks noChangeArrowheads="1"/>
          </p:cNvSpPr>
          <p:nvPr/>
        </p:nvSpPr>
        <p:spPr bwMode="auto">
          <a:xfrm>
            <a:off x="6637338" y="1924050"/>
            <a:ext cx="192088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smtClean="0">
                <a:solidFill>
                  <a:srgbClr val="000000"/>
                </a:solidFill>
                <a:latin typeface="Times New Roman" pitchFamily="18" charset="0"/>
              </a:rPr>
              <a:t>Д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362" name="Rectangle 177"/>
          <p:cNvSpPr>
            <a:spLocks noChangeArrowheads="1"/>
          </p:cNvSpPr>
          <p:nvPr/>
        </p:nvSpPr>
        <p:spPr bwMode="auto">
          <a:xfrm>
            <a:off x="7359650" y="1924050"/>
            <a:ext cx="190500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smtClean="0">
                <a:solidFill>
                  <a:srgbClr val="000000"/>
                </a:solidFill>
                <a:latin typeface="Times New Roman" pitchFamily="18" charset="0"/>
              </a:rPr>
              <a:t>К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363" name="Rectangle 178"/>
          <p:cNvSpPr>
            <a:spLocks noChangeArrowheads="1"/>
          </p:cNvSpPr>
          <p:nvPr/>
        </p:nvSpPr>
        <p:spPr bwMode="auto">
          <a:xfrm>
            <a:off x="8040688" y="1924050"/>
            <a:ext cx="192088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smtClean="0">
                <a:solidFill>
                  <a:srgbClr val="000000"/>
                </a:solidFill>
                <a:latin typeface="Times New Roman" pitchFamily="18" charset="0"/>
              </a:rPr>
              <a:t>Д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364" name="Rectangle 179"/>
          <p:cNvSpPr>
            <a:spLocks noChangeArrowheads="1"/>
          </p:cNvSpPr>
          <p:nvPr/>
        </p:nvSpPr>
        <p:spPr bwMode="auto">
          <a:xfrm>
            <a:off x="8691563" y="1924050"/>
            <a:ext cx="190500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smtClean="0">
                <a:solidFill>
                  <a:srgbClr val="000000"/>
                </a:solidFill>
                <a:latin typeface="Times New Roman" pitchFamily="18" charset="0"/>
              </a:rPr>
              <a:t>К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365" name="Rectangle 180"/>
          <p:cNvSpPr>
            <a:spLocks noChangeArrowheads="1"/>
          </p:cNvSpPr>
          <p:nvPr/>
        </p:nvSpPr>
        <p:spPr bwMode="auto">
          <a:xfrm>
            <a:off x="255588" y="2227263"/>
            <a:ext cx="174625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b="1" smtClean="0">
                <a:solidFill>
                  <a:srgbClr val="FFFFFF"/>
                </a:solidFill>
                <a:latin typeface="Times New Roman" pitchFamily="18" charset="0"/>
              </a:rPr>
              <a:t>1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366" name="Rectangle 181"/>
          <p:cNvSpPr>
            <a:spLocks noChangeArrowheads="1"/>
          </p:cNvSpPr>
          <p:nvPr/>
        </p:nvSpPr>
        <p:spPr bwMode="auto">
          <a:xfrm>
            <a:off x="2633663" y="2232025"/>
            <a:ext cx="171450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smtClean="0">
                <a:solidFill>
                  <a:srgbClr val="000000"/>
                </a:solidFill>
                <a:latin typeface="Times New Roman" pitchFamily="18" charset="0"/>
              </a:rPr>
              <a:t>2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367" name="Rectangle 182"/>
          <p:cNvSpPr>
            <a:spLocks noChangeArrowheads="1"/>
          </p:cNvSpPr>
          <p:nvPr/>
        </p:nvSpPr>
        <p:spPr bwMode="auto">
          <a:xfrm>
            <a:off x="5178425" y="2232025"/>
            <a:ext cx="169863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smtClean="0">
                <a:solidFill>
                  <a:srgbClr val="000000"/>
                </a:solidFill>
                <a:latin typeface="Times New Roman" pitchFamily="18" charset="0"/>
              </a:rPr>
              <a:t>3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368" name="Rectangle 183"/>
          <p:cNvSpPr>
            <a:spLocks noChangeArrowheads="1"/>
          </p:cNvSpPr>
          <p:nvPr/>
        </p:nvSpPr>
        <p:spPr bwMode="auto">
          <a:xfrm>
            <a:off x="5932488" y="2232025"/>
            <a:ext cx="171450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smtClean="0">
                <a:solidFill>
                  <a:srgbClr val="000000"/>
                </a:solidFill>
                <a:latin typeface="Times New Roman" pitchFamily="18" charset="0"/>
              </a:rPr>
              <a:t>4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369" name="Rectangle 184"/>
          <p:cNvSpPr>
            <a:spLocks noChangeArrowheads="1"/>
          </p:cNvSpPr>
          <p:nvPr/>
        </p:nvSpPr>
        <p:spPr bwMode="auto">
          <a:xfrm>
            <a:off x="6653213" y="2232025"/>
            <a:ext cx="171450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smtClean="0">
                <a:solidFill>
                  <a:srgbClr val="000000"/>
                </a:solidFill>
                <a:latin typeface="Times New Roman" pitchFamily="18" charset="0"/>
              </a:rPr>
              <a:t>5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370" name="Rectangle 185"/>
          <p:cNvSpPr>
            <a:spLocks noChangeArrowheads="1"/>
          </p:cNvSpPr>
          <p:nvPr/>
        </p:nvSpPr>
        <p:spPr bwMode="auto">
          <a:xfrm>
            <a:off x="7372350" y="2232025"/>
            <a:ext cx="169863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smtClean="0">
                <a:solidFill>
                  <a:srgbClr val="000000"/>
                </a:solidFill>
                <a:latin typeface="Times New Roman" pitchFamily="18" charset="0"/>
              </a:rPr>
              <a:t>6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371" name="Rectangle 186"/>
          <p:cNvSpPr>
            <a:spLocks noChangeArrowheads="1"/>
          </p:cNvSpPr>
          <p:nvPr/>
        </p:nvSpPr>
        <p:spPr bwMode="auto">
          <a:xfrm>
            <a:off x="8058150" y="2232025"/>
            <a:ext cx="171450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smtClean="0">
                <a:solidFill>
                  <a:srgbClr val="000000"/>
                </a:solidFill>
                <a:latin typeface="Times New Roman" pitchFamily="18" charset="0"/>
              </a:rPr>
              <a:t>7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372" name="Rectangle 187"/>
          <p:cNvSpPr>
            <a:spLocks noChangeArrowheads="1"/>
          </p:cNvSpPr>
          <p:nvPr/>
        </p:nvSpPr>
        <p:spPr bwMode="auto">
          <a:xfrm>
            <a:off x="8705850" y="2232025"/>
            <a:ext cx="169863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smtClean="0">
                <a:solidFill>
                  <a:srgbClr val="000000"/>
                </a:solidFill>
                <a:latin typeface="Times New Roman" pitchFamily="18" charset="0"/>
              </a:rPr>
              <a:t>8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373" name="Rectangle 188"/>
          <p:cNvSpPr>
            <a:spLocks noChangeArrowheads="1"/>
          </p:cNvSpPr>
          <p:nvPr/>
        </p:nvSpPr>
        <p:spPr bwMode="auto">
          <a:xfrm>
            <a:off x="211138" y="2471738"/>
            <a:ext cx="254000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b="1" smtClean="0">
                <a:solidFill>
                  <a:srgbClr val="FFFFFF"/>
                </a:solidFill>
                <a:latin typeface="Times New Roman" pitchFamily="18" charset="0"/>
              </a:rPr>
              <a:t>41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374" name="Rectangle 189"/>
          <p:cNvSpPr>
            <a:spLocks noChangeArrowheads="1"/>
          </p:cNvSpPr>
          <p:nvPr/>
        </p:nvSpPr>
        <p:spPr bwMode="auto">
          <a:xfrm>
            <a:off x="574675" y="2476500"/>
            <a:ext cx="63976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smtClean="0">
                <a:solidFill>
                  <a:srgbClr val="000000"/>
                </a:solidFill>
                <a:latin typeface="Times New Roman" pitchFamily="18" charset="0"/>
              </a:rPr>
              <a:t>Товары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375" name="Rectangle 190"/>
          <p:cNvSpPr>
            <a:spLocks noChangeArrowheads="1"/>
          </p:cNvSpPr>
          <p:nvPr/>
        </p:nvSpPr>
        <p:spPr bwMode="auto">
          <a:xfrm>
            <a:off x="4997450" y="2476500"/>
            <a:ext cx="5159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80000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376" name="Rectangle 191"/>
          <p:cNvSpPr>
            <a:spLocks noChangeArrowheads="1"/>
          </p:cNvSpPr>
          <p:nvPr/>
        </p:nvSpPr>
        <p:spPr bwMode="auto">
          <a:xfrm>
            <a:off x="5888038" y="2476500"/>
            <a:ext cx="2476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---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377" name="Rectangle 192"/>
          <p:cNvSpPr>
            <a:spLocks noChangeArrowheads="1"/>
          </p:cNvSpPr>
          <p:nvPr/>
        </p:nvSpPr>
        <p:spPr bwMode="auto">
          <a:xfrm>
            <a:off x="6429375" y="2476500"/>
            <a:ext cx="6048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126000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378" name="Rectangle 193"/>
          <p:cNvSpPr>
            <a:spLocks noChangeArrowheads="1"/>
          </p:cNvSpPr>
          <p:nvPr/>
        </p:nvSpPr>
        <p:spPr bwMode="auto">
          <a:xfrm>
            <a:off x="7148513" y="2476500"/>
            <a:ext cx="6048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121000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379" name="Rectangle 194"/>
          <p:cNvSpPr>
            <a:spLocks noChangeArrowheads="1"/>
          </p:cNvSpPr>
          <p:nvPr/>
        </p:nvSpPr>
        <p:spPr bwMode="auto">
          <a:xfrm>
            <a:off x="7878763" y="2476500"/>
            <a:ext cx="5175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85000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380" name="Rectangle 195"/>
          <p:cNvSpPr>
            <a:spLocks noChangeArrowheads="1"/>
          </p:cNvSpPr>
          <p:nvPr/>
        </p:nvSpPr>
        <p:spPr bwMode="auto">
          <a:xfrm>
            <a:off x="8661400" y="2476500"/>
            <a:ext cx="2476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---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381" name="Rectangle 196"/>
          <p:cNvSpPr>
            <a:spLocks noChangeArrowheads="1"/>
          </p:cNvSpPr>
          <p:nvPr/>
        </p:nvSpPr>
        <p:spPr bwMode="auto">
          <a:xfrm>
            <a:off x="211138" y="2719388"/>
            <a:ext cx="254000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b="1" smtClean="0">
                <a:solidFill>
                  <a:srgbClr val="FFFFFF"/>
                </a:solidFill>
                <a:latin typeface="Times New Roman" pitchFamily="18" charset="0"/>
              </a:rPr>
              <a:t>50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382" name="Rectangle 197"/>
          <p:cNvSpPr>
            <a:spLocks noChangeArrowheads="1"/>
          </p:cNvSpPr>
          <p:nvPr/>
        </p:nvSpPr>
        <p:spPr bwMode="auto">
          <a:xfrm>
            <a:off x="574675" y="2724150"/>
            <a:ext cx="508000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smtClean="0">
                <a:solidFill>
                  <a:srgbClr val="000000"/>
                </a:solidFill>
                <a:latin typeface="Times New Roman" pitchFamily="18" charset="0"/>
              </a:rPr>
              <a:t>Касса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383" name="Rectangle 198"/>
          <p:cNvSpPr>
            <a:spLocks noChangeArrowheads="1"/>
          </p:cNvSpPr>
          <p:nvPr/>
        </p:nvSpPr>
        <p:spPr bwMode="auto">
          <a:xfrm>
            <a:off x="4997450" y="2724150"/>
            <a:ext cx="515938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10000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384" name="Rectangle 199"/>
          <p:cNvSpPr>
            <a:spLocks noChangeArrowheads="1"/>
          </p:cNvSpPr>
          <p:nvPr/>
        </p:nvSpPr>
        <p:spPr bwMode="auto">
          <a:xfrm>
            <a:off x="5888038" y="2724150"/>
            <a:ext cx="247650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---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385" name="Rectangle 200"/>
          <p:cNvSpPr>
            <a:spLocks noChangeArrowheads="1"/>
          </p:cNvSpPr>
          <p:nvPr/>
        </p:nvSpPr>
        <p:spPr bwMode="auto">
          <a:xfrm>
            <a:off x="6429375" y="2724150"/>
            <a:ext cx="604838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134000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386" name="Rectangle 201"/>
          <p:cNvSpPr>
            <a:spLocks noChangeArrowheads="1"/>
          </p:cNvSpPr>
          <p:nvPr/>
        </p:nvSpPr>
        <p:spPr bwMode="auto">
          <a:xfrm>
            <a:off x="7151688" y="2724150"/>
            <a:ext cx="604838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119000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387" name="Rectangle 202"/>
          <p:cNvSpPr>
            <a:spLocks noChangeArrowheads="1"/>
          </p:cNvSpPr>
          <p:nvPr/>
        </p:nvSpPr>
        <p:spPr bwMode="auto">
          <a:xfrm>
            <a:off x="7878763" y="2724150"/>
            <a:ext cx="517525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25000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388" name="Rectangle 203"/>
          <p:cNvSpPr>
            <a:spLocks noChangeArrowheads="1"/>
          </p:cNvSpPr>
          <p:nvPr/>
        </p:nvSpPr>
        <p:spPr bwMode="auto">
          <a:xfrm>
            <a:off x="8661400" y="2724150"/>
            <a:ext cx="247650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---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389" name="Rectangle 204"/>
          <p:cNvSpPr>
            <a:spLocks noChangeArrowheads="1"/>
          </p:cNvSpPr>
          <p:nvPr/>
        </p:nvSpPr>
        <p:spPr bwMode="auto">
          <a:xfrm>
            <a:off x="211138" y="2962275"/>
            <a:ext cx="254000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b="1" smtClean="0">
                <a:solidFill>
                  <a:srgbClr val="FFFFFF"/>
                </a:solidFill>
                <a:latin typeface="Times New Roman" pitchFamily="18" charset="0"/>
              </a:rPr>
              <a:t>51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390" name="Rectangle 205"/>
          <p:cNvSpPr>
            <a:spLocks noChangeArrowheads="1"/>
          </p:cNvSpPr>
          <p:nvPr/>
        </p:nvSpPr>
        <p:spPr bwMode="auto">
          <a:xfrm>
            <a:off x="574675" y="2967038"/>
            <a:ext cx="8842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smtClean="0">
                <a:solidFill>
                  <a:srgbClr val="000000"/>
                </a:solidFill>
                <a:latin typeface="Times New Roman" pitchFamily="18" charset="0"/>
              </a:rPr>
              <a:t>Расчётный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7" name="Rectangle 207"/>
          <p:cNvSpPr>
            <a:spLocks noChangeArrowheads="1"/>
          </p:cNvSpPr>
          <p:nvPr/>
        </p:nvSpPr>
        <p:spPr bwMode="auto">
          <a:xfrm>
            <a:off x="1428750" y="2967038"/>
            <a:ext cx="39846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smtClean="0">
                <a:solidFill>
                  <a:srgbClr val="000000"/>
                </a:solidFill>
                <a:latin typeface="Times New Roman" pitchFamily="18" charset="0"/>
              </a:rPr>
              <a:t>счёт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8" name="Rectangle 208"/>
          <p:cNvSpPr>
            <a:spLocks noChangeArrowheads="1"/>
          </p:cNvSpPr>
          <p:nvPr/>
        </p:nvSpPr>
        <p:spPr bwMode="auto">
          <a:xfrm>
            <a:off x="4953000" y="2967038"/>
            <a:ext cx="6048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200000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9" name="Rectangle 209"/>
          <p:cNvSpPr>
            <a:spLocks noChangeArrowheads="1"/>
          </p:cNvSpPr>
          <p:nvPr/>
        </p:nvSpPr>
        <p:spPr bwMode="auto">
          <a:xfrm>
            <a:off x="5888038" y="2967038"/>
            <a:ext cx="2476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---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10" name="Rectangle 210"/>
          <p:cNvSpPr>
            <a:spLocks noChangeArrowheads="1"/>
          </p:cNvSpPr>
          <p:nvPr/>
        </p:nvSpPr>
        <p:spPr bwMode="auto">
          <a:xfrm>
            <a:off x="6653213" y="2967038"/>
            <a:ext cx="1603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0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11" name="Rectangle 211"/>
          <p:cNvSpPr>
            <a:spLocks noChangeArrowheads="1"/>
          </p:cNvSpPr>
          <p:nvPr/>
        </p:nvSpPr>
        <p:spPr bwMode="auto">
          <a:xfrm>
            <a:off x="7148513" y="2967038"/>
            <a:ext cx="6048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145600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12" name="Rectangle 212"/>
          <p:cNvSpPr>
            <a:spLocks noChangeArrowheads="1"/>
          </p:cNvSpPr>
          <p:nvPr/>
        </p:nvSpPr>
        <p:spPr bwMode="auto">
          <a:xfrm>
            <a:off x="7878763" y="2967038"/>
            <a:ext cx="5175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54400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13" name="Rectangle 213"/>
          <p:cNvSpPr>
            <a:spLocks noChangeArrowheads="1"/>
          </p:cNvSpPr>
          <p:nvPr/>
        </p:nvSpPr>
        <p:spPr bwMode="auto">
          <a:xfrm>
            <a:off x="231775" y="3209925"/>
            <a:ext cx="254000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b="1" smtClean="0">
                <a:solidFill>
                  <a:srgbClr val="FFFFFF"/>
                </a:solidFill>
                <a:latin typeface="Times New Roman" pitchFamily="18" charset="0"/>
              </a:rPr>
              <a:t>60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14" name="Rectangle 214"/>
          <p:cNvSpPr>
            <a:spLocks noChangeArrowheads="1"/>
          </p:cNvSpPr>
          <p:nvPr/>
        </p:nvSpPr>
        <p:spPr bwMode="auto">
          <a:xfrm>
            <a:off x="574675" y="3213100"/>
            <a:ext cx="693738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smtClean="0">
                <a:solidFill>
                  <a:srgbClr val="000000"/>
                </a:solidFill>
                <a:latin typeface="Times New Roman" pitchFamily="18" charset="0"/>
              </a:rPr>
              <a:t>Расчеты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15" name="Rectangle 215"/>
          <p:cNvSpPr>
            <a:spLocks noChangeArrowheads="1"/>
          </p:cNvSpPr>
          <p:nvPr/>
        </p:nvSpPr>
        <p:spPr bwMode="auto">
          <a:xfrm>
            <a:off x="1238250" y="3213100"/>
            <a:ext cx="150813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smtClean="0">
                <a:solidFill>
                  <a:srgbClr val="000000"/>
                </a:solidFill>
                <a:latin typeface="Times New Roman" pitchFamily="18" charset="0"/>
              </a:rPr>
              <a:t>с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16" name="Rectangle 216"/>
          <p:cNvSpPr>
            <a:spLocks noChangeArrowheads="1"/>
          </p:cNvSpPr>
          <p:nvPr/>
        </p:nvSpPr>
        <p:spPr bwMode="auto">
          <a:xfrm>
            <a:off x="1360488" y="3213100"/>
            <a:ext cx="1181100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smtClean="0">
                <a:solidFill>
                  <a:srgbClr val="000000"/>
                </a:solidFill>
                <a:latin typeface="Times New Roman" pitchFamily="18" charset="0"/>
              </a:rPr>
              <a:t>поставщиками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17" name="Rectangle 217"/>
          <p:cNvSpPr>
            <a:spLocks noChangeArrowheads="1"/>
          </p:cNvSpPr>
          <p:nvPr/>
        </p:nvSpPr>
        <p:spPr bwMode="auto">
          <a:xfrm>
            <a:off x="2519363" y="3213100"/>
            <a:ext cx="166688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smtClean="0">
                <a:solidFill>
                  <a:srgbClr val="000000"/>
                </a:solidFill>
                <a:latin typeface="Times New Roman" pitchFamily="18" charset="0"/>
              </a:rPr>
              <a:t>и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18" name="Rectangle 218"/>
          <p:cNvSpPr>
            <a:spLocks noChangeArrowheads="1"/>
          </p:cNvSpPr>
          <p:nvPr/>
        </p:nvSpPr>
        <p:spPr bwMode="auto">
          <a:xfrm>
            <a:off x="2659063" y="3213100"/>
            <a:ext cx="1165225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smtClean="0">
                <a:solidFill>
                  <a:srgbClr val="000000"/>
                </a:solidFill>
                <a:latin typeface="Times New Roman" pitchFamily="18" charset="0"/>
              </a:rPr>
              <a:t>подрядчиками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19" name="Rectangle 219"/>
          <p:cNvSpPr>
            <a:spLocks noChangeArrowheads="1"/>
          </p:cNvSpPr>
          <p:nvPr/>
        </p:nvSpPr>
        <p:spPr bwMode="auto">
          <a:xfrm>
            <a:off x="5133975" y="3213100"/>
            <a:ext cx="247650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---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20" name="Rectangle 220"/>
          <p:cNvSpPr>
            <a:spLocks noChangeArrowheads="1"/>
          </p:cNvSpPr>
          <p:nvPr/>
        </p:nvSpPr>
        <p:spPr bwMode="auto">
          <a:xfrm>
            <a:off x="5799138" y="3213100"/>
            <a:ext cx="427038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3200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21" name="Rectangle 221"/>
          <p:cNvSpPr>
            <a:spLocks noChangeArrowheads="1"/>
          </p:cNvSpPr>
          <p:nvPr/>
        </p:nvSpPr>
        <p:spPr bwMode="auto">
          <a:xfrm>
            <a:off x="6432550" y="3213100"/>
            <a:ext cx="604838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113200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22" name="Rectangle 222"/>
          <p:cNvSpPr>
            <a:spLocks noChangeArrowheads="1"/>
          </p:cNvSpPr>
          <p:nvPr/>
        </p:nvSpPr>
        <p:spPr bwMode="auto">
          <a:xfrm>
            <a:off x="7151688" y="3213100"/>
            <a:ext cx="604838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110000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23" name="Rectangle 223"/>
          <p:cNvSpPr>
            <a:spLocks noChangeArrowheads="1"/>
          </p:cNvSpPr>
          <p:nvPr/>
        </p:nvSpPr>
        <p:spPr bwMode="auto">
          <a:xfrm>
            <a:off x="8013700" y="3213100"/>
            <a:ext cx="249238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---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24" name="Rectangle 224"/>
          <p:cNvSpPr>
            <a:spLocks noChangeArrowheads="1"/>
          </p:cNvSpPr>
          <p:nvPr/>
        </p:nvSpPr>
        <p:spPr bwMode="auto">
          <a:xfrm>
            <a:off x="8705850" y="3213100"/>
            <a:ext cx="158750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0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25" name="Rectangle 225"/>
          <p:cNvSpPr>
            <a:spLocks noChangeArrowheads="1"/>
          </p:cNvSpPr>
          <p:nvPr/>
        </p:nvSpPr>
        <p:spPr bwMode="auto">
          <a:xfrm>
            <a:off x="211138" y="3452813"/>
            <a:ext cx="271463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b="1" smtClean="0">
                <a:solidFill>
                  <a:srgbClr val="FFFFFF"/>
                </a:solidFill>
                <a:latin typeface="Times New Roman" pitchFamily="18" charset="0"/>
              </a:rPr>
              <a:t>68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26" name="Rectangle 226"/>
          <p:cNvSpPr>
            <a:spLocks noChangeArrowheads="1"/>
          </p:cNvSpPr>
          <p:nvPr/>
        </p:nvSpPr>
        <p:spPr bwMode="auto">
          <a:xfrm>
            <a:off x="574675" y="3457575"/>
            <a:ext cx="741363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smtClean="0">
                <a:solidFill>
                  <a:srgbClr val="000000"/>
                </a:solidFill>
                <a:latin typeface="Times New Roman" pitchFamily="18" charset="0"/>
              </a:rPr>
              <a:t>Расчеты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27" name="Rectangle 227"/>
          <p:cNvSpPr>
            <a:spLocks noChangeArrowheads="1"/>
          </p:cNvSpPr>
          <p:nvPr/>
        </p:nvSpPr>
        <p:spPr bwMode="auto">
          <a:xfrm>
            <a:off x="1238250" y="3457575"/>
            <a:ext cx="273050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smtClean="0">
                <a:solidFill>
                  <a:srgbClr val="000000"/>
                </a:solidFill>
                <a:latin typeface="Times New Roman" pitchFamily="18" charset="0"/>
              </a:rPr>
              <a:t>по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28" name="Rectangle 228"/>
          <p:cNvSpPr>
            <a:spLocks noChangeArrowheads="1"/>
          </p:cNvSpPr>
          <p:nvPr/>
        </p:nvSpPr>
        <p:spPr bwMode="auto">
          <a:xfrm>
            <a:off x="1466850" y="3457575"/>
            <a:ext cx="735013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smtClean="0">
                <a:solidFill>
                  <a:srgbClr val="000000"/>
                </a:solidFill>
                <a:latin typeface="Times New Roman" pitchFamily="18" charset="0"/>
              </a:rPr>
              <a:t>налогам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29" name="Rectangle 229"/>
          <p:cNvSpPr>
            <a:spLocks noChangeArrowheads="1"/>
          </p:cNvSpPr>
          <p:nvPr/>
        </p:nvSpPr>
        <p:spPr bwMode="auto">
          <a:xfrm>
            <a:off x="2130425" y="3457575"/>
            <a:ext cx="177800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smtClean="0">
                <a:solidFill>
                  <a:srgbClr val="000000"/>
                </a:solidFill>
                <a:latin typeface="Times New Roman" pitchFamily="18" charset="0"/>
              </a:rPr>
              <a:t>и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30" name="Rectangle 230"/>
          <p:cNvSpPr>
            <a:spLocks noChangeArrowheads="1"/>
          </p:cNvSpPr>
          <p:nvPr/>
        </p:nvSpPr>
        <p:spPr bwMode="auto">
          <a:xfrm>
            <a:off x="2270125" y="3457575"/>
            <a:ext cx="652463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smtClean="0">
                <a:solidFill>
                  <a:srgbClr val="000000"/>
                </a:solidFill>
                <a:latin typeface="Times New Roman" pitchFamily="18" charset="0"/>
              </a:rPr>
              <a:t>сборам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31" name="Rectangle 231"/>
          <p:cNvSpPr>
            <a:spLocks noChangeArrowheads="1"/>
          </p:cNvSpPr>
          <p:nvPr/>
        </p:nvSpPr>
        <p:spPr bwMode="auto">
          <a:xfrm>
            <a:off x="5133975" y="3457575"/>
            <a:ext cx="266700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---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096" name="Rectangle 232"/>
          <p:cNvSpPr>
            <a:spLocks noChangeArrowheads="1"/>
          </p:cNvSpPr>
          <p:nvPr/>
        </p:nvSpPr>
        <p:spPr bwMode="auto">
          <a:xfrm>
            <a:off x="5843588" y="3457575"/>
            <a:ext cx="361950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400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097" name="Rectangle 233"/>
          <p:cNvSpPr>
            <a:spLocks noChangeArrowheads="1"/>
          </p:cNvSpPr>
          <p:nvPr/>
        </p:nvSpPr>
        <p:spPr bwMode="auto">
          <a:xfrm>
            <a:off x="6473825" y="3457575"/>
            <a:ext cx="552450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18400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099" name="Rectangle 234"/>
          <p:cNvSpPr>
            <a:spLocks noChangeArrowheads="1"/>
          </p:cNvSpPr>
          <p:nvPr/>
        </p:nvSpPr>
        <p:spPr bwMode="auto">
          <a:xfrm>
            <a:off x="7192963" y="3457575"/>
            <a:ext cx="550863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38004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00" name="Rectangle 235"/>
          <p:cNvSpPr>
            <a:spLocks noChangeArrowheads="1"/>
          </p:cNvSpPr>
          <p:nvPr/>
        </p:nvSpPr>
        <p:spPr bwMode="auto">
          <a:xfrm>
            <a:off x="8013700" y="3457575"/>
            <a:ext cx="266700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---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01" name="Rectangle 236"/>
          <p:cNvSpPr>
            <a:spLocks noChangeArrowheads="1"/>
          </p:cNvSpPr>
          <p:nvPr/>
        </p:nvSpPr>
        <p:spPr bwMode="auto">
          <a:xfrm>
            <a:off x="8526463" y="3457575"/>
            <a:ext cx="550863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20004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02" name="Rectangle 237"/>
          <p:cNvSpPr>
            <a:spLocks noChangeArrowheads="1"/>
          </p:cNvSpPr>
          <p:nvPr/>
        </p:nvSpPr>
        <p:spPr bwMode="auto">
          <a:xfrm>
            <a:off x="211138" y="3698875"/>
            <a:ext cx="254000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b="1" smtClean="0">
                <a:solidFill>
                  <a:srgbClr val="FFFFFF"/>
                </a:solidFill>
                <a:latin typeface="Times New Roman" pitchFamily="18" charset="0"/>
              </a:rPr>
              <a:t>69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103" name="Rectangle 238"/>
          <p:cNvSpPr>
            <a:spLocks noChangeArrowheads="1"/>
          </p:cNvSpPr>
          <p:nvPr/>
        </p:nvSpPr>
        <p:spPr bwMode="auto">
          <a:xfrm>
            <a:off x="574675" y="3703638"/>
            <a:ext cx="693738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smtClean="0">
                <a:solidFill>
                  <a:srgbClr val="000000"/>
                </a:solidFill>
                <a:latin typeface="Times New Roman" pitchFamily="18" charset="0"/>
              </a:rPr>
              <a:t>Расчеты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104" name="Rectangle 239"/>
          <p:cNvSpPr>
            <a:spLocks noChangeArrowheads="1"/>
          </p:cNvSpPr>
          <p:nvPr/>
        </p:nvSpPr>
        <p:spPr bwMode="auto">
          <a:xfrm>
            <a:off x="1238250" y="3703638"/>
            <a:ext cx="300038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smtClean="0">
                <a:solidFill>
                  <a:srgbClr val="000000"/>
                </a:solidFill>
                <a:latin typeface="Times New Roman" pitchFamily="18" charset="0"/>
              </a:rPr>
              <a:t>по 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105" name="Rectangle 240"/>
          <p:cNvSpPr>
            <a:spLocks noChangeArrowheads="1"/>
          </p:cNvSpPr>
          <p:nvPr/>
        </p:nvSpPr>
        <p:spPr bwMode="auto">
          <a:xfrm>
            <a:off x="1466850" y="3703638"/>
            <a:ext cx="2146300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smtClean="0">
                <a:solidFill>
                  <a:srgbClr val="000000"/>
                </a:solidFill>
                <a:latin typeface="Times New Roman" pitchFamily="18" charset="0"/>
              </a:rPr>
              <a:t>социальному страхованию 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106" name="Rectangle 241"/>
          <p:cNvSpPr>
            <a:spLocks noChangeArrowheads="1"/>
          </p:cNvSpPr>
          <p:nvPr/>
        </p:nvSpPr>
        <p:spPr bwMode="auto">
          <a:xfrm>
            <a:off x="3532188" y="3703638"/>
            <a:ext cx="1216025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smtClean="0">
                <a:solidFill>
                  <a:srgbClr val="000000"/>
                </a:solidFill>
                <a:latin typeface="Times New Roman" pitchFamily="18" charset="0"/>
              </a:rPr>
              <a:t>и обеспечению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107" name="Rectangle 242"/>
          <p:cNvSpPr>
            <a:spLocks noChangeArrowheads="1"/>
          </p:cNvSpPr>
          <p:nvPr/>
        </p:nvSpPr>
        <p:spPr bwMode="auto">
          <a:xfrm>
            <a:off x="5133975" y="3703638"/>
            <a:ext cx="247650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---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08" name="Rectangle 243"/>
          <p:cNvSpPr>
            <a:spLocks noChangeArrowheads="1"/>
          </p:cNvSpPr>
          <p:nvPr/>
        </p:nvSpPr>
        <p:spPr bwMode="auto">
          <a:xfrm>
            <a:off x="5843588" y="3703638"/>
            <a:ext cx="339725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460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09" name="Rectangle 244"/>
          <p:cNvSpPr>
            <a:spLocks noChangeArrowheads="1"/>
          </p:cNvSpPr>
          <p:nvPr/>
        </p:nvSpPr>
        <p:spPr bwMode="auto">
          <a:xfrm>
            <a:off x="6653213" y="3703638"/>
            <a:ext cx="160338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0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10" name="Rectangle 245"/>
          <p:cNvSpPr>
            <a:spLocks noChangeArrowheads="1"/>
          </p:cNvSpPr>
          <p:nvPr/>
        </p:nvSpPr>
        <p:spPr bwMode="auto">
          <a:xfrm>
            <a:off x="7192963" y="3703638"/>
            <a:ext cx="515938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51000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11" name="Rectangle 246"/>
          <p:cNvSpPr>
            <a:spLocks noChangeArrowheads="1"/>
          </p:cNvSpPr>
          <p:nvPr/>
        </p:nvSpPr>
        <p:spPr bwMode="auto">
          <a:xfrm>
            <a:off x="8013700" y="3703638"/>
            <a:ext cx="249238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---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12" name="Rectangle 247"/>
          <p:cNvSpPr>
            <a:spLocks noChangeArrowheads="1"/>
          </p:cNvSpPr>
          <p:nvPr/>
        </p:nvSpPr>
        <p:spPr bwMode="auto">
          <a:xfrm>
            <a:off x="8526463" y="3703638"/>
            <a:ext cx="515938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51460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13" name="Rectangle 248"/>
          <p:cNvSpPr>
            <a:spLocks noChangeArrowheads="1"/>
          </p:cNvSpPr>
          <p:nvPr/>
        </p:nvSpPr>
        <p:spPr bwMode="auto">
          <a:xfrm>
            <a:off x="211138" y="3944938"/>
            <a:ext cx="271463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b="1" smtClean="0">
                <a:solidFill>
                  <a:srgbClr val="FFFFFF"/>
                </a:solidFill>
                <a:latin typeface="Times New Roman" pitchFamily="18" charset="0"/>
              </a:rPr>
              <a:t>70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114" name="Rectangle 249"/>
          <p:cNvSpPr>
            <a:spLocks noChangeArrowheads="1"/>
          </p:cNvSpPr>
          <p:nvPr/>
        </p:nvSpPr>
        <p:spPr bwMode="auto">
          <a:xfrm>
            <a:off x="574675" y="3949700"/>
            <a:ext cx="741363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smtClean="0">
                <a:solidFill>
                  <a:srgbClr val="000000"/>
                </a:solidFill>
                <a:latin typeface="Times New Roman" pitchFamily="18" charset="0"/>
              </a:rPr>
              <a:t>Расчеты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115" name="Rectangle 250"/>
          <p:cNvSpPr>
            <a:spLocks noChangeArrowheads="1"/>
          </p:cNvSpPr>
          <p:nvPr/>
        </p:nvSpPr>
        <p:spPr bwMode="auto">
          <a:xfrm>
            <a:off x="1238250" y="3949700"/>
            <a:ext cx="160338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smtClean="0">
                <a:solidFill>
                  <a:srgbClr val="000000"/>
                </a:solidFill>
                <a:latin typeface="Times New Roman" pitchFamily="18" charset="0"/>
              </a:rPr>
              <a:t>с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116" name="Rectangle 251"/>
          <p:cNvSpPr>
            <a:spLocks noChangeArrowheads="1"/>
          </p:cNvSpPr>
          <p:nvPr/>
        </p:nvSpPr>
        <p:spPr bwMode="auto">
          <a:xfrm>
            <a:off x="1360488" y="3949700"/>
            <a:ext cx="1033463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smtClean="0">
                <a:solidFill>
                  <a:srgbClr val="000000"/>
                </a:solidFill>
                <a:latin typeface="Times New Roman" pitchFamily="18" charset="0"/>
              </a:rPr>
              <a:t>персоналом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117" name="Rectangle 252"/>
          <p:cNvSpPr>
            <a:spLocks noChangeArrowheads="1"/>
          </p:cNvSpPr>
          <p:nvPr/>
        </p:nvSpPr>
        <p:spPr bwMode="auto">
          <a:xfrm>
            <a:off x="2301875" y="3949700"/>
            <a:ext cx="273050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smtClean="0">
                <a:solidFill>
                  <a:srgbClr val="000000"/>
                </a:solidFill>
                <a:latin typeface="Times New Roman" pitchFamily="18" charset="0"/>
              </a:rPr>
              <a:t>по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118" name="Rectangle 253"/>
          <p:cNvSpPr>
            <a:spLocks noChangeArrowheads="1"/>
          </p:cNvSpPr>
          <p:nvPr/>
        </p:nvSpPr>
        <p:spPr bwMode="auto">
          <a:xfrm>
            <a:off x="2530475" y="3949700"/>
            <a:ext cx="619125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smtClean="0">
                <a:solidFill>
                  <a:srgbClr val="000000"/>
                </a:solidFill>
                <a:latin typeface="Times New Roman" pitchFamily="18" charset="0"/>
              </a:rPr>
              <a:t>оплате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119" name="Rectangle 254"/>
          <p:cNvSpPr>
            <a:spLocks noChangeArrowheads="1"/>
          </p:cNvSpPr>
          <p:nvPr/>
        </p:nvSpPr>
        <p:spPr bwMode="auto">
          <a:xfrm>
            <a:off x="3079750" y="3949700"/>
            <a:ext cx="525463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smtClean="0">
                <a:solidFill>
                  <a:srgbClr val="000000"/>
                </a:solidFill>
                <a:latin typeface="Times New Roman" pitchFamily="18" charset="0"/>
              </a:rPr>
              <a:t>труда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120" name="Rectangle 255"/>
          <p:cNvSpPr>
            <a:spLocks noChangeArrowheads="1"/>
          </p:cNvSpPr>
          <p:nvPr/>
        </p:nvSpPr>
        <p:spPr bwMode="auto">
          <a:xfrm>
            <a:off x="5133975" y="3949700"/>
            <a:ext cx="266700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---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21" name="Rectangle 256"/>
          <p:cNvSpPr>
            <a:spLocks noChangeArrowheads="1"/>
          </p:cNvSpPr>
          <p:nvPr/>
        </p:nvSpPr>
        <p:spPr bwMode="auto">
          <a:xfrm>
            <a:off x="5799138" y="3949700"/>
            <a:ext cx="457200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1940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22" name="Rectangle 257"/>
          <p:cNvSpPr>
            <a:spLocks noChangeArrowheads="1"/>
          </p:cNvSpPr>
          <p:nvPr/>
        </p:nvSpPr>
        <p:spPr bwMode="auto">
          <a:xfrm>
            <a:off x="6429375" y="3949700"/>
            <a:ext cx="647700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137000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23" name="Rectangle 258"/>
          <p:cNvSpPr>
            <a:spLocks noChangeArrowheads="1"/>
          </p:cNvSpPr>
          <p:nvPr/>
        </p:nvSpPr>
        <p:spPr bwMode="auto">
          <a:xfrm>
            <a:off x="7148513" y="3949700"/>
            <a:ext cx="647700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170000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24" name="Rectangle 259"/>
          <p:cNvSpPr>
            <a:spLocks noChangeArrowheads="1"/>
          </p:cNvSpPr>
          <p:nvPr/>
        </p:nvSpPr>
        <p:spPr bwMode="auto">
          <a:xfrm>
            <a:off x="8013700" y="3949700"/>
            <a:ext cx="266700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---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25" name="Rectangle 260"/>
          <p:cNvSpPr>
            <a:spLocks noChangeArrowheads="1"/>
          </p:cNvSpPr>
          <p:nvPr/>
        </p:nvSpPr>
        <p:spPr bwMode="auto">
          <a:xfrm>
            <a:off x="8526463" y="3949700"/>
            <a:ext cx="550863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34940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26" name="Rectangle 261"/>
          <p:cNvSpPr>
            <a:spLocks noChangeArrowheads="1"/>
          </p:cNvSpPr>
          <p:nvPr/>
        </p:nvSpPr>
        <p:spPr bwMode="auto">
          <a:xfrm>
            <a:off x="211138" y="4189413"/>
            <a:ext cx="254000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b="1" smtClean="0">
                <a:solidFill>
                  <a:srgbClr val="FFFFFF"/>
                </a:solidFill>
                <a:latin typeface="Times New Roman" pitchFamily="18" charset="0"/>
              </a:rPr>
              <a:t>80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127" name="Rectangle 262"/>
          <p:cNvSpPr>
            <a:spLocks noChangeArrowheads="1"/>
          </p:cNvSpPr>
          <p:nvPr/>
        </p:nvSpPr>
        <p:spPr bwMode="auto">
          <a:xfrm>
            <a:off x="574675" y="4194175"/>
            <a:ext cx="8270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smtClean="0">
                <a:solidFill>
                  <a:srgbClr val="000000"/>
                </a:solidFill>
                <a:latin typeface="Times New Roman" pitchFamily="18" charset="0"/>
              </a:rPr>
              <a:t>Уставный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128" name="Rectangle 263"/>
          <p:cNvSpPr>
            <a:spLocks noChangeArrowheads="1"/>
          </p:cNvSpPr>
          <p:nvPr/>
        </p:nvSpPr>
        <p:spPr bwMode="auto">
          <a:xfrm>
            <a:off x="1355725" y="4194175"/>
            <a:ext cx="6731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smtClean="0">
                <a:solidFill>
                  <a:srgbClr val="000000"/>
                </a:solidFill>
                <a:latin typeface="Times New Roman" pitchFamily="18" charset="0"/>
              </a:rPr>
              <a:t>капитал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129" name="Rectangle 264"/>
          <p:cNvSpPr>
            <a:spLocks noChangeArrowheads="1"/>
          </p:cNvSpPr>
          <p:nvPr/>
        </p:nvSpPr>
        <p:spPr bwMode="auto">
          <a:xfrm>
            <a:off x="5133975" y="4194175"/>
            <a:ext cx="2476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---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30" name="Rectangle 265"/>
          <p:cNvSpPr>
            <a:spLocks noChangeArrowheads="1"/>
          </p:cNvSpPr>
          <p:nvPr/>
        </p:nvSpPr>
        <p:spPr bwMode="auto">
          <a:xfrm>
            <a:off x="5708650" y="4194175"/>
            <a:ext cx="60642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284000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31" name="Rectangle 266"/>
          <p:cNvSpPr>
            <a:spLocks noChangeArrowheads="1"/>
          </p:cNvSpPr>
          <p:nvPr/>
        </p:nvSpPr>
        <p:spPr bwMode="auto">
          <a:xfrm>
            <a:off x="6653213" y="4194175"/>
            <a:ext cx="1603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smtClean="0">
                <a:solidFill>
                  <a:srgbClr val="000000"/>
                </a:solidFill>
                <a:latin typeface="Times New Roman" pitchFamily="18" charset="0"/>
              </a:rPr>
              <a:t>0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132" name="Rectangle 267"/>
          <p:cNvSpPr>
            <a:spLocks noChangeArrowheads="1"/>
          </p:cNvSpPr>
          <p:nvPr/>
        </p:nvSpPr>
        <p:spPr bwMode="auto">
          <a:xfrm>
            <a:off x="7372350" y="4194175"/>
            <a:ext cx="1587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0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33" name="Rectangle 268"/>
          <p:cNvSpPr>
            <a:spLocks noChangeArrowheads="1"/>
          </p:cNvSpPr>
          <p:nvPr/>
        </p:nvSpPr>
        <p:spPr bwMode="auto">
          <a:xfrm>
            <a:off x="8013700" y="4194175"/>
            <a:ext cx="2492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---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34" name="Rectangle 269"/>
          <p:cNvSpPr>
            <a:spLocks noChangeArrowheads="1"/>
          </p:cNvSpPr>
          <p:nvPr/>
        </p:nvSpPr>
        <p:spPr bwMode="auto">
          <a:xfrm>
            <a:off x="8482013" y="4194175"/>
            <a:ext cx="6048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284000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35" name="Rectangle 270"/>
          <p:cNvSpPr>
            <a:spLocks noChangeArrowheads="1"/>
          </p:cNvSpPr>
          <p:nvPr/>
        </p:nvSpPr>
        <p:spPr bwMode="auto">
          <a:xfrm>
            <a:off x="211138" y="4437063"/>
            <a:ext cx="254000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b="1" smtClean="0">
                <a:solidFill>
                  <a:srgbClr val="FFFFFF"/>
                </a:solidFill>
                <a:latin typeface="Times New Roman" pitchFamily="18" charset="0"/>
              </a:rPr>
              <a:t>42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136" name="Rectangle 271"/>
          <p:cNvSpPr>
            <a:spLocks noChangeArrowheads="1"/>
          </p:cNvSpPr>
          <p:nvPr/>
        </p:nvSpPr>
        <p:spPr bwMode="auto">
          <a:xfrm>
            <a:off x="574675" y="4441825"/>
            <a:ext cx="133786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Торговая наценка</a:t>
            </a:r>
          </a:p>
        </p:txBody>
      </p:sp>
      <p:sp>
        <p:nvSpPr>
          <p:cNvPr id="4137" name="Rectangle 272"/>
          <p:cNvSpPr>
            <a:spLocks noChangeArrowheads="1"/>
          </p:cNvSpPr>
          <p:nvPr/>
        </p:nvSpPr>
        <p:spPr bwMode="auto">
          <a:xfrm>
            <a:off x="1201738" y="4441825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38" name="Rectangle 273"/>
          <p:cNvSpPr>
            <a:spLocks noChangeArrowheads="1"/>
          </p:cNvSpPr>
          <p:nvPr/>
        </p:nvSpPr>
        <p:spPr bwMode="auto">
          <a:xfrm>
            <a:off x="5133975" y="4441825"/>
            <a:ext cx="247650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---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39" name="Rectangle 274"/>
          <p:cNvSpPr>
            <a:spLocks noChangeArrowheads="1"/>
          </p:cNvSpPr>
          <p:nvPr/>
        </p:nvSpPr>
        <p:spPr bwMode="auto">
          <a:xfrm>
            <a:off x="5888038" y="4441825"/>
            <a:ext cx="247650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---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40" name="Rectangle 275"/>
          <p:cNvSpPr>
            <a:spLocks noChangeArrowheads="1"/>
          </p:cNvSpPr>
          <p:nvPr/>
        </p:nvSpPr>
        <p:spPr bwMode="auto">
          <a:xfrm>
            <a:off x="6473825" y="4441825"/>
            <a:ext cx="517525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FF0000"/>
                </a:solidFill>
                <a:latin typeface="Times New Roman" pitchFamily="18" charset="0"/>
              </a:rPr>
              <a:t>10240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41" name="Rectangle 276"/>
          <p:cNvSpPr>
            <a:spLocks noChangeArrowheads="1"/>
          </p:cNvSpPr>
          <p:nvPr/>
        </p:nvSpPr>
        <p:spPr bwMode="auto">
          <a:xfrm>
            <a:off x="7192963" y="4441825"/>
            <a:ext cx="515938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16000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42" name="Rectangle 277"/>
          <p:cNvSpPr>
            <a:spLocks noChangeArrowheads="1"/>
          </p:cNvSpPr>
          <p:nvPr/>
        </p:nvSpPr>
        <p:spPr bwMode="auto">
          <a:xfrm>
            <a:off x="8013700" y="4441825"/>
            <a:ext cx="249238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---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43" name="Rectangle 278"/>
          <p:cNvSpPr>
            <a:spLocks noChangeArrowheads="1"/>
          </p:cNvSpPr>
          <p:nvPr/>
        </p:nvSpPr>
        <p:spPr bwMode="auto">
          <a:xfrm>
            <a:off x="8526463" y="4441825"/>
            <a:ext cx="515938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26240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44" name="Rectangle 279"/>
          <p:cNvSpPr>
            <a:spLocks noChangeArrowheads="1"/>
          </p:cNvSpPr>
          <p:nvPr/>
        </p:nvSpPr>
        <p:spPr bwMode="auto">
          <a:xfrm>
            <a:off x="211138" y="4679950"/>
            <a:ext cx="254000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b="1" smtClean="0">
                <a:solidFill>
                  <a:srgbClr val="FFFFFF"/>
                </a:solidFill>
                <a:latin typeface="Times New Roman" pitchFamily="18" charset="0"/>
              </a:rPr>
              <a:t>44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145" name="Rectangle 280"/>
          <p:cNvSpPr>
            <a:spLocks noChangeArrowheads="1"/>
          </p:cNvSpPr>
          <p:nvPr/>
        </p:nvSpPr>
        <p:spPr bwMode="auto">
          <a:xfrm>
            <a:off x="574675" y="4684713"/>
            <a:ext cx="71596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smtClean="0">
                <a:solidFill>
                  <a:srgbClr val="000000"/>
                </a:solidFill>
                <a:latin typeface="Times New Roman" pitchFamily="18" charset="0"/>
              </a:rPr>
              <a:t>Расходы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146" name="Rectangle 281"/>
          <p:cNvSpPr>
            <a:spLocks noChangeArrowheads="1"/>
          </p:cNvSpPr>
          <p:nvPr/>
        </p:nvSpPr>
        <p:spPr bwMode="auto">
          <a:xfrm>
            <a:off x="1249363" y="4684713"/>
            <a:ext cx="2476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smtClean="0">
                <a:solidFill>
                  <a:srgbClr val="000000"/>
                </a:solidFill>
                <a:latin typeface="Times New Roman" pitchFamily="18" charset="0"/>
              </a:rPr>
              <a:t>на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147" name="Rectangle 282"/>
          <p:cNvSpPr>
            <a:spLocks noChangeArrowheads="1"/>
          </p:cNvSpPr>
          <p:nvPr/>
        </p:nvSpPr>
        <p:spPr bwMode="auto">
          <a:xfrm>
            <a:off x="1468438" y="4684713"/>
            <a:ext cx="7270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smtClean="0">
                <a:solidFill>
                  <a:srgbClr val="000000"/>
                </a:solidFill>
                <a:latin typeface="Times New Roman" pitchFamily="18" charset="0"/>
              </a:rPr>
              <a:t>продажу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148" name="Rectangle 283"/>
          <p:cNvSpPr>
            <a:spLocks noChangeArrowheads="1"/>
          </p:cNvSpPr>
          <p:nvPr/>
        </p:nvSpPr>
        <p:spPr bwMode="auto">
          <a:xfrm>
            <a:off x="5133975" y="4684713"/>
            <a:ext cx="2476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---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49" name="Rectangle 284"/>
          <p:cNvSpPr>
            <a:spLocks noChangeArrowheads="1"/>
          </p:cNvSpPr>
          <p:nvPr/>
        </p:nvSpPr>
        <p:spPr bwMode="auto">
          <a:xfrm>
            <a:off x="5888038" y="4684713"/>
            <a:ext cx="2476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---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50" name="Rectangle 285"/>
          <p:cNvSpPr>
            <a:spLocks noChangeArrowheads="1"/>
          </p:cNvSpPr>
          <p:nvPr/>
        </p:nvSpPr>
        <p:spPr bwMode="auto">
          <a:xfrm>
            <a:off x="6429375" y="4684713"/>
            <a:ext cx="6048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221000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51" name="Rectangle 286"/>
          <p:cNvSpPr>
            <a:spLocks noChangeArrowheads="1"/>
          </p:cNvSpPr>
          <p:nvPr/>
        </p:nvSpPr>
        <p:spPr bwMode="auto">
          <a:xfrm>
            <a:off x="7192963" y="4684713"/>
            <a:ext cx="5159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50000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52" name="Rectangle 287"/>
          <p:cNvSpPr>
            <a:spLocks noChangeArrowheads="1"/>
          </p:cNvSpPr>
          <p:nvPr/>
        </p:nvSpPr>
        <p:spPr bwMode="auto">
          <a:xfrm>
            <a:off x="7834313" y="4684713"/>
            <a:ext cx="6048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171000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53" name="Rectangle 288"/>
          <p:cNvSpPr>
            <a:spLocks noChangeArrowheads="1"/>
          </p:cNvSpPr>
          <p:nvPr/>
        </p:nvSpPr>
        <p:spPr bwMode="auto">
          <a:xfrm>
            <a:off x="8661400" y="4684713"/>
            <a:ext cx="2476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---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54" name="Rectangle 289"/>
          <p:cNvSpPr>
            <a:spLocks noChangeArrowheads="1"/>
          </p:cNvSpPr>
          <p:nvPr/>
        </p:nvSpPr>
        <p:spPr bwMode="auto">
          <a:xfrm>
            <a:off x="211138" y="4927600"/>
            <a:ext cx="254000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b="1" smtClean="0">
                <a:solidFill>
                  <a:srgbClr val="FFFFFF"/>
                </a:solidFill>
                <a:latin typeface="Times New Roman" pitchFamily="18" charset="0"/>
              </a:rPr>
              <a:t>90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155" name="Rectangle 290"/>
          <p:cNvSpPr>
            <a:spLocks noChangeArrowheads="1"/>
          </p:cNvSpPr>
          <p:nvPr/>
        </p:nvSpPr>
        <p:spPr bwMode="auto">
          <a:xfrm>
            <a:off x="574675" y="4930775"/>
            <a:ext cx="765175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smtClean="0">
                <a:solidFill>
                  <a:srgbClr val="000000"/>
                </a:solidFill>
                <a:latin typeface="Times New Roman" pitchFamily="18" charset="0"/>
              </a:rPr>
              <a:t>Продажи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156" name="Rectangle 291"/>
          <p:cNvSpPr>
            <a:spLocks noChangeArrowheads="1"/>
          </p:cNvSpPr>
          <p:nvPr/>
        </p:nvSpPr>
        <p:spPr bwMode="auto">
          <a:xfrm>
            <a:off x="5133975" y="4930775"/>
            <a:ext cx="247650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---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57" name="Rectangle 292"/>
          <p:cNvSpPr>
            <a:spLocks noChangeArrowheads="1"/>
          </p:cNvSpPr>
          <p:nvPr/>
        </p:nvSpPr>
        <p:spPr bwMode="auto">
          <a:xfrm>
            <a:off x="5888038" y="4930775"/>
            <a:ext cx="247650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---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58" name="Rectangle 293"/>
          <p:cNvSpPr>
            <a:spLocks noChangeArrowheads="1"/>
          </p:cNvSpPr>
          <p:nvPr/>
        </p:nvSpPr>
        <p:spPr bwMode="auto">
          <a:xfrm>
            <a:off x="6429375" y="4930775"/>
            <a:ext cx="604838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191004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59" name="Rectangle 294"/>
          <p:cNvSpPr>
            <a:spLocks noChangeArrowheads="1"/>
          </p:cNvSpPr>
          <p:nvPr/>
        </p:nvSpPr>
        <p:spPr bwMode="auto">
          <a:xfrm>
            <a:off x="7148513" y="4930775"/>
            <a:ext cx="604838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191004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60" name="Rectangle 295"/>
          <p:cNvSpPr>
            <a:spLocks noChangeArrowheads="1"/>
          </p:cNvSpPr>
          <p:nvPr/>
        </p:nvSpPr>
        <p:spPr bwMode="auto">
          <a:xfrm>
            <a:off x="8013700" y="4930775"/>
            <a:ext cx="249238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---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61" name="Rectangle 296"/>
          <p:cNvSpPr>
            <a:spLocks noChangeArrowheads="1"/>
          </p:cNvSpPr>
          <p:nvPr/>
        </p:nvSpPr>
        <p:spPr bwMode="auto">
          <a:xfrm>
            <a:off x="8661400" y="4930775"/>
            <a:ext cx="247650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---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62" name="Rectangle 297"/>
          <p:cNvSpPr>
            <a:spLocks noChangeArrowheads="1"/>
          </p:cNvSpPr>
          <p:nvPr/>
        </p:nvSpPr>
        <p:spPr bwMode="auto">
          <a:xfrm>
            <a:off x="211138" y="5170488"/>
            <a:ext cx="271463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b="1" smtClean="0">
                <a:solidFill>
                  <a:srgbClr val="FFFFFF"/>
                </a:solidFill>
                <a:latin typeface="Times New Roman" pitchFamily="18" charset="0"/>
              </a:rPr>
              <a:t>99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163" name="Rectangle 298"/>
          <p:cNvSpPr>
            <a:spLocks noChangeArrowheads="1"/>
          </p:cNvSpPr>
          <p:nvPr/>
        </p:nvSpPr>
        <p:spPr bwMode="auto">
          <a:xfrm>
            <a:off x="574675" y="5175250"/>
            <a:ext cx="833438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smtClean="0">
                <a:solidFill>
                  <a:srgbClr val="000000"/>
                </a:solidFill>
                <a:latin typeface="Times New Roman" pitchFamily="18" charset="0"/>
              </a:rPr>
              <a:t>Прибыли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164" name="Rectangle 299"/>
          <p:cNvSpPr>
            <a:spLocks noChangeArrowheads="1"/>
          </p:cNvSpPr>
          <p:nvPr/>
        </p:nvSpPr>
        <p:spPr bwMode="auto">
          <a:xfrm>
            <a:off x="1325563" y="5175250"/>
            <a:ext cx="177800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smtClean="0">
                <a:solidFill>
                  <a:srgbClr val="000000"/>
                </a:solidFill>
                <a:latin typeface="Times New Roman" pitchFamily="18" charset="0"/>
              </a:rPr>
              <a:t>и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165" name="Rectangle 300"/>
          <p:cNvSpPr>
            <a:spLocks noChangeArrowheads="1"/>
          </p:cNvSpPr>
          <p:nvPr/>
        </p:nvSpPr>
        <p:spPr bwMode="auto">
          <a:xfrm>
            <a:off x="1465263" y="5175250"/>
            <a:ext cx="669925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smtClean="0">
                <a:solidFill>
                  <a:srgbClr val="000000"/>
                </a:solidFill>
                <a:latin typeface="Times New Roman" pitchFamily="18" charset="0"/>
              </a:rPr>
              <a:t>убытки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166" name="Rectangle 301"/>
          <p:cNvSpPr>
            <a:spLocks noChangeArrowheads="1"/>
          </p:cNvSpPr>
          <p:nvPr/>
        </p:nvSpPr>
        <p:spPr bwMode="auto">
          <a:xfrm>
            <a:off x="5133975" y="5175250"/>
            <a:ext cx="266700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---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67" name="Rectangle 302"/>
          <p:cNvSpPr>
            <a:spLocks noChangeArrowheads="1"/>
          </p:cNvSpPr>
          <p:nvPr/>
        </p:nvSpPr>
        <p:spPr bwMode="auto">
          <a:xfrm>
            <a:off x="5888038" y="5175250"/>
            <a:ext cx="266700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---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68" name="Rectangle 303"/>
          <p:cNvSpPr>
            <a:spLocks noChangeArrowheads="1"/>
          </p:cNvSpPr>
          <p:nvPr/>
        </p:nvSpPr>
        <p:spPr bwMode="auto">
          <a:xfrm>
            <a:off x="6473825" y="5175250"/>
            <a:ext cx="552450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81244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69" name="Rectangle 304"/>
          <p:cNvSpPr>
            <a:spLocks noChangeArrowheads="1"/>
          </p:cNvSpPr>
          <p:nvPr/>
        </p:nvSpPr>
        <p:spPr bwMode="auto">
          <a:xfrm>
            <a:off x="7192963" y="5175250"/>
            <a:ext cx="550863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81244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70" name="Rectangle 305"/>
          <p:cNvSpPr>
            <a:spLocks noChangeArrowheads="1"/>
          </p:cNvSpPr>
          <p:nvPr/>
        </p:nvSpPr>
        <p:spPr bwMode="auto">
          <a:xfrm>
            <a:off x="8013700" y="5175250"/>
            <a:ext cx="266700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---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71" name="Rectangle 306"/>
          <p:cNvSpPr>
            <a:spLocks noChangeArrowheads="1"/>
          </p:cNvSpPr>
          <p:nvPr/>
        </p:nvSpPr>
        <p:spPr bwMode="auto">
          <a:xfrm>
            <a:off x="8661400" y="5175250"/>
            <a:ext cx="266700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---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72" name="Rectangle 307"/>
          <p:cNvSpPr>
            <a:spLocks noChangeArrowheads="1"/>
          </p:cNvSpPr>
          <p:nvPr/>
        </p:nvSpPr>
        <p:spPr bwMode="auto">
          <a:xfrm>
            <a:off x="211138" y="5416550"/>
            <a:ext cx="254000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b="1" smtClean="0">
                <a:solidFill>
                  <a:srgbClr val="FFFFFF"/>
                </a:solidFill>
                <a:latin typeface="Times New Roman" pitchFamily="18" charset="0"/>
              </a:rPr>
              <a:t>84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173" name="Rectangle 308"/>
          <p:cNvSpPr>
            <a:spLocks noChangeArrowheads="1"/>
          </p:cNvSpPr>
          <p:nvPr/>
        </p:nvSpPr>
        <p:spPr bwMode="auto">
          <a:xfrm>
            <a:off x="574675" y="5421313"/>
            <a:ext cx="1481138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smtClean="0">
                <a:solidFill>
                  <a:srgbClr val="000000"/>
                </a:solidFill>
                <a:latin typeface="Times New Roman" pitchFamily="18" charset="0"/>
              </a:rPr>
              <a:t>Нераспределенная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174" name="Rectangle 309"/>
          <p:cNvSpPr>
            <a:spLocks noChangeArrowheads="1"/>
          </p:cNvSpPr>
          <p:nvPr/>
        </p:nvSpPr>
        <p:spPr bwMode="auto">
          <a:xfrm>
            <a:off x="2027238" y="5421313"/>
            <a:ext cx="730250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smtClean="0">
                <a:solidFill>
                  <a:srgbClr val="000000"/>
                </a:solidFill>
                <a:latin typeface="Times New Roman" pitchFamily="18" charset="0"/>
              </a:rPr>
              <a:t>прибыль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175" name="Rectangle 310"/>
          <p:cNvSpPr>
            <a:spLocks noChangeArrowheads="1"/>
          </p:cNvSpPr>
          <p:nvPr/>
        </p:nvSpPr>
        <p:spPr bwMode="auto">
          <a:xfrm>
            <a:off x="2730500" y="5421313"/>
            <a:ext cx="1074738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smtClean="0">
                <a:solidFill>
                  <a:srgbClr val="000000"/>
                </a:solidFill>
                <a:latin typeface="Times New Roman" pitchFamily="18" charset="0"/>
              </a:rPr>
              <a:t>(непокрытый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176" name="Rectangle 311"/>
          <p:cNvSpPr>
            <a:spLocks noChangeArrowheads="1"/>
          </p:cNvSpPr>
          <p:nvPr/>
        </p:nvSpPr>
        <p:spPr bwMode="auto">
          <a:xfrm>
            <a:off x="3781425" y="5421313"/>
            <a:ext cx="682625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smtClean="0">
                <a:solidFill>
                  <a:srgbClr val="000000"/>
                </a:solidFill>
                <a:latin typeface="Times New Roman" pitchFamily="18" charset="0"/>
              </a:rPr>
              <a:t>убыток)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177" name="Rectangle 312"/>
          <p:cNvSpPr>
            <a:spLocks noChangeArrowheads="1"/>
          </p:cNvSpPr>
          <p:nvPr/>
        </p:nvSpPr>
        <p:spPr bwMode="auto">
          <a:xfrm>
            <a:off x="5133975" y="5421313"/>
            <a:ext cx="247650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---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78" name="Rectangle 313"/>
          <p:cNvSpPr>
            <a:spLocks noChangeArrowheads="1"/>
          </p:cNvSpPr>
          <p:nvPr/>
        </p:nvSpPr>
        <p:spPr bwMode="auto">
          <a:xfrm>
            <a:off x="5888038" y="5421313"/>
            <a:ext cx="247650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---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79" name="Rectangle 314"/>
          <p:cNvSpPr>
            <a:spLocks noChangeArrowheads="1"/>
          </p:cNvSpPr>
          <p:nvPr/>
        </p:nvSpPr>
        <p:spPr bwMode="auto">
          <a:xfrm>
            <a:off x="6473825" y="5421313"/>
            <a:ext cx="517525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81244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80" name="Rectangle 315"/>
          <p:cNvSpPr>
            <a:spLocks noChangeArrowheads="1"/>
          </p:cNvSpPr>
          <p:nvPr/>
        </p:nvSpPr>
        <p:spPr bwMode="auto">
          <a:xfrm>
            <a:off x="7372350" y="5421313"/>
            <a:ext cx="158750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0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81" name="Rectangle 316"/>
          <p:cNvSpPr>
            <a:spLocks noChangeArrowheads="1"/>
          </p:cNvSpPr>
          <p:nvPr/>
        </p:nvSpPr>
        <p:spPr bwMode="auto">
          <a:xfrm>
            <a:off x="7878763" y="5421313"/>
            <a:ext cx="517525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81244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82" name="Rectangle 317"/>
          <p:cNvSpPr>
            <a:spLocks noChangeArrowheads="1"/>
          </p:cNvSpPr>
          <p:nvPr/>
        </p:nvSpPr>
        <p:spPr bwMode="auto">
          <a:xfrm>
            <a:off x="8661400" y="5421313"/>
            <a:ext cx="247650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---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83" name="Rectangle 318"/>
          <p:cNvSpPr>
            <a:spLocks noChangeArrowheads="1"/>
          </p:cNvSpPr>
          <p:nvPr/>
        </p:nvSpPr>
        <p:spPr bwMode="auto">
          <a:xfrm>
            <a:off x="71438" y="5662613"/>
            <a:ext cx="769938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b="1" smtClean="0">
                <a:solidFill>
                  <a:srgbClr val="FFFFFF"/>
                </a:solidFill>
                <a:latin typeface="Times New Roman" pitchFamily="18" charset="0"/>
              </a:rPr>
              <a:t>ИТОГО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184" name="Rectangle 319"/>
          <p:cNvSpPr>
            <a:spLocks noChangeArrowheads="1"/>
          </p:cNvSpPr>
          <p:nvPr/>
        </p:nvSpPr>
        <p:spPr bwMode="auto">
          <a:xfrm>
            <a:off x="711200" y="5662613"/>
            <a:ext cx="144463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b="1" smtClean="0">
                <a:solidFill>
                  <a:srgbClr val="FFFFFF"/>
                </a:solidFill>
                <a:latin typeface="Times New Roman" pitchFamily="18" charset="0"/>
              </a:rPr>
              <a:t>:</a:t>
            </a: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185" name="Rectangle 320"/>
          <p:cNvSpPr>
            <a:spLocks noChangeArrowheads="1"/>
          </p:cNvSpPr>
          <p:nvPr/>
        </p:nvSpPr>
        <p:spPr bwMode="auto">
          <a:xfrm>
            <a:off x="4953000" y="5667375"/>
            <a:ext cx="647700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290000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86" name="Rectangle 321"/>
          <p:cNvSpPr>
            <a:spLocks noChangeArrowheads="1"/>
          </p:cNvSpPr>
          <p:nvPr/>
        </p:nvSpPr>
        <p:spPr bwMode="auto">
          <a:xfrm>
            <a:off x="5708650" y="5667375"/>
            <a:ext cx="647700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290000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87" name="Rectangle 322"/>
          <p:cNvSpPr>
            <a:spLocks noChangeArrowheads="1"/>
          </p:cNvSpPr>
          <p:nvPr/>
        </p:nvSpPr>
        <p:spPr bwMode="auto">
          <a:xfrm>
            <a:off x="6384925" y="5667375"/>
            <a:ext cx="742950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1092852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88" name="Rectangle 323"/>
          <p:cNvSpPr>
            <a:spLocks noChangeArrowheads="1"/>
          </p:cNvSpPr>
          <p:nvPr/>
        </p:nvSpPr>
        <p:spPr bwMode="auto">
          <a:xfrm>
            <a:off x="7104063" y="5667375"/>
            <a:ext cx="741363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1092852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89" name="Rectangle 324"/>
          <p:cNvSpPr>
            <a:spLocks noChangeArrowheads="1"/>
          </p:cNvSpPr>
          <p:nvPr/>
        </p:nvSpPr>
        <p:spPr bwMode="auto">
          <a:xfrm>
            <a:off x="7834313" y="5667375"/>
            <a:ext cx="647700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416644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  <p:sp>
        <p:nvSpPr>
          <p:cNvPr id="4190" name="Rectangle 325"/>
          <p:cNvSpPr>
            <a:spLocks noChangeArrowheads="1"/>
          </p:cNvSpPr>
          <p:nvPr/>
        </p:nvSpPr>
        <p:spPr bwMode="auto">
          <a:xfrm>
            <a:off x="8482013" y="5667375"/>
            <a:ext cx="647700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</a:rPr>
              <a:t>416644</a:t>
            </a:r>
            <a:endParaRPr lang="ru-RU" altLang="ru-RU" dirty="0" smtClea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968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500"/>
                            </p:stCondLst>
                            <p:childTnLst>
                              <p:par>
                                <p:cTn id="9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0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0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500"/>
                            </p:stCondLst>
                            <p:childTnLst>
                              <p:par>
                                <p:cTn id="10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3000"/>
                            </p:stCondLst>
                            <p:childTnLst>
                              <p:par>
                                <p:cTn id="10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4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4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4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4500"/>
                            </p:stCondLst>
                            <p:childTnLst>
                              <p:par>
                                <p:cTn id="1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4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000"/>
                            </p:stCondLst>
                            <p:childTnLst>
                              <p:par>
                                <p:cTn id="1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4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4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5500"/>
                            </p:stCondLst>
                            <p:childTnLst>
                              <p:par>
                                <p:cTn id="1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4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4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6000"/>
                            </p:stCondLst>
                            <p:childTnLst>
                              <p:par>
                                <p:cTn id="1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4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4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6500"/>
                            </p:stCondLst>
                            <p:childTnLst>
                              <p:par>
                                <p:cTn id="1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4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4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4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4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500"/>
                            </p:stCondLst>
                            <p:childTnLst>
                              <p:par>
                                <p:cTn id="15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4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4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000"/>
                            </p:stCondLst>
                            <p:childTnLst>
                              <p:par>
                                <p:cTn id="16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2000"/>
                            </p:stCondLst>
                            <p:childTnLst>
                              <p:par>
                                <p:cTn id="17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500"/>
                            </p:stCondLst>
                            <p:childTnLst>
                              <p:par>
                                <p:cTn id="17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4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4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3000"/>
                            </p:stCondLst>
                            <p:childTnLst>
                              <p:par>
                                <p:cTn id="18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4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4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3500"/>
                            </p:stCondLst>
                            <p:childTnLst>
                              <p:par>
                                <p:cTn id="18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4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4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4000"/>
                            </p:stCondLst>
                            <p:childTnLst>
                              <p:par>
                                <p:cTn id="19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4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4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4500"/>
                            </p:stCondLst>
                            <p:childTnLst>
                              <p:par>
                                <p:cTn id="19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4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4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5000"/>
                            </p:stCondLst>
                            <p:childTnLst>
                              <p:par>
                                <p:cTn id="20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4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4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5500"/>
                            </p:stCondLst>
                            <p:childTnLst>
                              <p:par>
                                <p:cTn id="20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4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9" dur="500" fill="hold"/>
                                        <p:tgtEl>
                                          <p:spTgt spid="4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3" dur="500" fill="hold"/>
                                        <p:tgtEl>
                                          <p:spTgt spid="4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4" dur="500" fill="hold"/>
                                        <p:tgtEl>
                                          <p:spTgt spid="4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4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4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4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5" dur="500" fill="hold"/>
                                        <p:tgtEl>
                                          <p:spTgt spid="4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1500"/>
                            </p:stCondLst>
                            <p:childTnLst>
                              <p:par>
                                <p:cTn id="2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2000"/>
                            </p:stCondLst>
                            <p:childTnLst>
                              <p:par>
                                <p:cTn id="2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9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0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>
                            <p:stCondLst>
                              <p:cond delay="2500"/>
                            </p:stCondLst>
                            <p:childTnLst>
                              <p:par>
                                <p:cTn id="2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4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5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6" fill="hold">
                            <p:stCondLst>
                              <p:cond delay="3000"/>
                            </p:stCondLst>
                            <p:childTnLst>
                              <p:par>
                                <p:cTn id="2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9" dur="500" fill="hold"/>
                                        <p:tgtEl>
                                          <p:spTgt spid="4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0" dur="500" fill="hold"/>
                                        <p:tgtEl>
                                          <p:spTgt spid="4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3500"/>
                            </p:stCondLst>
                            <p:childTnLst>
                              <p:par>
                                <p:cTn id="25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4" dur="500" fill="hold"/>
                                        <p:tgtEl>
                                          <p:spTgt spid="4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5" dur="500" fill="hold"/>
                                        <p:tgtEl>
                                          <p:spTgt spid="4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4000"/>
                            </p:stCondLst>
                            <p:childTnLst>
                              <p:par>
                                <p:cTn id="25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9" dur="500" fill="hold"/>
                                        <p:tgtEl>
                                          <p:spTgt spid="4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0" dur="500" fill="hold"/>
                                        <p:tgtEl>
                                          <p:spTgt spid="4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4500"/>
                            </p:stCondLst>
                            <p:childTnLst>
                              <p:par>
                                <p:cTn id="26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4" dur="500" fill="hold"/>
                                        <p:tgtEl>
                                          <p:spTgt spid="4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5" dur="500" fill="hold"/>
                                        <p:tgtEl>
                                          <p:spTgt spid="4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5000"/>
                            </p:stCondLst>
                            <p:childTnLst>
                              <p:par>
                                <p:cTn id="26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9" dur="500" fill="hold"/>
                                        <p:tgtEl>
                                          <p:spTgt spid="4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0" dur="500" fill="hold"/>
                                        <p:tgtEl>
                                          <p:spTgt spid="4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5500"/>
                            </p:stCondLst>
                            <p:childTnLst>
                              <p:par>
                                <p:cTn id="27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4" dur="500" fill="hold"/>
                                        <p:tgtEl>
                                          <p:spTgt spid="4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5" dur="500" fill="hold"/>
                                        <p:tgtEl>
                                          <p:spTgt spid="4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9" dur="500" fill="hold"/>
                                        <p:tgtEl>
                                          <p:spTgt spid="4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0" dur="500" fill="hold"/>
                                        <p:tgtEl>
                                          <p:spTgt spid="4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1" fill="hold">
                            <p:stCondLst>
                              <p:cond delay="6500"/>
                            </p:stCondLst>
                            <p:childTnLst>
                              <p:par>
                                <p:cTn id="28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4" dur="500" fill="hold"/>
                                        <p:tgtEl>
                                          <p:spTgt spid="4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5" dur="500" fill="hold"/>
                                        <p:tgtEl>
                                          <p:spTgt spid="4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6" fill="hold">
                      <p:stCondLst>
                        <p:cond delay="indefinite"/>
                      </p:stCondLst>
                      <p:childTnLst>
                        <p:par>
                          <p:cTn id="287" fill="hold">
                            <p:stCondLst>
                              <p:cond delay="0"/>
                            </p:stCondLst>
                            <p:childTnLst>
                              <p:par>
                                <p:cTn id="2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0" dur="500" fill="hold"/>
                                        <p:tgtEl>
                                          <p:spTgt spid="4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1" dur="500" fill="hold"/>
                                        <p:tgtEl>
                                          <p:spTgt spid="4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2" fill="hold">
                            <p:stCondLst>
                              <p:cond delay="500"/>
                            </p:stCondLst>
                            <p:childTnLst>
                              <p:par>
                                <p:cTn id="29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5" dur="500" fill="hold"/>
                                        <p:tgtEl>
                                          <p:spTgt spid="4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6" dur="500" fill="hold"/>
                                        <p:tgtEl>
                                          <p:spTgt spid="4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7" fill="hold">
                            <p:stCondLst>
                              <p:cond delay="1000"/>
                            </p:stCondLst>
                            <p:childTnLst>
                              <p:par>
                                <p:cTn id="29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2" fill="hold">
                            <p:stCondLst>
                              <p:cond delay="1500"/>
                            </p:stCondLst>
                            <p:childTnLst>
                              <p:par>
                                <p:cTn id="30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2000"/>
                            </p:stCondLst>
                            <p:childTnLst>
                              <p:par>
                                <p:cTn id="30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0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1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2" fill="hold">
                            <p:stCondLst>
                              <p:cond delay="2500"/>
                            </p:stCondLst>
                            <p:childTnLst>
                              <p:par>
                                <p:cTn id="3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5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6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7" fill="hold">
                            <p:stCondLst>
                              <p:cond delay="3000"/>
                            </p:stCondLst>
                            <p:childTnLst>
                              <p:par>
                                <p:cTn id="3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0" dur="500" fill="hold"/>
                                        <p:tgtEl>
                                          <p:spTgt spid="4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1" dur="500" fill="hold"/>
                                        <p:tgtEl>
                                          <p:spTgt spid="4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2" fill="hold">
                            <p:stCondLst>
                              <p:cond delay="3500"/>
                            </p:stCondLst>
                            <p:childTnLst>
                              <p:par>
                                <p:cTn id="3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5" dur="500" fill="hold"/>
                                        <p:tgtEl>
                                          <p:spTgt spid="4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6" dur="500" fill="hold"/>
                                        <p:tgtEl>
                                          <p:spTgt spid="4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4000"/>
                            </p:stCondLst>
                            <p:childTnLst>
                              <p:par>
                                <p:cTn id="3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0" dur="500" fill="hold"/>
                                        <p:tgtEl>
                                          <p:spTgt spid="4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1" dur="500" fill="hold"/>
                                        <p:tgtEl>
                                          <p:spTgt spid="4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5" dur="500" fill="hold"/>
                                        <p:tgtEl>
                                          <p:spTgt spid="4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6" dur="500" fill="hold"/>
                                        <p:tgtEl>
                                          <p:spTgt spid="4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0" dur="500" fill="hold"/>
                                        <p:tgtEl>
                                          <p:spTgt spid="4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1" dur="500" fill="hold"/>
                                        <p:tgtEl>
                                          <p:spTgt spid="4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2" fill="hold">
                            <p:stCondLst>
                              <p:cond delay="5500"/>
                            </p:stCondLst>
                            <p:childTnLst>
                              <p:par>
                                <p:cTn id="3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5" dur="500" fill="hold"/>
                                        <p:tgtEl>
                                          <p:spTgt spid="4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6" dur="500" fill="hold"/>
                                        <p:tgtEl>
                                          <p:spTgt spid="4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7" fill="hold">
                            <p:stCondLst>
                              <p:cond delay="6000"/>
                            </p:stCondLst>
                            <p:childTnLst>
                              <p:par>
                                <p:cTn id="3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0" dur="500" fill="hold"/>
                                        <p:tgtEl>
                                          <p:spTgt spid="4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1" dur="500" fill="hold"/>
                                        <p:tgtEl>
                                          <p:spTgt spid="4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>
                            <p:stCondLst>
                              <p:cond delay="6500"/>
                            </p:stCondLst>
                            <p:childTnLst>
                              <p:par>
                                <p:cTn id="35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5" dur="500" fill="hold"/>
                                        <p:tgtEl>
                                          <p:spTgt spid="4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6" dur="500" fill="hold"/>
                                        <p:tgtEl>
                                          <p:spTgt spid="4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7" fill="hold">
                      <p:stCondLst>
                        <p:cond delay="indefinite"/>
                      </p:stCondLst>
                      <p:childTnLst>
                        <p:par>
                          <p:cTn id="358" fill="hold">
                            <p:stCondLst>
                              <p:cond delay="0"/>
                            </p:stCondLst>
                            <p:childTnLst>
                              <p:par>
                                <p:cTn id="3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1" dur="500" fill="hold"/>
                                        <p:tgtEl>
                                          <p:spTgt spid="4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2" dur="500" fill="hold"/>
                                        <p:tgtEl>
                                          <p:spTgt spid="4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3" fill="hold">
                            <p:stCondLst>
                              <p:cond delay="500"/>
                            </p:stCondLst>
                            <p:childTnLst>
                              <p:par>
                                <p:cTn id="3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6" dur="500" fill="hold"/>
                                        <p:tgtEl>
                                          <p:spTgt spid="4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7" dur="500" fill="hold"/>
                                        <p:tgtEl>
                                          <p:spTgt spid="4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8" fill="hold">
                            <p:stCondLst>
                              <p:cond delay="1000"/>
                            </p:stCondLst>
                            <p:childTnLst>
                              <p:par>
                                <p:cTn id="36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3" fill="hold">
                            <p:stCondLst>
                              <p:cond delay="1500"/>
                            </p:stCondLst>
                            <p:childTnLst>
                              <p:par>
                                <p:cTn id="37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6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7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8" fill="hold">
                            <p:stCondLst>
                              <p:cond delay="2000"/>
                            </p:stCondLst>
                            <p:childTnLst>
                              <p:par>
                                <p:cTn id="37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1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2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2500"/>
                            </p:stCondLst>
                            <p:childTnLst>
                              <p:par>
                                <p:cTn id="3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6" dur="500" fill="hold"/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7" dur="500" fill="hold"/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8" fill="hold">
                            <p:stCondLst>
                              <p:cond delay="3000"/>
                            </p:stCondLst>
                            <p:childTnLst>
                              <p:par>
                                <p:cTn id="38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1" dur="500" fill="hold"/>
                                        <p:tgtEl>
                                          <p:spTgt spid="4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2" dur="500" fill="hold"/>
                                        <p:tgtEl>
                                          <p:spTgt spid="4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3" fill="hold">
                            <p:stCondLst>
                              <p:cond delay="3500"/>
                            </p:stCondLst>
                            <p:childTnLst>
                              <p:par>
                                <p:cTn id="39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6" dur="500" fill="hold"/>
                                        <p:tgtEl>
                                          <p:spTgt spid="4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7" dur="500" fill="hold"/>
                                        <p:tgtEl>
                                          <p:spTgt spid="4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1" dur="500" fill="hold"/>
                                        <p:tgtEl>
                                          <p:spTgt spid="4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2" dur="500" fill="hold"/>
                                        <p:tgtEl>
                                          <p:spTgt spid="4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4500"/>
                            </p:stCondLst>
                            <p:childTnLst>
                              <p:par>
                                <p:cTn id="40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6" dur="500" fill="hold"/>
                                        <p:tgtEl>
                                          <p:spTgt spid="4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7" dur="500" fill="hold"/>
                                        <p:tgtEl>
                                          <p:spTgt spid="4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8" fill="hold">
                            <p:stCondLst>
                              <p:cond delay="5000"/>
                            </p:stCondLst>
                            <p:childTnLst>
                              <p:par>
                                <p:cTn id="40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1" dur="500" fill="hold"/>
                                        <p:tgtEl>
                                          <p:spTgt spid="4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2" dur="500" fill="hold"/>
                                        <p:tgtEl>
                                          <p:spTgt spid="4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3" fill="hold">
                            <p:stCondLst>
                              <p:cond delay="5500"/>
                            </p:stCondLst>
                            <p:childTnLst>
                              <p:par>
                                <p:cTn id="4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6" dur="500" fill="hold"/>
                                        <p:tgtEl>
                                          <p:spTgt spid="4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7" dur="500" fill="hold"/>
                                        <p:tgtEl>
                                          <p:spTgt spid="4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8" fill="hold">
                            <p:stCondLst>
                              <p:cond delay="6000"/>
                            </p:stCondLst>
                            <p:childTnLst>
                              <p:par>
                                <p:cTn id="4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1" dur="500" fill="hold"/>
                                        <p:tgtEl>
                                          <p:spTgt spid="4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2" dur="500" fill="hold"/>
                                        <p:tgtEl>
                                          <p:spTgt spid="4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75" grpId="0"/>
      <p:bldP spid="4376" grpId="0"/>
      <p:bldP spid="4377" grpId="0"/>
      <p:bldP spid="4378" grpId="0"/>
      <p:bldP spid="4379" grpId="0"/>
      <p:bldP spid="4380" grpId="0"/>
      <p:bldP spid="4383" grpId="0"/>
      <p:bldP spid="4384" grpId="0"/>
      <p:bldP spid="4385" grpId="0"/>
      <p:bldP spid="4386" grpId="0"/>
      <p:bldP spid="4387" grpId="0"/>
      <p:bldP spid="4388" grpId="0"/>
      <p:bldP spid="8" grpId="0"/>
      <p:bldP spid="9" grpId="0"/>
      <p:bldP spid="10" grpId="0"/>
      <p:bldP spid="11" grpId="0"/>
      <p:bldP spid="12" grpId="0"/>
      <p:bldP spid="19" grpId="0"/>
      <p:bldP spid="20" grpId="0"/>
      <p:bldP spid="21" grpId="0"/>
      <p:bldP spid="22" grpId="0"/>
      <p:bldP spid="23" grpId="0"/>
      <p:bldP spid="24" grpId="0"/>
      <p:bldP spid="31" grpId="0"/>
      <p:bldP spid="4096" grpId="0"/>
      <p:bldP spid="4097" grpId="0"/>
      <p:bldP spid="4099" grpId="0"/>
      <p:bldP spid="4100" grpId="0"/>
      <p:bldP spid="4101" grpId="0"/>
      <p:bldP spid="4107" grpId="0"/>
      <p:bldP spid="4108" grpId="0"/>
      <p:bldP spid="4109" grpId="0"/>
      <p:bldP spid="4110" grpId="0"/>
      <p:bldP spid="4111" grpId="0"/>
      <p:bldP spid="4112" grpId="0"/>
      <p:bldP spid="4120" grpId="0"/>
      <p:bldP spid="4121" grpId="0"/>
      <p:bldP spid="4122" grpId="0"/>
      <p:bldP spid="4123" grpId="0"/>
      <p:bldP spid="4124" grpId="0"/>
      <p:bldP spid="4125" grpId="0"/>
      <p:bldP spid="4129" grpId="0"/>
      <p:bldP spid="4130" grpId="0"/>
      <p:bldP spid="4131" grpId="0"/>
      <p:bldP spid="4132" grpId="0"/>
      <p:bldP spid="4133" grpId="0"/>
      <p:bldP spid="4134" grpId="0"/>
      <p:bldP spid="4138" grpId="0"/>
      <p:bldP spid="4139" grpId="0"/>
      <p:bldP spid="4140" grpId="0"/>
      <p:bldP spid="4141" grpId="0"/>
      <p:bldP spid="4142" grpId="0"/>
      <p:bldP spid="4143" grpId="0"/>
      <p:bldP spid="4148" grpId="0"/>
      <p:bldP spid="4149" grpId="0"/>
      <p:bldP spid="4150" grpId="0"/>
      <p:bldP spid="4151" grpId="0"/>
      <p:bldP spid="4152" grpId="0"/>
      <p:bldP spid="4153" grpId="0"/>
      <p:bldP spid="4156" grpId="0"/>
      <p:bldP spid="4157" grpId="0"/>
      <p:bldP spid="4158" grpId="0"/>
      <p:bldP spid="4159" grpId="0"/>
      <p:bldP spid="4160" grpId="0"/>
      <p:bldP spid="4161" grpId="0"/>
      <p:bldP spid="4166" grpId="0"/>
      <p:bldP spid="4167" grpId="0"/>
      <p:bldP spid="4168" grpId="0"/>
      <p:bldP spid="4169" grpId="0"/>
      <p:bldP spid="4170" grpId="0"/>
      <p:bldP spid="4171" grpId="0"/>
      <p:bldP spid="4177" grpId="0"/>
      <p:bldP spid="4178" grpId="0"/>
      <p:bldP spid="4179" grpId="0"/>
      <p:bldP spid="4180" grpId="0"/>
      <p:bldP spid="4181" grpId="0"/>
      <p:bldP spid="4182" grpId="0"/>
      <p:bldP spid="4185" grpId="0"/>
      <p:bldP spid="4186" grpId="0"/>
      <p:bldP spid="4187" grpId="0"/>
      <p:bldP spid="4188" grpId="0"/>
      <p:bldP spid="4189" grpId="0"/>
      <p:bldP spid="419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Оборотная ведомость синтетического учёта производственного предприятия «Ритм»</a:t>
            </a:r>
            <a:endParaRPr lang="ru-RU" sz="2800" dirty="0"/>
          </a:p>
        </p:txBody>
      </p:sp>
      <p:sp>
        <p:nvSpPr>
          <p:cNvPr id="6453" name="AutoShape 337"/>
          <p:cNvSpPr>
            <a:spLocks noChangeAspect="1" noChangeArrowheads="1" noTextEdit="1"/>
          </p:cNvSpPr>
          <p:nvPr/>
        </p:nvSpPr>
        <p:spPr bwMode="auto">
          <a:xfrm>
            <a:off x="287338" y="1382713"/>
            <a:ext cx="8567737" cy="455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584" name="Rectangle 339"/>
          <p:cNvSpPr>
            <a:spLocks noChangeArrowheads="1"/>
          </p:cNvSpPr>
          <p:nvPr/>
        </p:nvSpPr>
        <p:spPr bwMode="auto">
          <a:xfrm>
            <a:off x="287338" y="1416050"/>
            <a:ext cx="719137" cy="631825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585" name="Rectangle 340"/>
          <p:cNvSpPr>
            <a:spLocks noChangeArrowheads="1"/>
          </p:cNvSpPr>
          <p:nvPr/>
        </p:nvSpPr>
        <p:spPr bwMode="auto">
          <a:xfrm>
            <a:off x="1006475" y="1416050"/>
            <a:ext cx="3276600" cy="631825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586" name="Rectangle 341"/>
          <p:cNvSpPr>
            <a:spLocks noChangeArrowheads="1"/>
          </p:cNvSpPr>
          <p:nvPr/>
        </p:nvSpPr>
        <p:spPr bwMode="auto">
          <a:xfrm>
            <a:off x="4283075" y="1416050"/>
            <a:ext cx="1584325" cy="420687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587" name="Rectangle 342"/>
          <p:cNvSpPr>
            <a:spLocks noChangeArrowheads="1"/>
          </p:cNvSpPr>
          <p:nvPr/>
        </p:nvSpPr>
        <p:spPr bwMode="auto">
          <a:xfrm>
            <a:off x="5867400" y="1416050"/>
            <a:ext cx="1439862" cy="420687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588" name="Rectangle 343"/>
          <p:cNvSpPr>
            <a:spLocks noChangeArrowheads="1"/>
          </p:cNvSpPr>
          <p:nvPr/>
        </p:nvSpPr>
        <p:spPr bwMode="auto">
          <a:xfrm>
            <a:off x="7307262" y="1416050"/>
            <a:ext cx="1547812" cy="420687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589" name="Rectangle 344"/>
          <p:cNvSpPr>
            <a:spLocks noChangeArrowheads="1"/>
          </p:cNvSpPr>
          <p:nvPr/>
        </p:nvSpPr>
        <p:spPr bwMode="auto">
          <a:xfrm>
            <a:off x="4283075" y="1836737"/>
            <a:ext cx="792162" cy="211137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590" name="Rectangle 345"/>
          <p:cNvSpPr>
            <a:spLocks noChangeArrowheads="1"/>
          </p:cNvSpPr>
          <p:nvPr/>
        </p:nvSpPr>
        <p:spPr bwMode="auto">
          <a:xfrm>
            <a:off x="5075237" y="1836737"/>
            <a:ext cx="792162" cy="211137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591" name="Rectangle 346"/>
          <p:cNvSpPr>
            <a:spLocks noChangeArrowheads="1"/>
          </p:cNvSpPr>
          <p:nvPr/>
        </p:nvSpPr>
        <p:spPr bwMode="auto">
          <a:xfrm>
            <a:off x="5867400" y="1836737"/>
            <a:ext cx="720725" cy="211137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592" name="Rectangle 347"/>
          <p:cNvSpPr>
            <a:spLocks noChangeArrowheads="1"/>
          </p:cNvSpPr>
          <p:nvPr/>
        </p:nvSpPr>
        <p:spPr bwMode="auto">
          <a:xfrm>
            <a:off x="6588125" y="1836737"/>
            <a:ext cx="719137" cy="211137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593" name="Rectangle 348"/>
          <p:cNvSpPr>
            <a:spLocks noChangeArrowheads="1"/>
          </p:cNvSpPr>
          <p:nvPr/>
        </p:nvSpPr>
        <p:spPr bwMode="auto">
          <a:xfrm>
            <a:off x="7307262" y="1836737"/>
            <a:ext cx="720725" cy="211137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594" name="Rectangle 349"/>
          <p:cNvSpPr>
            <a:spLocks noChangeArrowheads="1"/>
          </p:cNvSpPr>
          <p:nvPr/>
        </p:nvSpPr>
        <p:spPr bwMode="auto">
          <a:xfrm>
            <a:off x="8027987" y="1836737"/>
            <a:ext cx="827087" cy="211137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595" name="Rectangle 350"/>
          <p:cNvSpPr>
            <a:spLocks noChangeArrowheads="1"/>
          </p:cNvSpPr>
          <p:nvPr/>
        </p:nvSpPr>
        <p:spPr bwMode="auto">
          <a:xfrm>
            <a:off x="287338" y="2047875"/>
            <a:ext cx="719137" cy="209550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596" name="Rectangle 351"/>
          <p:cNvSpPr>
            <a:spLocks noChangeArrowheads="1"/>
          </p:cNvSpPr>
          <p:nvPr/>
        </p:nvSpPr>
        <p:spPr bwMode="auto">
          <a:xfrm>
            <a:off x="1006475" y="2047875"/>
            <a:ext cx="3276600" cy="209550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597" name="Rectangle 352"/>
          <p:cNvSpPr>
            <a:spLocks noChangeArrowheads="1"/>
          </p:cNvSpPr>
          <p:nvPr/>
        </p:nvSpPr>
        <p:spPr bwMode="auto">
          <a:xfrm>
            <a:off x="4283075" y="2047875"/>
            <a:ext cx="792162" cy="209550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598" name="Rectangle 353"/>
          <p:cNvSpPr>
            <a:spLocks noChangeArrowheads="1"/>
          </p:cNvSpPr>
          <p:nvPr/>
        </p:nvSpPr>
        <p:spPr bwMode="auto">
          <a:xfrm>
            <a:off x="5075237" y="2047875"/>
            <a:ext cx="792162" cy="209550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599" name="Rectangle 354"/>
          <p:cNvSpPr>
            <a:spLocks noChangeArrowheads="1"/>
          </p:cNvSpPr>
          <p:nvPr/>
        </p:nvSpPr>
        <p:spPr bwMode="auto">
          <a:xfrm>
            <a:off x="5867400" y="2047875"/>
            <a:ext cx="720725" cy="209550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00" name="Rectangle 355"/>
          <p:cNvSpPr>
            <a:spLocks noChangeArrowheads="1"/>
          </p:cNvSpPr>
          <p:nvPr/>
        </p:nvSpPr>
        <p:spPr bwMode="auto">
          <a:xfrm>
            <a:off x="6588125" y="2047875"/>
            <a:ext cx="719137" cy="209550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01" name="Rectangle 356"/>
          <p:cNvSpPr>
            <a:spLocks noChangeArrowheads="1"/>
          </p:cNvSpPr>
          <p:nvPr/>
        </p:nvSpPr>
        <p:spPr bwMode="auto">
          <a:xfrm>
            <a:off x="7307262" y="2047875"/>
            <a:ext cx="720725" cy="209550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02" name="Rectangle 357"/>
          <p:cNvSpPr>
            <a:spLocks noChangeArrowheads="1"/>
          </p:cNvSpPr>
          <p:nvPr/>
        </p:nvSpPr>
        <p:spPr bwMode="auto">
          <a:xfrm>
            <a:off x="8027987" y="2047875"/>
            <a:ext cx="827087" cy="209550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03" name="Rectangle 358"/>
          <p:cNvSpPr>
            <a:spLocks noChangeArrowheads="1"/>
          </p:cNvSpPr>
          <p:nvPr/>
        </p:nvSpPr>
        <p:spPr bwMode="auto">
          <a:xfrm>
            <a:off x="287338" y="2257425"/>
            <a:ext cx="719137" cy="209550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04" name="Rectangle 359"/>
          <p:cNvSpPr>
            <a:spLocks noChangeArrowheads="1"/>
          </p:cNvSpPr>
          <p:nvPr/>
        </p:nvSpPr>
        <p:spPr bwMode="auto">
          <a:xfrm>
            <a:off x="1006475" y="2257425"/>
            <a:ext cx="3276600" cy="20955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05" name="Rectangle 360"/>
          <p:cNvSpPr>
            <a:spLocks noChangeArrowheads="1"/>
          </p:cNvSpPr>
          <p:nvPr/>
        </p:nvSpPr>
        <p:spPr bwMode="auto">
          <a:xfrm>
            <a:off x="4283075" y="2257425"/>
            <a:ext cx="792162" cy="20955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06" name="Rectangle 361"/>
          <p:cNvSpPr>
            <a:spLocks noChangeArrowheads="1"/>
          </p:cNvSpPr>
          <p:nvPr/>
        </p:nvSpPr>
        <p:spPr bwMode="auto">
          <a:xfrm>
            <a:off x="5075237" y="2257425"/>
            <a:ext cx="792162" cy="20955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07" name="Rectangle 362"/>
          <p:cNvSpPr>
            <a:spLocks noChangeArrowheads="1"/>
          </p:cNvSpPr>
          <p:nvPr/>
        </p:nvSpPr>
        <p:spPr bwMode="auto">
          <a:xfrm>
            <a:off x="5867400" y="2257425"/>
            <a:ext cx="720725" cy="20955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08" name="Rectangle 363"/>
          <p:cNvSpPr>
            <a:spLocks noChangeArrowheads="1"/>
          </p:cNvSpPr>
          <p:nvPr/>
        </p:nvSpPr>
        <p:spPr bwMode="auto">
          <a:xfrm>
            <a:off x="6588125" y="2257425"/>
            <a:ext cx="719137" cy="20955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09" name="Rectangle 364"/>
          <p:cNvSpPr>
            <a:spLocks noChangeArrowheads="1"/>
          </p:cNvSpPr>
          <p:nvPr/>
        </p:nvSpPr>
        <p:spPr bwMode="auto">
          <a:xfrm>
            <a:off x="7307262" y="2257425"/>
            <a:ext cx="720725" cy="20955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10" name="Rectangle 365"/>
          <p:cNvSpPr>
            <a:spLocks noChangeArrowheads="1"/>
          </p:cNvSpPr>
          <p:nvPr/>
        </p:nvSpPr>
        <p:spPr bwMode="auto">
          <a:xfrm>
            <a:off x="8027987" y="2257425"/>
            <a:ext cx="827087" cy="20955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11" name="Rectangle 366"/>
          <p:cNvSpPr>
            <a:spLocks noChangeArrowheads="1"/>
          </p:cNvSpPr>
          <p:nvPr/>
        </p:nvSpPr>
        <p:spPr bwMode="auto">
          <a:xfrm>
            <a:off x="287338" y="2466975"/>
            <a:ext cx="719137" cy="211137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12" name="Rectangle 367"/>
          <p:cNvSpPr>
            <a:spLocks noChangeArrowheads="1"/>
          </p:cNvSpPr>
          <p:nvPr/>
        </p:nvSpPr>
        <p:spPr bwMode="auto">
          <a:xfrm>
            <a:off x="1006475" y="2466975"/>
            <a:ext cx="3276600" cy="211137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13" name="Rectangle 368"/>
          <p:cNvSpPr>
            <a:spLocks noChangeArrowheads="1"/>
          </p:cNvSpPr>
          <p:nvPr/>
        </p:nvSpPr>
        <p:spPr bwMode="auto">
          <a:xfrm>
            <a:off x="4283075" y="2466975"/>
            <a:ext cx="792162" cy="211137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14" name="Rectangle 369"/>
          <p:cNvSpPr>
            <a:spLocks noChangeArrowheads="1"/>
          </p:cNvSpPr>
          <p:nvPr/>
        </p:nvSpPr>
        <p:spPr bwMode="auto">
          <a:xfrm>
            <a:off x="5075237" y="2466975"/>
            <a:ext cx="792162" cy="211137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15" name="Rectangle 370"/>
          <p:cNvSpPr>
            <a:spLocks noChangeArrowheads="1"/>
          </p:cNvSpPr>
          <p:nvPr/>
        </p:nvSpPr>
        <p:spPr bwMode="auto">
          <a:xfrm>
            <a:off x="5867400" y="2466975"/>
            <a:ext cx="720725" cy="211137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16" name="Rectangle 371"/>
          <p:cNvSpPr>
            <a:spLocks noChangeArrowheads="1"/>
          </p:cNvSpPr>
          <p:nvPr/>
        </p:nvSpPr>
        <p:spPr bwMode="auto">
          <a:xfrm>
            <a:off x="6588125" y="2466975"/>
            <a:ext cx="719137" cy="211137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17" name="Rectangle 372"/>
          <p:cNvSpPr>
            <a:spLocks noChangeArrowheads="1"/>
          </p:cNvSpPr>
          <p:nvPr/>
        </p:nvSpPr>
        <p:spPr bwMode="auto">
          <a:xfrm>
            <a:off x="7307262" y="2466975"/>
            <a:ext cx="720725" cy="211137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18" name="Rectangle 373"/>
          <p:cNvSpPr>
            <a:spLocks noChangeArrowheads="1"/>
          </p:cNvSpPr>
          <p:nvPr/>
        </p:nvSpPr>
        <p:spPr bwMode="auto">
          <a:xfrm>
            <a:off x="8027987" y="2466975"/>
            <a:ext cx="827087" cy="211137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19" name="Rectangle 374"/>
          <p:cNvSpPr>
            <a:spLocks noChangeArrowheads="1"/>
          </p:cNvSpPr>
          <p:nvPr/>
        </p:nvSpPr>
        <p:spPr bwMode="auto">
          <a:xfrm>
            <a:off x="287338" y="2678112"/>
            <a:ext cx="719137" cy="209550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20" name="Rectangle 375"/>
          <p:cNvSpPr>
            <a:spLocks noChangeArrowheads="1"/>
          </p:cNvSpPr>
          <p:nvPr/>
        </p:nvSpPr>
        <p:spPr bwMode="auto">
          <a:xfrm>
            <a:off x="1006475" y="2678112"/>
            <a:ext cx="3276600" cy="20955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21" name="Rectangle 376"/>
          <p:cNvSpPr>
            <a:spLocks noChangeArrowheads="1"/>
          </p:cNvSpPr>
          <p:nvPr/>
        </p:nvSpPr>
        <p:spPr bwMode="auto">
          <a:xfrm>
            <a:off x="4283075" y="2678112"/>
            <a:ext cx="792162" cy="20955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22" name="Rectangle 377"/>
          <p:cNvSpPr>
            <a:spLocks noChangeArrowheads="1"/>
          </p:cNvSpPr>
          <p:nvPr/>
        </p:nvSpPr>
        <p:spPr bwMode="auto">
          <a:xfrm>
            <a:off x="5075237" y="2678112"/>
            <a:ext cx="792162" cy="20955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23" name="Rectangle 378"/>
          <p:cNvSpPr>
            <a:spLocks noChangeArrowheads="1"/>
          </p:cNvSpPr>
          <p:nvPr/>
        </p:nvSpPr>
        <p:spPr bwMode="auto">
          <a:xfrm>
            <a:off x="5867400" y="2678112"/>
            <a:ext cx="720725" cy="20955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24" name="Rectangle 379"/>
          <p:cNvSpPr>
            <a:spLocks noChangeArrowheads="1"/>
          </p:cNvSpPr>
          <p:nvPr/>
        </p:nvSpPr>
        <p:spPr bwMode="auto">
          <a:xfrm>
            <a:off x="6588125" y="2678112"/>
            <a:ext cx="719137" cy="20955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25" name="Rectangle 380"/>
          <p:cNvSpPr>
            <a:spLocks noChangeArrowheads="1"/>
          </p:cNvSpPr>
          <p:nvPr/>
        </p:nvSpPr>
        <p:spPr bwMode="auto">
          <a:xfrm>
            <a:off x="7307262" y="2678112"/>
            <a:ext cx="720725" cy="20955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26" name="Rectangle 381"/>
          <p:cNvSpPr>
            <a:spLocks noChangeArrowheads="1"/>
          </p:cNvSpPr>
          <p:nvPr/>
        </p:nvSpPr>
        <p:spPr bwMode="auto">
          <a:xfrm>
            <a:off x="8027987" y="2678112"/>
            <a:ext cx="827087" cy="20955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27" name="Rectangle 382"/>
          <p:cNvSpPr>
            <a:spLocks noChangeArrowheads="1"/>
          </p:cNvSpPr>
          <p:nvPr/>
        </p:nvSpPr>
        <p:spPr bwMode="auto">
          <a:xfrm>
            <a:off x="287338" y="2887662"/>
            <a:ext cx="719137" cy="211137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28" name="Rectangle 383"/>
          <p:cNvSpPr>
            <a:spLocks noChangeArrowheads="1"/>
          </p:cNvSpPr>
          <p:nvPr/>
        </p:nvSpPr>
        <p:spPr bwMode="auto">
          <a:xfrm>
            <a:off x="1006475" y="2887662"/>
            <a:ext cx="3276600" cy="211137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29" name="Rectangle 384"/>
          <p:cNvSpPr>
            <a:spLocks noChangeArrowheads="1"/>
          </p:cNvSpPr>
          <p:nvPr/>
        </p:nvSpPr>
        <p:spPr bwMode="auto">
          <a:xfrm>
            <a:off x="4283075" y="2887662"/>
            <a:ext cx="792162" cy="211137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30" name="Rectangle 385"/>
          <p:cNvSpPr>
            <a:spLocks noChangeArrowheads="1"/>
          </p:cNvSpPr>
          <p:nvPr/>
        </p:nvSpPr>
        <p:spPr bwMode="auto">
          <a:xfrm>
            <a:off x="5075237" y="2887662"/>
            <a:ext cx="792162" cy="211137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31" name="Rectangle 386"/>
          <p:cNvSpPr>
            <a:spLocks noChangeArrowheads="1"/>
          </p:cNvSpPr>
          <p:nvPr/>
        </p:nvSpPr>
        <p:spPr bwMode="auto">
          <a:xfrm>
            <a:off x="5867400" y="2887662"/>
            <a:ext cx="720725" cy="211137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32" name="Rectangle 387"/>
          <p:cNvSpPr>
            <a:spLocks noChangeArrowheads="1"/>
          </p:cNvSpPr>
          <p:nvPr/>
        </p:nvSpPr>
        <p:spPr bwMode="auto">
          <a:xfrm>
            <a:off x="6588125" y="2887662"/>
            <a:ext cx="719137" cy="211137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33" name="Rectangle 388"/>
          <p:cNvSpPr>
            <a:spLocks noChangeArrowheads="1"/>
          </p:cNvSpPr>
          <p:nvPr/>
        </p:nvSpPr>
        <p:spPr bwMode="auto">
          <a:xfrm>
            <a:off x="7307262" y="2887662"/>
            <a:ext cx="720725" cy="211137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34" name="Rectangle 389"/>
          <p:cNvSpPr>
            <a:spLocks noChangeArrowheads="1"/>
          </p:cNvSpPr>
          <p:nvPr/>
        </p:nvSpPr>
        <p:spPr bwMode="auto">
          <a:xfrm>
            <a:off x="8027987" y="2887662"/>
            <a:ext cx="827087" cy="211137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35" name="Rectangle 390"/>
          <p:cNvSpPr>
            <a:spLocks noChangeArrowheads="1"/>
          </p:cNvSpPr>
          <p:nvPr/>
        </p:nvSpPr>
        <p:spPr bwMode="auto">
          <a:xfrm>
            <a:off x="287338" y="3098800"/>
            <a:ext cx="719137" cy="209550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36" name="Rectangle 391"/>
          <p:cNvSpPr>
            <a:spLocks noChangeArrowheads="1"/>
          </p:cNvSpPr>
          <p:nvPr/>
        </p:nvSpPr>
        <p:spPr bwMode="auto">
          <a:xfrm>
            <a:off x="1006475" y="3098800"/>
            <a:ext cx="3276600" cy="20955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37" name="Rectangle 392"/>
          <p:cNvSpPr>
            <a:spLocks noChangeArrowheads="1"/>
          </p:cNvSpPr>
          <p:nvPr/>
        </p:nvSpPr>
        <p:spPr bwMode="auto">
          <a:xfrm>
            <a:off x="4283075" y="3098800"/>
            <a:ext cx="792162" cy="20955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38" name="Rectangle 393"/>
          <p:cNvSpPr>
            <a:spLocks noChangeArrowheads="1"/>
          </p:cNvSpPr>
          <p:nvPr/>
        </p:nvSpPr>
        <p:spPr bwMode="auto">
          <a:xfrm>
            <a:off x="5075237" y="3098800"/>
            <a:ext cx="792162" cy="20955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39" name="Rectangle 394"/>
          <p:cNvSpPr>
            <a:spLocks noChangeArrowheads="1"/>
          </p:cNvSpPr>
          <p:nvPr/>
        </p:nvSpPr>
        <p:spPr bwMode="auto">
          <a:xfrm>
            <a:off x="5867400" y="3098800"/>
            <a:ext cx="720725" cy="20955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40" name="Rectangle 395"/>
          <p:cNvSpPr>
            <a:spLocks noChangeArrowheads="1"/>
          </p:cNvSpPr>
          <p:nvPr/>
        </p:nvSpPr>
        <p:spPr bwMode="auto">
          <a:xfrm>
            <a:off x="6588125" y="3098800"/>
            <a:ext cx="719137" cy="20955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41" name="Rectangle 396"/>
          <p:cNvSpPr>
            <a:spLocks noChangeArrowheads="1"/>
          </p:cNvSpPr>
          <p:nvPr/>
        </p:nvSpPr>
        <p:spPr bwMode="auto">
          <a:xfrm>
            <a:off x="7307262" y="3098800"/>
            <a:ext cx="720725" cy="20955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42" name="Rectangle 397"/>
          <p:cNvSpPr>
            <a:spLocks noChangeArrowheads="1"/>
          </p:cNvSpPr>
          <p:nvPr/>
        </p:nvSpPr>
        <p:spPr bwMode="auto">
          <a:xfrm>
            <a:off x="8027987" y="3098800"/>
            <a:ext cx="827087" cy="20955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43" name="Rectangle 398"/>
          <p:cNvSpPr>
            <a:spLocks noChangeArrowheads="1"/>
          </p:cNvSpPr>
          <p:nvPr/>
        </p:nvSpPr>
        <p:spPr bwMode="auto">
          <a:xfrm>
            <a:off x="287338" y="3308350"/>
            <a:ext cx="719137" cy="236537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44" name="Rectangle 399"/>
          <p:cNvSpPr>
            <a:spLocks noChangeArrowheads="1"/>
          </p:cNvSpPr>
          <p:nvPr/>
        </p:nvSpPr>
        <p:spPr bwMode="auto">
          <a:xfrm>
            <a:off x="1006475" y="3308350"/>
            <a:ext cx="3276600" cy="236537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45" name="Rectangle 400"/>
          <p:cNvSpPr>
            <a:spLocks noChangeArrowheads="1"/>
          </p:cNvSpPr>
          <p:nvPr/>
        </p:nvSpPr>
        <p:spPr bwMode="auto">
          <a:xfrm>
            <a:off x="4283075" y="3308350"/>
            <a:ext cx="792162" cy="236537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46" name="Rectangle 401"/>
          <p:cNvSpPr>
            <a:spLocks noChangeArrowheads="1"/>
          </p:cNvSpPr>
          <p:nvPr/>
        </p:nvSpPr>
        <p:spPr bwMode="auto">
          <a:xfrm>
            <a:off x="5075237" y="3308350"/>
            <a:ext cx="792162" cy="236537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47" name="Rectangle 402"/>
          <p:cNvSpPr>
            <a:spLocks noChangeArrowheads="1"/>
          </p:cNvSpPr>
          <p:nvPr/>
        </p:nvSpPr>
        <p:spPr bwMode="auto">
          <a:xfrm>
            <a:off x="5867400" y="3308350"/>
            <a:ext cx="720725" cy="236537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48" name="Rectangle 403"/>
          <p:cNvSpPr>
            <a:spLocks noChangeArrowheads="1"/>
          </p:cNvSpPr>
          <p:nvPr/>
        </p:nvSpPr>
        <p:spPr bwMode="auto">
          <a:xfrm>
            <a:off x="6588125" y="3308350"/>
            <a:ext cx="719137" cy="236537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49" name="Rectangle 404"/>
          <p:cNvSpPr>
            <a:spLocks noChangeArrowheads="1"/>
          </p:cNvSpPr>
          <p:nvPr/>
        </p:nvSpPr>
        <p:spPr bwMode="auto">
          <a:xfrm>
            <a:off x="7307262" y="3308350"/>
            <a:ext cx="720725" cy="236537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50" name="Rectangle 405"/>
          <p:cNvSpPr>
            <a:spLocks noChangeArrowheads="1"/>
          </p:cNvSpPr>
          <p:nvPr/>
        </p:nvSpPr>
        <p:spPr bwMode="auto">
          <a:xfrm>
            <a:off x="8027987" y="3308350"/>
            <a:ext cx="827087" cy="236537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51" name="Rectangle 406"/>
          <p:cNvSpPr>
            <a:spLocks noChangeArrowheads="1"/>
          </p:cNvSpPr>
          <p:nvPr/>
        </p:nvSpPr>
        <p:spPr bwMode="auto">
          <a:xfrm>
            <a:off x="287338" y="3544887"/>
            <a:ext cx="719137" cy="215900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52" name="Rectangle 407"/>
          <p:cNvSpPr>
            <a:spLocks noChangeArrowheads="1"/>
          </p:cNvSpPr>
          <p:nvPr/>
        </p:nvSpPr>
        <p:spPr bwMode="auto">
          <a:xfrm>
            <a:off x="1006475" y="3544887"/>
            <a:ext cx="3276600" cy="21590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53" name="Rectangle 408"/>
          <p:cNvSpPr>
            <a:spLocks noChangeArrowheads="1"/>
          </p:cNvSpPr>
          <p:nvPr/>
        </p:nvSpPr>
        <p:spPr bwMode="auto">
          <a:xfrm>
            <a:off x="4283075" y="3544887"/>
            <a:ext cx="792162" cy="21590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54" name="Rectangle 409"/>
          <p:cNvSpPr>
            <a:spLocks noChangeArrowheads="1"/>
          </p:cNvSpPr>
          <p:nvPr/>
        </p:nvSpPr>
        <p:spPr bwMode="auto">
          <a:xfrm>
            <a:off x="5075237" y="3544887"/>
            <a:ext cx="792162" cy="21590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55" name="Rectangle 410"/>
          <p:cNvSpPr>
            <a:spLocks noChangeArrowheads="1"/>
          </p:cNvSpPr>
          <p:nvPr/>
        </p:nvSpPr>
        <p:spPr bwMode="auto">
          <a:xfrm>
            <a:off x="5867400" y="3544887"/>
            <a:ext cx="720725" cy="21590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56" name="Rectangle 411"/>
          <p:cNvSpPr>
            <a:spLocks noChangeArrowheads="1"/>
          </p:cNvSpPr>
          <p:nvPr/>
        </p:nvSpPr>
        <p:spPr bwMode="auto">
          <a:xfrm>
            <a:off x="6588125" y="3544887"/>
            <a:ext cx="719137" cy="21590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57" name="Rectangle 412"/>
          <p:cNvSpPr>
            <a:spLocks noChangeArrowheads="1"/>
          </p:cNvSpPr>
          <p:nvPr/>
        </p:nvSpPr>
        <p:spPr bwMode="auto">
          <a:xfrm>
            <a:off x="7307262" y="3544887"/>
            <a:ext cx="720725" cy="21590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58" name="Rectangle 413"/>
          <p:cNvSpPr>
            <a:spLocks noChangeArrowheads="1"/>
          </p:cNvSpPr>
          <p:nvPr/>
        </p:nvSpPr>
        <p:spPr bwMode="auto">
          <a:xfrm>
            <a:off x="8027987" y="3544887"/>
            <a:ext cx="827087" cy="21590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59" name="Rectangle 414"/>
          <p:cNvSpPr>
            <a:spLocks noChangeArrowheads="1"/>
          </p:cNvSpPr>
          <p:nvPr/>
        </p:nvSpPr>
        <p:spPr bwMode="auto">
          <a:xfrm>
            <a:off x="287338" y="3760787"/>
            <a:ext cx="719137" cy="211137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60" name="Rectangle 415"/>
          <p:cNvSpPr>
            <a:spLocks noChangeArrowheads="1"/>
          </p:cNvSpPr>
          <p:nvPr/>
        </p:nvSpPr>
        <p:spPr bwMode="auto">
          <a:xfrm>
            <a:off x="1006475" y="3760787"/>
            <a:ext cx="3276600" cy="211137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61" name="Rectangle 416"/>
          <p:cNvSpPr>
            <a:spLocks noChangeArrowheads="1"/>
          </p:cNvSpPr>
          <p:nvPr/>
        </p:nvSpPr>
        <p:spPr bwMode="auto">
          <a:xfrm>
            <a:off x="4283075" y="3760787"/>
            <a:ext cx="792162" cy="211137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62" name="Rectangle 417"/>
          <p:cNvSpPr>
            <a:spLocks noChangeArrowheads="1"/>
          </p:cNvSpPr>
          <p:nvPr/>
        </p:nvSpPr>
        <p:spPr bwMode="auto">
          <a:xfrm>
            <a:off x="5075237" y="3760787"/>
            <a:ext cx="792162" cy="211137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63" name="Rectangle 418"/>
          <p:cNvSpPr>
            <a:spLocks noChangeArrowheads="1"/>
          </p:cNvSpPr>
          <p:nvPr/>
        </p:nvSpPr>
        <p:spPr bwMode="auto">
          <a:xfrm>
            <a:off x="5867400" y="3760787"/>
            <a:ext cx="720725" cy="211137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64" name="Rectangle 419"/>
          <p:cNvSpPr>
            <a:spLocks noChangeArrowheads="1"/>
          </p:cNvSpPr>
          <p:nvPr/>
        </p:nvSpPr>
        <p:spPr bwMode="auto">
          <a:xfrm>
            <a:off x="6588125" y="3760787"/>
            <a:ext cx="719137" cy="211137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65" name="Rectangle 420"/>
          <p:cNvSpPr>
            <a:spLocks noChangeArrowheads="1"/>
          </p:cNvSpPr>
          <p:nvPr/>
        </p:nvSpPr>
        <p:spPr bwMode="auto">
          <a:xfrm>
            <a:off x="7307262" y="3760787"/>
            <a:ext cx="720725" cy="211137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66" name="Rectangle 421"/>
          <p:cNvSpPr>
            <a:spLocks noChangeArrowheads="1"/>
          </p:cNvSpPr>
          <p:nvPr/>
        </p:nvSpPr>
        <p:spPr bwMode="auto">
          <a:xfrm>
            <a:off x="8027987" y="3760787"/>
            <a:ext cx="827087" cy="211137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67" name="Rectangle 422"/>
          <p:cNvSpPr>
            <a:spLocks noChangeArrowheads="1"/>
          </p:cNvSpPr>
          <p:nvPr/>
        </p:nvSpPr>
        <p:spPr bwMode="auto">
          <a:xfrm>
            <a:off x="287338" y="3971925"/>
            <a:ext cx="719137" cy="209550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68" name="Rectangle 423"/>
          <p:cNvSpPr>
            <a:spLocks noChangeArrowheads="1"/>
          </p:cNvSpPr>
          <p:nvPr/>
        </p:nvSpPr>
        <p:spPr bwMode="auto">
          <a:xfrm>
            <a:off x="1006475" y="3971925"/>
            <a:ext cx="3276600" cy="20955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69" name="Rectangle 424"/>
          <p:cNvSpPr>
            <a:spLocks noChangeArrowheads="1"/>
          </p:cNvSpPr>
          <p:nvPr/>
        </p:nvSpPr>
        <p:spPr bwMode="auto">
          <a:xfrm>
            <a:off x="4283075" y="3971925"/>
            <a:ext cx="792162" cy="20955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70" name="Rectangle 425"/>
          <p:cNvSpPr>
            <a:spLocks noChangeArrowheads="1"/>
          </p:cNvSpPr>
          <p:nvPr/>
        </p:nvSpPr>
        <p:spPr bwMode="auto">
          <a:xfrm>
            <a:off x="5075237" y="3971925"/>
            <a:ext cx="792162" cy="20955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71" name="Rectangle 426"/>
          <p:cNvSpPr>
            <a:spLocks noChangeArrowheads="1"/>
          </p:cNvSpPr>
          <p:nvPr/>
        </p:nvSpPr>
        <p:spPr bwMode="auto">
          <a:xfrm>
            <a:off x="5867400" y="3971925"/>
            <a:ext cx="720725" cy="20955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72" name="Rectangle 427"/>
          <p:cNvSpPr>
            <a:spLocks noChangeArrowheads="1"/>
          </p:cNvSpPr>
          <p:nvPr/>
        </p:nvSpPr>
        <p:spPr bwMode="auto">
          <a:xfrm>
            <a:off x="6588125" y="3971925"/>
            <a:ext cx="719137" cy="20955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73" name="Rectangle 428"/>
          <p:cNvSpPr>
            <a:spLocks noChangeArrowheads="1"/>
          </p:cNvSpPr>
          <p:nvPr/>
        </p:nvSpPr>
        <p:spPr bwMode="auto">
          <a:xfrm>
            <a:off x="7307262" y="3971925"/>
            <a:ext cx="720725" cy="20955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74" name="Rectangle 429"/>
          <p:cNvSpPr>
            <a:spLocks noChangeArrowheads="1"/>
          </p:cNvSpPr>
          <p:nvPr/>
        </p:nvSpPr>
        <p:spPr bwMode="auto">
          <a:xfrm>
            <a:off x="8027987" y="3971925"/>
            <a:ext cx="827087" cy="20955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75" name="Rectangle 430"/>
          <p:cNvSpPr>
            <a:spLocks noChangeArrowheads="1"/>
          </p:cNvSpPr>
          <p:nvPr/>
        </p:nvSpPr>
        <p:spPr bwMode="auto">
          <a:xfrm>
            <a:off x="287338" y="4181475"/>
            <a:ext cx="719137" cy="211137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76" name="Rectangle 431"/>
          <p:cNvSpPr>
            <a:spLocks noChangeArrowheads="1"/>
          </p:cNvSpPr>
          <p:nvPr/>
        </p:nvSpPr>
        <p:spPr bwMode="auto">
          <a:xfrm>
            <a:off x="1006475" y="4181475"/>
            <a:ext cx="3276600" cy="211137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77" name="Rectangle 432"/>
          <p:cNvSpPr>
            <a:spLocks noChangeArrowheads="1"/>
          </p:cNvSpPr>
          <p:nvPr/>
        </p:nvSpPr>
        <p:spPr bwMode="auto">
          <a:xfrm>
            <a:off x="4283075" y="4181475"/>
            <a:ext cx="792162" cy="211137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78" name="Rectangle 433"/>
          <p:cNvSpPr>
            <a:spLocks noChangeArrowheads="1"/>
          </p:cNvSpPr>
          <p:nvPr/>
        </p:nvSpPr>
        <p:spPr bwMode="auto">
          <a:xfrm>
            <a:off x="5075237" y="4181475"/>
            <a:ext cx="792162" cy="211137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79" name="Rectangle 434"/>
          <p:cNvSpPr>
            <a:spLocks noChangeArrowheads="1"/>
          </p:cNvSpPr>
          <p:nvPr/>
        </p:nvSpPr>
        <p:spPr bwMode="auto">
          <a:xfrm>
            <a:off x="5867400" y="4181475"/>
            <a:ext cx="720725" cy="211137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80" name="Rectangle 435"/>
          <p:cNvSpPr>
            <a:spLocks noChangeArrowheads="1"/>
          </p:cNvSpPr>
          <p:nvPr/>
        </p:nvSpPr>
        <p:spPr bwMode="auto">
          <a:xfrm>
            <a:off x="6588125" y="4181475"/>
            <a:ext cx="719137" cy="211137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81" name="Rectangle 436"/>
          <p:cNvSpPr>
            <a:spLocks noChangeArrowheads="1"/>
          </p:cNvSpPr>
          <p:nvPr/>
        </p:nvSpPr>
        <p:spPr bwMode="auto">
          <a:xfrm>
            <a:off x="7307262" y="4181475"/>
            <a:ext cx="720725" cy="211137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82" name="Rectangle 437"/>
          <p:cNvSpPr>
            <a:spLocks noChangeArrowheads="1"/>
          </p:cNvSpPr>
          <p:nvPr/>
        </p:nvSpPr>
        <p:spPr bwMode="auto">
          <a:xfrm>
            <a:off x="8027987" y="4181475"/>
            <a:ext cx="827087" cy="211137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83" name="Rectangle 438"/>
          <p:cNvSpPr>
            <a:spLocks noChangeArrowheads="1"/>
          </p:cNvSpPr>
          <p:nvPr/>
        </p:nvSpPr>
        <p:spPr bwMode="auto">
          <a:xfrm>
            <a:off x="287338" y="4392612"/>
            <a:ext cx="719137" cy="209550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84" name="Rectangle 439"/>
          <p:cNvSpPr>
            <a:spLocks noChangeArrowheads="1"/>
          </p:cNvSpPr>
          <p:nvPr/>
        </p:nvSpPr>
        <p:spPr bwMode="auto">
          <a:xfrm>
            <a:off x="1006475" y="4392612"/>
            <a:ext cx="3276600" cy="20955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85" name="Rectangle 440"/>
          <p:cNvSpPr>
            <a:spLocks noChangeArrowheads="1"/>
          </p:cNvSpPr>
          <p:nvPr/>
        </p:nvSpPr>
        <p:spPr bwMode="auto">
          <a:xfrm>
            <a:off x="4283075" y="4392612"/>
            <a:ext cx="792162" cy="20955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86" name="Rectangle 441"/>
          <p:cNvSpPr>
            <a:spLocks noChangeArrowheads="1"/>
          </p:cNvSpPr>
          <p:nvPr/>
        </p:nvSpPr>
        <p:spPr bwMode="auto">
          <a:xfrm>
            <a:off x="5075237" y="4392612"/>
            <a:ext cx="792162" cy="20955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87" name="Rectangle 442"/>
          <p:cNvSpPr>
            <a:spLocks noChangeArrowheads="1"/>
          </p:cNvSpPr>
          <p:nvPr/>
        </p:nvSpPr>
        <p:spPr bwMode="auto">
          <a:xfrm>
            <a:off x="5867400" y="4392612"/>
            <a:ext cx="720725" cy="20955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88" name="Rectangle 443"/>
          <p:cNvSpPr>
            <a:spLocks noChangeArrowheads="1"/>
          </p:cNvSpPr>
          <p:nvPr/>
        </p:nvSpPr>
        <p:spPr bwMode="auto">
          <a:xfrm>
            <a:off x="6588125" y="4392612"/>
            <a:ext cx="719137" cy="20955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89" name="Rectangle 444"/>
          <p:cNvSpPr>
            <a:spLocks noChangeArrowheads="1"/>
          </p:cNvSpPr>
          <p:nvPr/>
        </p:nvSpPr>
        <p:spPr bwMode="auto">
          <a:xfrm>
            <a:off x="7307262" y="4392612"/>
            <a:ext cx="720725" cy="20955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90" name="Rectangle 445"/>
          <p:cNvSpPr>
            <a:spLocks noChangeArrowheads="1"/>
          </p:cNvSpPr>
          <p:nvPr/>
        </p:nvSpPr>
        <p:spPr bwMode="auto">
          <a:xfrm>
            <a:off x="8027987" y="4392612"/>
            <a:ext cx="827087" cy="20955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91" name="Rectangle 446"/>
          <p:cNvSpPr>
            <a:spLocks noChangeArrowheads="1"/>
          </p:cNvSpPr>
          <p:nvPr/>
        </p:nvSpPr>
        <p:spPr bwMode="auto">
          <a:xfrm>
            <a:off x="287338" y="4602162"/>
            <a:ext cx="719137" cy="211137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92" name="Rectangle 447"/>
          <p:cNvSpPr>
            <a:spLocks noChangeArrowheads="1"/>
          </p:cNvSpPr>
          <p:nvPr/>
        </p:nvSpPr>
        <p:spPr bwMode="auto">
          <a:xfrm>
            <a:off x="1006475" y="4602162"/>
            <a:ext cx="3276600" cy="211137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93" name="Rectangle 448"/>
          <p:cNvSpPr>
            <a:spLocks noChangeArrowheads="1"/>
          </p:cNvSpPr>
          <p:nvPr/>
        </p:nvSpPr>
        <p:spPr bwMode="auto">
          <a:xfrm>
            <a:off x="4283075" y="4602162"/>
            <a:ext cx="792162" cy="211137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94" name="Rectangle 449"/>
          <p:cNvSpPr>
            <a:spLocks noChangeArrowheads="1"/>
          </p:cNvSpPr>
          <p:nvPr/>
        </p:nvSpPr>
        <p:spPr bwMode="auto">
          <a:xfrm>
            <a:off x="5075237" y="4602162"/>
            <a:ext cx="792162" cy="211137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95" name="Rectangle 450"/>
          <p:cNvSpPr>
            <a:spLocks noChangeArrowheads="1"/>
          </p:cNvSpPr>
          <p:nvPr/>
        </p:nvSpPr>
        <p:spPr bwMode="auto">
          <a:xfrm>
            <a:off x="5867400" y="4602162"/>
            <a:ext cx="720725" cy="211137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96" name="Rectangle 451"/>
          <p:cNvSpPr>
            <a:spLocks noChangeArrowheads="1"/>
          </p:cNvSpPr>
          <p:nvPr/>
        </p:nvSpPr>
        <p:spPr bwMode="auto">
          <a:xfrm>
            <a:off x="6588125" y="4602162"/>
            <a:ext cx="719137" cy="211137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97" name="Rectangle 452"/>
          <p:cNvSpPr>
            <a:spLocks noChangeArrowheads="1"/>
          </p:cNvSpPr>
          <p:nvPr/>
        </p:nvSpPr>
        <p:spPr bwMode="auto">
          <a:xfrm>
            <a:off x="7307262" y="4602162"/>
            <a:ext cx="720725" cy="211137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98" name="Rectangle 453"/>
          <p:cNvSpPr>
            <a:spLocks noChangeArrowheads="1"/>
          </p:cNvSpPr>
          <p:nvPr/>
        </p:nvSpPr>
        <p:spPr bwMode="auto">
          <a:xfrm>
            <a:off x="8027987" y="4602162"/>
            <a:ext cx="827087" cy="211137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99" name="Rectangle 454"/>
          <p:cNvSpPr>
            <a:spLocks noChangeArrowheads="1"/>
          </p:cNvSpPr>
          <p:nvPr/>
        </p:nvSpPr>
        <p:spPr bwMode="auto">
          <a:xfrm>
            <a:off x="287338" y="4813300"/>
            <a:ext cx="719137" cy="420687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00" name="Rectangle 455"/>
          <p:cNvSpPr>
            <a:spLocks noChangeArrowheads="1"/>
          </p:cNvSpPr>
          <p:nvPr/>
        </p:nvSpPr>
        <p:spPr bwMode="auto">
          <a:xfrm>
            <a:off x="1006475" y="4813300"/>
            <a:ext cx="3276600" cy="420687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01" name="Rectangle 456"/>
          <p:cNvSpPr>
            <a:spLocks noChangeArrowheads="1"/>
          </p:cNvSpPr>
          <p:nvPr/>
        </p:nvSpPr>
        <p:spPr bwMode="auto">
          <a:xfrm>
            <a:off x="4283075" y="4813300"/>
            <a:ext cx="792162" cy="420687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02" name="Rectangle 457"/>
          <p:cNvSpPr>
            <a:spLocks noChangeArrowheads="1"/>
          </p:cNvSpPr>
          <p:nvPr/>
        </p:nvSpPr>
        <p:spPr bwMode="auto">
          <a:xfrm>
            <a:off x="5075237" y="4813300"/>
            <a:ext cx="792162" cy="420687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03" name="Rectangle 458"/>
          <p:cNvSpPr>
            <a:spLocks noChangeArrowheads="1"/>
          </p:cNvSpPr>
          <p:nvPr/>
        </p:nvSpPr>
        <p:spPr bwMode="auto">
          <a:xfrm>
            <a:off x="5867400" y="4813300"/>
            <a:ext cx="720725" cy="420687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04" name="Rectangle 459"/>
          <p:cNvSpPr>
            <a:spLocks noChangeArrowheads="1"/>
          </p:cNvSpPr>
          <p:nvPr/>
        </p:nvSpPr>
        <p:spPr bwMode="auto">
          <a:xfrm>
            <a:off x="6588125" y="4813300"/>
            <a:ext cx="719137" cy="420687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05" name="Rectangle 460"/>
          <p:cNvSpPr>
            <a:spLocks noChangeArrowheads="1"/>
          </p:cNvSpPr>
          <p:nvPr/>
        </p:nvSpPr>
        <p:spPr bwMode="auto">
          <a:xfrm>
            <a:off x="7307262" y="4813300"/>
            <a:ext cx="720725" cy="420687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06" name="Rectangle 461"/>
          <p:cNvSpPr>
            <a:spLocks noChangeArrowheads="1"/>
          </p:cNvSpPr>
          <p:nvPr/>
        </p:nvSpPr>
        <p:spPr bwMode="auto">
          <a:xfrm>
            <a:off x="8027987" y="4813300"/>
            <a:ext cx="827087" cy="420687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07" name="Rectangle 462"/>
          <p:cNvSpPr>
            <a:spLocks noChangeArrowheads="1"/>
          </p:cNvSpPr>
          <p:nvPr/>
        </p:nvSpPr>
        <p:spPr bwMode="auto">
          <a:xfrm>
            <a:off x="287338" y="5233987"/>
            <a:ext cx="719137" cy="209550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08" name="Rectangle 463"/>
          <p:cNvSpPr>
            <a:spLocks noChangeArrowheads="1"/>
          </p:cNvSpPr>
          <p:nvPr/>
        </p:nvSpPr>
        <p:spPr bwMode="auto">
          <a:xfrm>
            <a:off x="1006475" y="5233987"/>
            <a:ext cx="3276600" cy="209550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09" name="Rectangle 464"/>
          <p:cNvSpPr>
            <a:spLocks noChangeArrowheads="1"/>
          </p:cNvSpPr>
          <p:nvPr/>
        </p:nvSpPr>
        <p:spPr bwMode="auto">
          <a:xfrm>
            <a:off x="4283075" y="5233987"/>
            <a:ext cx="792162" cy="209550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10" name="Rectangle 465"/>
          <p:cNvSpPr>
            <a:spLocks noChangeArrowheads="1"/>
          </p:cNvSpPr>
          <p:nvPr/>
        </p:nvSpPr>
        <p:spPr bwMode="auto">
          <a:xfrm>
            <a:off x="5075237" y="5233987"/>
            <a:ext cx="792162" cy="209550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11" name="Rectangle 466"/>
          <p:cNvSpPr>
            <a:spLocks noChangeArrowheads="1"/>
          </p:cNvSpPr>
          <p:nvPr/>
        </p:nvSpPr>
        <p:spPr bwMode="auto">
          <a:xfrm>
            <a:off x="5867400" y="5233987"/>
            <a:ext cx="720725" cy="209550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12" name="Rectangle 467"/>
          <p:cNvSpPr>
            <a:spLocks noChangeArrowheads="1"/>
          </p:cNvSpPr>
          <p:nvPr/>
        </p:nvSpPr>
        <p:spPr bwMode="auto">
          <a:xfrm>
            <a:off x="6588125" y="5233987"/>
            <a:ext cx="719137" cy="209550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13" name="Rectangle 468"/>
          <p:cNvSpPr>
            <a:spLocks noChangeArrowheads="1"/>
          </p:cNvSpPr>
          <p:nvPr/>
        </p:nvSpPr>
        <p:spPr bwMode="auto">
          <a:xfrm>
            <a:off x="7307262" y="5233987"/>
            <a:ext cx="720725" cy="209550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14" name="Rectangle 469"/>
          <p:cNvSpPr>
            <a:spLocks noChangeArrowheads="1"/>
          </p:cNvSpPr>
          <p:nvPr/>
        </p:nvSpPr>
        <p:spPr bwMode="auto">
          <a:xfrm>
            <a:off x="8027987" y="5233987"/>
            <a:ext cx="827087" cy="209550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15" name="Rectangle 470"/>
          <p:cNvSpPr>
            <a:spLocks noChangeArrowheads="1"/>
          </p:cNvSpPr>
          <p:nvPr/>
        </p:nvSpPr>
        <p:spPr bwMode="auto">
          <a:xfrm>
            <a:off x="287338" y="5443537"/>
            <a:ext cx="719137" cy="211137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16" name="Rectangle 471"/>
          <p:cNvSpPr>
            <a:spLocks noChangeArrowheads="1"/>
          </p:cNvSpPr>
          <p:nvPr/>
        </p:nvSpPr>
        <p:spPr bwMode="auto">
          <a:xfrm>
            <a:off x="1006475" y="5443537"/>
            <a:ext cx="3276600" cy="211137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17" name="Rectangle 472"/>
          <p:cNvSpPr>
            <a:spLocks noChangeArrowheads="1"/>
          </p:cNvSpPr>
          <p:nvPr/>
        </p:nvSpPr>
        <p:spPr bwMode="auto">
          <a:xfrm>
            <a:off x="4283075" y="5443537"/>
            <a:ext cx="792162" cy="211137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18" name="Rectangle 473"/>
          <p:cNvSpPr>
            <a:spLocks noChangeArrowheads="1"/>
          </p:cNvSpPr>
          <p:nvPr/>
        </p:nvSpPr>
        <p:spPr bwMode="auto">
          <a:xfrm>
            <a:off x="5075237" y="5443537"/>
            <a:ext cx="792162" cy="211137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19" name="Rectangle 474"/>
          <p:cNvSpPr>
            <a:spLocks noChangeArrowheads="1"/>
          </p:cNvSpPr>
          <p:nvPr/>
        </p:nvSpPr>
        <p:spPr bwMode="auto">
          <a:xfrm>
            <a:off x="5867400" y="5443537"/>
            <a:ext cx="720725" cy="211137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20" name="Rectangle 475"/>
          <p:cNvSpPr>
            <a:spLocks noChangeArrowheads="1"/>
          </p:cNvSpPr>
          <p:nvPr/>
        </p:nvSpPr>
        <p:spPr bwMode="auto">
          <a:xfrm>
            <a:off x="6588125" y="5443537"/>
            <a:ext cx="719137" cy="211137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21" name="Rectangle 476"/>
          <p:cNvSpPr>
            <a:spLocks noChangeArrowheads="1"/>
          </p:cNvSpPr>
          <p:nvPr/>
        </p:nvSpPr>
        <p:spPr bwMode="auto">
          <a:xfrm>
            <a:off x="7307262" y="5443537"/>
            <a:ext cx="720725" cy="211137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22" name="Rectangle 477"/>
          <p:cNvSpPr>
            <a:spLocks noChangeArrowheads="1"/>
          </p:cNvSpPr>
          <p:nvPr/>
        </p:nvSpPr>
        <p:spPr bwMode="auto">
          <a:xfrm>
            <a:off x="8027987" y="5443537"/>
            <a:ext cx="827087" cy="211137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23" name="Rectangle 478"/>
          <p:cNvSpPr>
            <a:spLocks noChangeArrowheads="1"/>
          </p:cNvSpPr>
          <p:nvPr/>
        </p:nvSpPr>
        <p:spPr bwMode="auto">
          <a:xfrm>
            <a:off x="287338" y="5654675"/>
            <a:ext cx="719137" cy="214312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24" name="Rectangle 479"/>
          <p:cNvSpPr>
            <a:spLocks noChangeArrowheads="1"/>
          </p:cNvSpPr>
          <p:nvPr/>
        </p:nvSpPr>
        <p:spPr bwMode="auto">
          <a:xfrm>
            <a:off x="1006475" y="5654675"/>
            <a:ext cx="3276600" cy="214312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25" name="Rectangle 480"/>
          <p:cNvSpPr>
            <a:spLocks noChangeArrowheads="1"/>
          </p:cNvSpPr>
          <p:nvPr/>
        </p:nvSpPr>
        <p:spPr bwMode="auto">
          <a:xfrm>
            <a:off x="4283075" y="5654675"/>
            <a:ext cx="792162" cy="214312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26" name="Rectangle 481"/>
          <p:cNvSpPr>
            <a:spLocks noChangeArrowheads="1"/>
          </p:cNvSpPr>
          <p:nvPr/>
        </p:nvSpPr>
        <p:spPr bwMode="auto">
          <a:xfrm>
            <a:off x="5075237" y="5654675"/>
            <a:ext cx="792162" cy="214312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27" name="Rectangle 482"/>
          <p:cNvSpPr>
            <a:spLocks noChangeArrowheads="1"/>
          </p:cNvSpPr>
          <p:nvPr/>
        </p:nvSpPr>
        <p:spPr bwMode="auto">
          <a:xfrm>
            <a:off x="5867400" y="5654675"/>
            <a:ext cx="720725" cy="214312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28" name="Rectangle 483"/>
          <p:cNvSpPr>
            <a:spLocks noChangeArrowheads="1"/>
          </p:cNvSpPr>
          <p:nvPr/>
        </p:nvSpPr>
        <p:spPr bwMode="auto">
          <a:xfrm>
            <a:off x="6588125" y="5654675"/>
            <a:ext cx="719137" cy="214312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29" name="Rectangle 484"/>
          <p:cNvSpPr>
            <a:spLocks noChangeArrowheads="1"/>
          </p:cNvSpPr>
          <p:nvPr/>
        </p:nvSpPr>
        <p:spPr bwMode="auto">
          <a:xfrm>
            <a:off x="7307262" y="5654675"/>
            <a:ext cx="720725" cy="214312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30" name="Rectangle 485"/>
          <p:cNvSpPr>
            <a:spLocks noChangeArrowheads="1"/>
          </p:cNvSpPr>
          <p:nvPr/>
        </p:nvSpPr>
        <p:spPr bwMode="auto">
          <a:xfrm>
            <a:off x="8027987" y="5654675"/>
            <a:ext cx="827087" cy="214312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31" name="Line 486"/>
          <p:cNvSpPr>
            <a:spLocks noChangeShapeType="1"/>
          </p:cNvSpPr>
          <p:nvPr/>
        </p:nvSpPr>
        <p:spPr bwMode="auto">
          <a:xfrm>
            <a:off x="1006475" y="1409700"/>
            <a:ext cx="0" cy="446563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32" name="Line 487"/>
          <p:cNvSpPr>
            <a:spLocks noChangeShapeType="1"/>
          </p:cNvSpPr>
          <p:nvPr/>
        </p:nvSpPr>
        <p:spPr bwMode="auto">
          <a:xfrm>
            <a:off x="4283075" y="1409700"/>
            <a:ext cx="0" cy="40798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33" name="Line 488"/>
          <p:cNvSpPr>
            <a:spLocks noChangeShapeType="1"/>
          </p:cNvSpPr>
          <p:nvPr/>
        </p:nvSpPr>
        <p:spPr bwMode="auto">
          <a:xfrm>
            <a:off x="4283075" y="1817687"/>
            <a:ext cx="0" cy="249237"/>
          </a:xfrm>
          <a:prstGeom prst="line">
            <a:avLst/>
          </a:prstGeom>
          <a:noFill/>
          <a:ln w="381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34" name="Line 489"/>
          <p:cNvSpPr>
            <a:spLocks noChangeShapeType="1"/>
          </p:cNvSpPr>
          <p:nvPr/>
        </p:nvSpPr>
        <p:spPr bwMode="auto">
          <a:xfrm>
            <a:off x="4283075" y="2066925"/>
            <a:ext cx="0" cy="380841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35" name="Line 490"/>
          <p:cNvSpPr>
            <a:spLocks noChangeShapeType="1"/>
          </p:cNvSpPr>
          <p:nvPr/>
        </p:nvSpPr>
        <p:spPr bwMode="auto">
          <a:xfrm>
            <a:off x="5075237" y="1817687"/>
            <a:ext cx="0" cy="405765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36" name="Line 491"/>
          <p:cNvSpPr>
            <a:spLocks noChangeShapeType="1"/>
          </p:cNvSpPr>
          <p:nvPr/>
        </p:nvSpPr>
        <p:spPr bwMode="auto">
          <a:xfrm>
            <a:off x="5867400" y="1409700"/>
            <a:ext cx="0" cy="446563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37" name="Line 492"/>
          <p:cNvSpPr>
            <a:spLocks noChangeShapeType="1"/>
          </p:cNvSpPr>
          <p:nvPr/>
        </p:nvSpPr>
        <p:spPr bwMode="auto">
          <a:xfrm>
            <a:off x="6588125" y="1817687"/>
            <a:ext cx="0" cy="405765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38" name="Line 493"/>
          <p:cNvSpPr>
            <a:spLocks noChangeShapeType="1"/>
          </p:cNvSpPr>
          <p:nvPr/>
        </p:nvSpPr>
        <p:spPr bwMode="auto">
          <a:xfrm>
            <a:off x="7307262" y="1409700"/>
            <a:ext cx="0" cy="446563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39" name="Line 494"/>
          <p:cNvSpPr>
            <a:spLocks noChangeShapeType="1"/>
          </p:cNvSpPr>
          <p:nvPr/>
        </p:nvSpPr>
        <p:spPr bwMode="auto">
          <a:xfrm>
            <a:off x="8027987" y="1817687"/>
            <a:ext cx="0" cy="405765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40" name="Line 495"/>
          <p:cNvSpPr>
            <a:spLocks noChangeShapeType="1"/>
          </p:cNvSpPr>
          <p:nvPr/>
        </p:nvSpPr>
        <p:spPr bwMode="auto">
          <a:xfrm>
            <a:off x="4264025" y="1836737"/>
            <a:ext cx="4598987" cy="0"/>
          </a:xfrm>
          <a:prstGeom prst="line">
            <a:avLst/>
          </a:prstGeom>
          <a:noFill/>
          <a:ln w="381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41" name="Line 496"/>
          <p:cNvSpPr>
            <a:spLocks noChangeShapeType="1"/>
          </p:cNvSpPr>
          <p:nvPr/>
        </p:nvSpPr>
        <p:spPr bwMode="auto">
          <a:xfrm>
            <a:off x="280988" y="2047875"/>
            <a:ext cx="4021137" cy="0"/>
          </a:xfrm>
          <a:prstGeom prst="line">
            <a:avLst/>
          </a:prstGeom>
          <a:noFill/>
          <a:ln w="381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42" name="Line 497"/>
          <p:cNvSpPr>
            <a:spLocks noChangeShapeType="1"/>
          </p:cNvSpPr>
          <p:nvPr/>
        </p:nvSpPr>
        <p:spPr bwMode="auto">
          <a:xfrm>
            <a:off x="4302125" y="2047875"/>
            <a:ext cx="4560887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43" name="Line 498"/>
          <p:cNvSpPr>
            <a:spLocks noChangeShapeType="1"/>
          </p:cNvSpPr>
          <p:nvPr/>
        </p:nvSpPr>
        <p:spPr bwMode="auto">
          <a:xfrm>
            <a:off x="280988" y="2257425"/>
            <a:ext cx="858202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44" name="Line 499"/>
          <p:cNvSpPr>
            <a:spLocks noChangeShapeType="1"/>
          </p:cNvSpPr>
          <p:nvPr/>
        </p:nvSpPr>
        <p:spPr bwMode="auto">
          <a:xfrm>
            <a:off x="280988" y="2466975"/>
            <a:ext cx="858202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45" name="Line 500"/>
          <p:cNvSpPr>
            <a:spLocks noChangeShapeType="1"/>
          </p:cNvSpPr>
          <p:nvPr/>
        </p:nvSpPr>
        <p:spPr bwMode="auto">
          <a:xfrm>
            <a:off x="280988" y="2678112"/>
            <a:ext cx="858202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46" name="Line 501"/>
          <p:cNvSpPr>
            <a:spLocks noChangeShapeType="1"/>
          </p:cNvSpPr>
          <p:nvPr/>
        </p:nvSpPr>
        <p:spPr bwMode="auto">
          <a:xfrm>
            <a:off x="280988" y="2887662"/>
            <a:ext cx="858202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47" name="Line 502"/>
          <p:cNvSpPr>
            <a:spLocks noChangeShapeType="1"/>
          </p:cNvSpPr>
          <p:nvPr/>
        </p:nvSpPr>
        <p:spPr bwMode="auto">
          <a:xfrm>
            <a:off x="280988" y="3098800"/>
            <a:ext cx="858202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48" name="Line 503"/>
          <p:cNvSpPr>
            <a:spLocks noChangeShapeType="1"/>
          </p:cNvSpPr>
          <p:nvPr/>
        </p:nvSpPr>
        <p:spPr bwMode="auto">
          <a:xfrm>
            <a:off x="280988" y="3308350"/>
            <a:ext cx="858202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49" name="Line 504"/>
          <p:cNvSpPr>
            <a:spLocks noChangeShapeType="1"/>
          </p:cNvSpPr>
          <p:nvPr/>
        </p:nvSpPr>
        <p:spPr bwMode="auto">
          <a:xfrm>
            <a:off x="280988" y="3544887"/>
            <a:ext cx="858202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50" name="Line 505"/>
          <p:cNvSpPr>
            <a:spLocks noChangeShapeType="1"/>
          </p:cNvSpPr>
          <p:nvPr/>
        </p:nvSpPr>
        <p:spPr bwMode="auto">
          <a:xfrm>
            <a:off x="280988" y="3760787"/>
            <a:ext cx="858202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51" name="Line 506"/>
          <p:cNvSpPr>
            <a:spLocks noChangeShapeType="1"/>
          </p:cNvSpPr>
          <p:nvPr/>
        </p:nvSpPr>
        <p:spPr bwMode="auto">
          <a:xfrm>
            <a:off x="280988" y="3971925"/>
            <a:ext cx="858202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52" name="Line 507"/>
          <p:cNvSpPr>
            <a:spLocks noChangeShapeType="1"/>
          </p:cNvSpPr>
          <p:nvPr/>
        </p:nvSpPr>
        <p:spPr bwMode="auto">
          <a:xfrm>
            <a:off x="280988" y="4181475"/>
            <a:ext cx="858202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53" name="Line 508"/>
          <p:cNvSpPr>
            <a:spLocks noChangeShapeType="1"/>
          </p:cNvSpPr>
          <p:nvPr/>
        </p:nvSpPr>
        <p:spPr bwMode="auto">
          <a:xfrm>
            <a:off x="280988" y="4392612"/>
            <a:ext cx="858202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54" name="Line 509"/>
          <p:cNvSpPr>
            <a:spLocks noChangeShapeType="1"/>
          </p:cNvSpPr>
          <p:nvPr/>
        </p:nvSpPr>
        <p:spPr bwMode="auto">
          <a:xfrm>
            <a:off x="280988" y="4602162"/>
            <a:ext cx="858202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55" name="Line 510"/>
          <p:cNvSpPr>
            <a:spLocks noChangeShapeType="1"/>
          </p:cNvSpPr>
          <p:nvPr/>
        </p:nvSpPr>
        <p:spPr bwMode="auto">
          <a:xfrm>
            <a:off x="280988" y="4813300"/>
            <a:ext cx="858202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56" name="Line 511"/>
          <p:cNvSpPr>
            <a:spLocks noChangeShapeType="1"/>
          </p:cNvSpPr>
          <p:nvPr/>
        </p:nvSpPr>
        <p:spPr bwMode="auto">
          <a:xfrm>
            <a:off x="280988" y="5233987"/>
            <a:ext cx="858202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57" name="Line 512"/>
          <p:cNvSpPr>
            <a:spLocks noChangeShapeType="1"/>
          </p:cNvSpPr>
          <p:nvPr/>
        </p:nvSpPr>
        <p:spPr bwMode="auto">
          <a:xfrm>
            <a:off x="280988" y="5443537"/>
            <a:ext cx="858202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58" name="Line 513"/>
          <p:cNvSpPr>
            <a:spLocks noChangeShapeType="1"/>
          </p:cNvSpPr>
          <p:nvPr/>
        </p:nvSpPr>
        <p:spPr bwMode="auto">
          <a:xfrm>
            <a:off x="280988" y="5654675"/>
            <a:ext cx="858202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59" name="Line 514"/>
          <p:cNvSpPr>
            <a:spLocks noChangeShapeType="1"/>
          </p:cNvSpPr>
          <p:nvPr/>
        </p:nvSpPr>
        <p:spPr bwMode="auto">
          <a:xfrm>
            <a:off x="287338" y="1409700"/>
            <a:ext cx="0" cy="446563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60" name="Line 515"/>
          <p:cNvSpPr>
            <a:spLocks noChangeShapeType="1"/>
          </p:cNvSpPr>
          <p:nvPr/>
        </p:nvSpPr>
        <p:spPr bwMode="auto">
          <a:xfrm>
            <a:off x="8855075" y="1409700"/>
            <a:ext cx="0" cy="446563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61" name="Line 516"/>
          <p:cNvSpPr>
            <a:spLocks noChangeShapeType="1"/>
          </p:cNvSpPr>
          <p:nvPr/>
        </p:nvSpPr>
        <p:spPr bwMode="auto">
          <a:xfrm>
            <a:off x="280988" y="1416050"/>
            <a:ext cx="858202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62" name="Line 517"/>
          <p:cNvSpPr>
            <a:spLocks noChangeShapeType="1"/>
          </p:cNvSpPr>
          <p:nvPr/>
        </p:nvSpPr>
        <p:spPr bwMode="auto">
          <a:xfrm>
            <a:off x="280988" y="5868987"/>
            <a:ext cx="858202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763" name="Rectangle 518"/>
          <p:cNvSpPr>
            <a:spLocks noChangeArrowheads="1"/>
          </p:cNvSpPr>
          <p:nvPr/>
        </p:nvSpPr>
        <p:spPr bwMode="auto">
          <a:xfrm>
            <a:off x="501650" y="1541462"/>
            <a:ext cx="33020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Код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64" name="Rectangle 519"/>
          <p:cNvSpPr>
            <a:spLocks noChangeArrowheads="1"/>
          </p:cNvSpPr>
          <p:nvPr/>
        </p:nvSpPr>
        <p:spPr bwMode="auto">
          <a:xfrm>
            <a:off x="441325" y="1749425"/>
            <a:ext cx="438150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счета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65" name="Rectangle 520"/>
          <p:cNvSpPr>
            <a:spLocks noChangeArrowheads="1"/>
          </p:cNvSpPr>
          <p:nvPr/>
        </p:nvSpPr>
        <p:spPr bwMode="auto">
          <a:xfrm>
            <a:off x="1912938" y="1646237"/>
            <a:ext cx="1497012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Наименование счета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66" name="Rectangle 521"/>
          <p:cNvSpPr>
            <a:spLocks noChangeArrowheads="1"/>
          </p:cNvSpPr>
          <p:nvPr/>
        </p:nvSpPr>
        <p:spPr bwMode="auto">
          <a:xfrm>
            <a:off x="4460875" y="1435100"/>
            <a:ext cx="1336675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Сальдо на начало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67" name="Rectangle 522"/>
          <p:cNvSpPr>
            <a:spLocks noChangeArrowheads="1"/>
          </p:cNvSpPr>
          <p:nvPr/>
        </p:nvSpPr>
        <p:spPr bwMode="auto">
          <a:xfrm>
            <a:off x="4797425" y="1646237"/>
            <a:ext cx="622300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периода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68" name="Rectangle 523"/>
          <p:cNvSpPr>
            <a:spLocks noChangeArrowheads="1"/>
          </p:cNvSpPr>
          <p:nvPr/>
        </p:nvSpPr>
        <p:spPr bwMode="auto">
          <a:xfrm>
            <a:off x="5989637" y="1541462"/>
            <a:ext cx="1268412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Оборот за период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69" name="Rectangle 524"/>
          <p:cNvSpPr>
            <a:spLocks noChangeArrowheads="1"/>
          </p:cNvSpPr>
          <p:nvPr/>
        </p:nvSpPr>
        <p:spPr bwMode="auto">
          <a:xfrm>
            <a:off x="7504112" y="1435100"/>
            <a:ext cx="1255712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Сальдо на конец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70" name="Rectangle 525"/>
          <p:cNvSpPr>
            <a:spLocks noChangeArrowheads="1"/>
          </p:cNvSpPr>
          <p:nvPr/>
        </p:nvSpPr>
        <p:spPr bwMode="auto">
          <a:xfrm>
            <a:off x="7805737" y="1646237"/>
            <a:ext cx="622300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периода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71" name="Rectangle 526"/>
          <p:cNvSpPr>
            <a:spLocks noChangeArrowheads="1"/>
          </p:cNvSpPr>
          <p:nvPr/>
        </p:nvSpPr>
        <p:spPr bwMode="auto">
          <a:xfrm>
            <a:off x="4627562" y="1858962"/>
            <a:ext cx="165100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Д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72" name="Rectangle 527"/>
          <p:cNvSpPr>
            <a:spLocks noChangeArrowheads="1"/>
          </p:cNvSpPr>
          <p:nvPr/>
        </p:nvSpPr>
        <p:spPr bwMode="auto">
          <a:xfrm>
            <a:off x="5421312" y="1858962"/>
            <a:ext cx="16192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К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73" name="Rectangle 528"/>
          <p:cNvSpPr>
            <a:spLocks noChangeArrowheads="1"/>
          </p:cNvSpPr>
          <p:nvPr/>
        </p:nvSpPr>
        <p:spPr bwMode="auto">
          <a:xfrm>
            <a:off x="6175375" y="1858962"/>
            <a:ext cx="165100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Д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74" name="Rectangle 529"/>
          <p:cNvSpPr>
            <a:spLocks noChangeArrowheads="1"/>
          </p:cNvSpPr>
          <p:nvPr/>
        </p:nvSpPr>
        <p:spPr bwMode="auto">
          <a:xfrm>
            <a:off x="6896100" y="1858962"/>
            <a:ext cx="163512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К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75" name="Rectangle 530"/>
          <p:cNvSpPr>
            <a:spLocks noChangeArrowheads="1"/>
          </p:cNvSpPr>
          <p:nvPr/>
        </p:nvSpPr>
        <p:spPr bwMode="auto">
          <a:xfrm>
            <a:off x="7616825" y="1858962"/>
            <a:ext cx="163512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Д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76" name="Rectangle 531"/>
          <p:cNvSpPr>
            <a:spLocks noChangeArrowheads="1"/>
          </p:cNvSpPr>
          <p:nvPr/>
        </p:nvSpPr>
        <p:spPr bwMode="auto">
          <a:xfrm>
            <a:off x="8391525" y="1858962"/>
            <a:ext cx="163512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К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77" name="Rectangle 532"/>
          <p:cNvSpPr>
            <a:spLocks noChangeArrowheads="1"/>
          </p:cNvSpPr>
          <p:nvPr/>
        </p:nvSpPr>
        <p:spPr bwMode="auto">
          <a:xfrm>
            <a:off x="590550" y="2066925"/>
            <a:ext cx="141287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1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78" name="Rectangle 533"/>
          <p:cNvSpPr>
            <a:spLocks noChangeArrowheads="1"/>
          </p:cNvSpPr>
          <p:nvPr/>
        </p:nvSpPr>
        <p:spPr bwMode="auto">
          <a:xfrm>
            <a:off x="2587625" y="2070100"/>
            <a:ext cx="13652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79" name="Rectangle 534"/>
          <p:cNvSpPr>
            <a:spLocks noChangeArrowheads="1"/>
          </p:cNvSpPr>
          <p:nvPr/>
        </p:nvSpPr>
        <p:spPr bwMode="auto">
          <a:xfrm>
            <a:off x="4640262" y="2070100"/>
            <a:ext cx="13652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3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80" name="Rectangle 535"/>
          <p:cNvSpPr>
            <a:spLocks noChangeArrowheads="1"/>
          </p:cNvSpPr>
          <p:nvPr/>
        </p:nvSpPr>
        <p:spPr bwMode="auto">
          <a:xfrm>
            <a:off x="5432425" y="2070100"/>
            <a:ext cx="13652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4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81" name="Rectangle 536"/>
          <p:cNvSpPr>
            <a:spLocks noChangeArrowheads="1"/>
          </p:cNvSpPr>
          <p:nvPr/>
        </p:nvSpPr>
        <p:spPr bwMode="auto">
          <a:xfrm>
            <a:off x="6189662" y="2070100"/>
            <a:ext cx="138112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5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82" name="Rectangle 537"/>
          <p:cNvSpPr>
            <a:spLocks noChangeArrowheads="1"/>
          </p:cNvSpPr>
          <p:nvPr/>
        </p:nvSpPr>
        <p:spPr bwMode="auto">
          <a:xfrm>
            <a:off x="6910387" y="2070100"/>
            <a:ext cx="13652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6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83" name="Rectangle 538"/>
          <p:cNvSpPr>
            <a:spLocks noChangeArrowheads="1"/>
          </p:cNvSpPr>
          <p:nvPr/>
        </p:nvSpPr>
        <p:spPr bwMode="auto">
          <a:xfrm>
            <a:off x="7629525" y="2070100"/>
            <a:ext cx="13652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7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55" name="Rectangle 540"/>
          <p:cNvSpPr>
            <a:spLocks noChangeArrowheads="1"/>
          </p:cNvSpPr>
          <p:nvPr/>
        </p:nvSpPr>
        <p:spPr bwMode="auto">
          <a:xfrm>
            <a:off x="8404225" y="2070100"/>
            <a:ext cx="138112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8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56" name="Rectangle 541"/>
          <p:cNvSpPr>
            <a:spLocks noChangeArrowheads="1"/>
          </p:cNvSpPr>
          <p:nvPr/>
        </p:nvSpPr>
        <p:spPr bwMode="auto">
          <a:xfrm>
            <a:off x="552450" y="2274888"/>
            <a:ext cx="217487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10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57" name="Rectangle 542"/>
          <p:cNvSpPr>
            <a:spLocks noChangeArrowheads="1"/>
          </p:cNvSpPr>
          <p:nvPr/>
        </p:nvSpPr>
        <p:spPr bwMode="auto">
          <a:xfrm>
            <a:off x="1008063" y="2278063"/>
            <a:ext cx="804862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Материалы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58" name="Rectangle 543"/>
          <p:cNvSpPr>
            <a:spLocks noChangeArrowheads="1"/>
          </p:cNvSpPr>
          <p:nvPr/>
        </p:nvSpPr>
        <p:spPr bwMode="auto">
          <a:xfrm>
            <a:off x="4487863" y="2278063"/>
            <a:ext cx="441325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10000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59" name="Rectangle 544"/>
          <p:cNvSpPr>
            <a:spLocks noChangeArrowheads="1"/>
          </p:cNvSpPr>
          <p:nvPr/>
        </p:nvSpPr>
        <p:spPr bwMode="auto">
          <a:xfrm>
            <a:off x="5395913" y="2278063"/>
            <a:ext cx="212725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---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60" name="Rectangle 545"/>
          <p:cNvSpPr>
            <a:spLocks noChangeArrowheads="1"/>
          </p:cNvSpPr>
          <p:nvPr/>
        </p:nvSpPr>
        <p:spPr bwMode="auto">
          <a:xfrm>
            <a:off x="6002338" y="2278063"/>
            <a:ext cx="519112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110000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61" name="Rectangle 546"/>
          <p:cNvSpPr>
            <a:spLocks noChangeArrowheads="1"/>
          </p:cNvSpPr>
          <p:nvPr/>
        </p:nvSpPr>
        <p:spPr bwMode="auto">
          <a:xfrm>
            <a:off x="6757988" y="2278063"/>
            <a:ext cx="441325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16000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62" name="Rectangle 547"/>
          <p:cNvSpPr>
            <a:spLocks noChangeArrowheads="1"/>
          </p:cNvSpPr>
          <p:nvPr/>
        </p:nvSpPr>
        <p:spPr bwMode="auto">
          <a:xfrm>
            <a:off x="7439025" y="2278063"/>
            <a:ext cx="517525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104000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63" name="Rectangle 548"/>
          <p:cNvSpPr>
            <a:spLocks noChangeArrowheads="1"/>
          </p:cNvSpPr>
          <p:nvPr/>
        </p:nvSpPr>
        <p:spPr bwMode="auto">
          <a:xfrm>
            <a:off x="8366125" y="2278063"/>
            <a:ext cx="214312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---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64" name="Rectangle 549"/>
          <p:cNvSpPr>
            <a:spLocks noChangeArrowheads="1"/>
          </p:cNvSpPr>
          <p:nvPr/>
        </p:nvSpPr>
        <p:spPr bwMode="auto">
          <a:xfrm>
            <a:off x="552450" y="2487613"/>
            <a:ext cx="217487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20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65" name="Rectangle 550"/>
          <p:cNvSpPr>
            <a:spLocks noChangeArrowheads="1"/>
          </p:cNvSpPr>
          <p:nvPr/>
        </p:nvSpPr>
        <p:spPr bwMode="auto">
          <a:xfrm>
            <a:off x="1008063" y="2490788"/>
            <a:ext cx="1612900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Основное производство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66" name="Rectangle 551"/>
          <p:cNvSpPr>
            <a:spLocks noChangeArrowheads="1"/>
          </p:cNvSpPr>
          <p:nvPr/>
        </p:nvSpPr>
        <p:spPr bwMode="auto">
          <a:xfrm>
            <a:off x="4525963" y="2490788"/>
            <a:ext cx="36512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4000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67" name="Rectangle 552"/>
          <p:cNvSpPr>
            <a:spLocks noChangeArrowheads="1"/>
          </p:cNvSpPr>
          <p:nvPr/>
        </p:nvSpPr>
        <p:spPr bwMode="auto">
          <a:xfrm>
            <a:off x="5395913" y="2490788"/>
            <a:ext cx="21272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---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68" name="Rectangle 553"/>
          <p:cNvSpPr>
            <a:spLocks noChangeArrowheads="1"/>
          </p:cNvSpPr>
          <p:nvPr/>
        </p:nvSpPr>
        <p:spPr bwMode="auto">
          <a:xfrm>
            <a:off x="5999163" y="2490788"/>
            <a:ext cx="519112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237000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69" name="Rectangle 554"/>
          <p:cNvSpPr>
            <a:spLocks noChangeArrowheads="1"/>
          </p:cNvSpPr>
          <p:nvPr/>
        </p:nvSpPr>
        <p:spPr bwMode="auto">
          <a:xfrm>
            <a:off x="6757988" y="2490788"/>
            <a:ext cx="44132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70000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70" name="Rectangle 555"/>
          <p:cNvSpPr>
            <a:spLocks noChangeArrowheads="1"/>
          </p:cNvSpPr>
          <p:nvPr/>
        </p:nvSpPr>
        <p:spPr bwMode="auto">
          <a:xfrm>
            <a:off x="7439025" y="2490788"/>
            <a:ext cx="51752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171000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71" name="Rectangle 556"/>
          <p:cNvSpPr>
            <a:spLocks noChangeArrowheads="1"/>
          </p:cNvSpPr>
          <p:nvPr/>
        </p:nvSpPr>
        <p:spPr bwMode="auto">
          <a:xfrm>
            <a:off x="8366125" y="2490788"/>
            <a:ext cx="214312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---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72" name="Rectangle 557"/>
          <p:cNvSpPr>
            <a:spLocks noChangeArrowheads="1"/>
          </p:cNvSpPr>
          <p:nvPr/>
        </p:nvSpPr>
        <p:spPr bwMode="auto">
          <a:xfrm>
            <a:off x="552450" y="2695575"/>
            <a:ext cx="217487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43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73" name="Rectangle 558"/>
          <p:cNvSpPr>
            <a:spLocks noChangeArrowheads="1"/>
          </p:cNvSpPr>
          <p:nvPr/>
        </p:nvSpPr>
        <p:spPr bwMode="auto">
          <a:xfrm>
            <a:off x="1008063" y="2698750"/>
            <a:ext cx="1308100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Готовая продукция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74" name="Rectangle 559"/>
          <p:cNvSpPr>
            <a:spLocks noChangeArrowheads="1"/>
          </p:cNvSpPr>
          <p:nvPr/>
        </p:nvSpPr>
        <p:spPr bwMode="auto">
          <a:xfrm>
            <a:off x="4487863" y="2698750"/>
            <a:ext cx="441325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70000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75" name="Rectangle 560"/>
          <p:cNvSpPr>
            <a:spLocks noChangeArrowheads="1"/>
          </p:cNvSpPr>
          <p:nvPr/>
        </p:nvSpPr>
        <p:spPr bwMode="auto">
          <a:xfrm>
            <a:off x="5395913" y="2698750"/>
            <a:ext cx="212725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---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76" name="Rectangle 561"/>
          <p:cNvSpPr>
            <a:spLocks noChangeArrowheads="1"/>
          </p:cNvSpPr>
          <p:nvPr/>
        </p:nvSpPr>
        <p:spPr bwMode="auto">
          <a:xfrm>
            <a:off x="6037263" y="2698750"/>
            <a:ext cx="442912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70000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77" name="Rectangle 562"/>
          <p:cNvSpPr>
            <a:spLocks noChangeArrowheads="1"/>
          </p:cNvSpPr>
          <p:nvPr/>
        </p:nvSpPr>
        <p:spPr bwMode="auto">
          <a:xfrm>
            <a:off x="6757988" y="2698750"/>
            <a:ext cx="441325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70000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78" name="Rectangle 563"/>
          <p:cNvSpPr>
            <a:spLocks noChangeArrowheads="1"/>
          </p:cNvSpPr>
          <p:nvPr/>
        </p:nvSpPr>
        <p:spPr bwMode="auto">
          <a:xfrm>
            <a:off x="7477125" y="2698750"/>
            <a:ext cx="441325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70000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80" name="Rectangle 564"/>
          <p:cNvSpPr>
            <a:spLocks noChangeArrowheads="1"/>
          </p:cNvSpPr>
          <p:nvPr/>
        </p:nvSpPr>
        <p:spPr bwMode="auto">
          <a:xfrm>
            <a:off x="8366125" y="2698750"/>
            <a:ext cx="214312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---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81" name="Rectangle 565"/>
          <p:cNvSpPr>
            <a:spLocks noChangeArrowheads="1"/>
          </p:cNvSpPr>
          <p:nvPr/>
        </p:nvSpPr>
        <p:spPr bwMode="auto">
          <a:xfrm>
            <a:off x="571500" y="2908300"/>
            <a:ext cx="217487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50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82" name="Rectangle 566"/>
          <p:cNvSpPr>
            <a:spLocks noChangeArrowheads="1"/>
          </p:cNvSpPr>
          <p:nvPr/>
        </p:nvSpPr>
        <p:spPr bwMode="auto">
          <a:xfrm>
            <a:off x="1008063" y="2911475"/>
            <a:ext cx="43497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Касса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83" name="Rectangle 567"/>
          <p:cNvSpPr>
            <a:spLocks noChangeArrowheads="1"/>
          </p:cNvSpPr>
          <p:nvPr/>
        </p:nvSpPr>
        <p:spPr bwMode="auto">
          <a:xfrm>
            <a:off x="4449763" y="2911475"/>
            <a:ext cx="51752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240000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84" name="Rectangle 568"/>
          <p:cNvSpPr>
            <a:spLocks noChangeArrowheads="1"/>
          </p:cNvSpPr>
          <p:nvPr/>
        </p:nvSpPr>
        <p:spPr bwMode="auto">
          <a:xfrm>
            <a:off x="5395913" y="2911475"/>
            <a:ext cx="21272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---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85" name="Rectangle 569"/>
          <p:cNvSpPr>
            <a:spLocks noChangeArrowheads="1"/>
          </p:cNvSpPr>
          <p:nvPr/>
        </p:nvSpPr>
        <p:spPr bwMode="auto">
          <a:xfrm>
            <a:off x="6037263" y="2911475"/>
            <a:ext cx="442912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14000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86" name="Rectangle 570"/>
          <p:cNvSpPr>
            <a:spLocks noChangeArrowheads="1"/>
          </p:cNvSpPr>
          <p:nvPr/>
        </p:nvSpPr>
        <p:spPr bwMode="auto">
          <a:xfrm>
            <a:off x="6723063" y="2911475"/>
            <a:ext cx="51752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119000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87" name="Rectangle 571"/>
          <p:cNvSpPr>
            <a:spLocks noChangeArrowheads="1"/>
          </p:cNvSpPr>
          <p:nvPr/>
        </p:nvSpPr>
        <p:spPr bwMode="auto">
          <a:xfrm>
            <a:off x="7439025" y="2911475"/>
            <a:ext cx="51752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135000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88" name="Rectangle 572"/>
          <p:cNvSpPr>
            <a:spLocks noChangeArrowheads="1"/>
          </p:cNvSpPr>
          <p:nvPr/>
        </p:nvSpPr>
        <p:spPr bwMode="auto">
          <a:xfrm>
            <a:off x="8366125" y="2911475"/>
            <a:ext cx="214312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---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89" name="Rectangle 573"/>
          <p:cNvSpPr>
            <a:spLocks noChangeArrowheads="1"/>
          </p:cNvSpPr>
          <p:nvPr/>
        </p:nvSpPr>
        <p:spPr bwMode="auto">
          <a:xfrm>
            <a:off x="571500" y="3116263"/>
            <a:ext cx="217487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51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90" name="Rectangle 574"/>
          <p:cNvSpPr>
            <a:spLocks noChangeArrowheads="1"/>
          </p:cNvSpPr>
          <p:nvPr/>
        </p:nvSpPr>
        <p:spPr bwMode="auto">
          <a:xfrm>
            <a:off x="1008063" y="3119438"/>
            <a:ext cx="1076325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Расчётный счёт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91" name="Rectangle 575"/>
          <p:cNvSpPr>
            <a:spLocks noChangeArrowheads="1"/>
          </p:cNvSpPr>
          <p:nvPr/>
        </p:nvSpPr>
        <p:spPr bwMode="auto">
          <a:xfrm>
            <a:off x="4449763" y="3119438"/>
            <a:ext cx="517525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400000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92" name="Rectangle 576"/>
          <p:cNvSpPr>
            <a:spLocks noChangeArrowheads="1"/>
          </p:cNvSpPr>
          <p:nvPr/>
        </p:nvSpPr>
        <p:spPr bwMode="auto">
          <a:xfrm>
            <a:off x="5395913" y="3119438"/>
            <a:ext cx="212725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---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93" name="Rectangle 577"/>
          <p:cNvSpPr>
            <a:spLocks noChangeArrowheads="1"/>
          </p:cNvSpPr>
          <p:nvPr/>
        </p:nvSpPr>
        <p:spPr bwMode="auto">
          <a:xfrm>
            <a:off x="6189663" y="3119438"/>
            <a:ext cx="138112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94" name="Rectangle 578"/>
          <p:cNvSpPr>
            <a:spLocks noChangeArrowheads="1"/>
          </p:cNvSpPr>
          <p:nvPr/>
        </p:nvSpPr>
        <p:spPr bwMode="auto">
          <a:xfrm>
            <a:off x="6719888" y="3119438"/>
            <a:ext cx="517525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148400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95" name="Rectangle 579"/>
          <p:cNvSpPr>
            <a:spLocks noChangeArrowheads="1"/>
          </p:cNvSpPr>
          <p:nvPr/>
        </p:nvSpPr>
        <p:spPr bwMode="auto">
          <a:xfrm>
            <a:off x="7439025" y="3119438"/>
            <a:ext cx="517525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251600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96" name="Rectangle 580"/>
          <p:cNvSpPr>
            <a:spLocks noChangeArrowheads="1"/>
          </p:cNvSpPr>
          <p:nvPr/>
        </p:nvSpPr>
        <p:spPr bwMode="auto">
          <a:xfrm>
            <a:off x="8366125" y="3119438"/>
            <a:ext cx="214312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---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97" name="Rectangle 581"/>
          <p:cNvSpPr>
            <a:spLocks noChangeArrowheads="1"/>
          </p:cNvSpPr>
          <p:nvPr/>
        </p:nvSpPr>
        <p:spPr bwMode="auto">
          <a:xfrm>
            <a:off x="571500" y="3328988"/>
            <a:ext cx="217487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60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98" name="Rectangle 582"/>
          <p:cNvSpPr>
            <a:spLocks noChangeArrowheads="1"/>
          </p:cNvSpPr>
          <p:nvPr/>
        </p:nvSpPr>
        <p:spPr bwMode="auto">
          <a:xfrm>
            <a:off x="1008063" y="3332163"/>
            <a:ext cx="2786062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Расчеты с поставщиками и подрядчиками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99" name="Rectangle 583"/>
          <p:cNvSpPr>
            <a:spLocks noChangeArrowheads="1"/>
          </p:cNvSpPr>
          <p:nvPr/>
        </p:nvSpPr>
        <p:spPr bwMode="auto">
          <a:xfrm>
            <a:off x="4640263" y="3332163"/>
            <a:ext cx="13652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00" name="Rectangle 584"/>
          <p:cNvSpPr>
            <a:spLocks noChangeArrowheads="1"/>
          </p:cNvSpPr>
          <p:nvPr/>
        </p:nvSpPr>
        <p:spPr bwMode="auto">
          <a:xfrm>
            <a:off x="5318125" y="3332163"/>
            <a:ext cx="36512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3200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01" name="Rectangle 585"/>
          <p:cNvSpPr>
            <a:spLocks noChangeArrowheads="1"/>
          </p:cNvSpPr>
          <p:nvPr/>
        </p:nvSpPr>
        <p:spPr bwMode="auto">
          <a:xfrm>
            <a:off x="6002338" y="3332163"/>
            <a:ext cx="519112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113200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02" name="Rectangle 586"/>
          <p:cNvSpPr>
            <a:spLocks noChangeArrowheads="1"/>
          </p:cNvSpPr>
          <p:nvPr/>
        </p:nvSpPr>
        <p:spPr bwMode="auto">
          <a:xfrm>
            <a:off x="6723063" y="3332163"/>
            <a:ext cx="51752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110000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03" name="Rectangle 587"/>
          <p:cNvSpPr>
            <a:spLocks noChangeArrowheads="1"/>
          </p:cNvSpPr>
          <p:nvPr/>
        </p:nvSpPr>
        <p:spPr bwMode="auto">
          <a:xfrm>
            <a:off x="7629525" y="3332163"/>
            <a:ext cx="13652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04" name="Rectangle 588"/>
          <p:cNvSpPr>
            <a:spLocks noChangeArrowheads="1"/>
          </p:cNvSpPr>
          <p:nvPr/>
        </p:nvSpPr>
        <p:spPr bwMode="auto">
          <a:xfrm>
            <a:off x="8366125" y="3332163"/>
            <a:ext cx="214312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---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05" name="Rectangle 589"/>
          <p:cNvSpPr>
            <a:spLocks noChangeArrowheads="1"/>
          </p:cNvSpPr>
          <p:nvPr/>
        </p:nvSpPr>
        <p:spPr bwMode="auto">
          <a:xfrm>
            <a:off x="571500" y="3565525"/>
            <a:ext cx="217487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62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06" name="Rectangle 590"/>
          <p:cNvSpPr>
            <a:spLocks noChangeArrowheads="1"/>
          </p:cNvSpPr>
          <p:nvPr/>
        </p:nvSpPr>
        <p:spPr bwMode="auto">
          <a:xfrm>
            <a:off x="1008063" y="3568700"/>
            <a:ext cx="265747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Расчеты с покупателями  и заказчиками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07" name="Rectangle 591"/>
          <p:cNvSpPr>
            <a:spLocks noChangeArrowheads="1"/>
          </p:cNvSpPr>
          <p:nvPr/>
        </p:nvSpPr>
        <p:spPr bwMode="auto">
          <a:xfrm>
            <a:off x="4640263" y="3568700"/>
            <a:ext cx="13652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08" name="Rectangle 592"/>
          <p:cNvSpPr>
            <a:spLocks noChangeArrowheads="1"/>
          </p:cNvSpPr>
          <p:nvPr/>
        </p:nvSpPr>
        <p:spPr bwMode="auto">
          <a:xfrm>
            <a:off x="5999163" y="3568700"/>
            <a:ext cx="519112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120000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09" name="Rectangle 593"/>
          <p:cNvSpPr>
            <a:spLocks noChangeArrowheads="1"/>
          </p:cNvSpPr>
          <p:nvPr/>
        </p:nvSpPr>
        <p:spPr bwMode="auto">
          <a:xfrm>
            <a:off x="6910388" y="3568700"/>
            <a:ext cx="13652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10" name="Rectangle 594"/>
          <p:cNvSpPr>
            <a:spLocks noChangeArrowheads="1"/>
          </p:cNvSpPr>
          <p:nvPr/>
        </p:nvSpPr>
        <p:spPr bwMode="auto">
          <a:xfrm>
            <a:off x="7439025" y="3568700"/>
            <a:ext cx="51752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120000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11" name="Rectangle 595"/>
          <p:cNvSpPr>
            <a:spLocks noChangeArrowheads="1"/>
          </p:cNvSpPr>
          <p:nvPr/>
        </p:nvSpPr>
        <p:spPr bwMode="auto">
          <a:xfrm>
            <a:off x="8366125" y="3568700"/>
            <a:ext cx="214312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---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12" name="Rectangle 596"/>
          <p:cNvSpPr>
            <a:spLocks noChangeArrowheads="1"/>
          </p:cNvSpPr>
          <p:nvPr/>
        </p:nvSpPr>
        <p:spPr bwMode="auto">
          <a:xfrm>
            <a:off x="571500" y="3781425"/>
            <a:ext cx="217487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66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13" name="Rectangle 597"/>
          <p:cNvSpPr>
            <a:spLocks noChangeArrowheads="1"/>
          </p:cNvSpPr>
          <p:nvPr/>
        </p:nvSpPr>
        <p:spPr bwMode="auto">
          <a:xfrm>
            <a:off x="1008063" y="3784600"/>
            <a:ext cx="2490787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Расчёты по краткосрочным кредитам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14" name="Rectangle 598"/>
          <p:cNvSpPr>
            <a:spLocks noChangeArrowheads="1"/>
          </p:cNvSpPr>
          <p:nvPr/>
        </p:nvSpPr>
        <p:spPr bwMode="auto">
          <a:xfrm>
            <a:off x="4603750" y="3784600"/>
            <a:ext cx="21272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---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15" name="Rectangle 599"/>
          <p:cNvSpPr>
            <a:spLocks noChangeArrowheads="1"/>
          </p:cNvSpPr>
          <p:nvPr/>
        </p:nvSpPr>
        <p:spPr bwMode="auto">
          <a:xfrm>
            <a:off x="5318125" y="3784600"/>
            <a:ext cx="36512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2800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16" name="Rectangle 600"/>
          <p:cNvSpPr>
            <a:spLocks noChangeArrowheads="1"/>
          </p:cNvSpPr>
          <p:nvPr/>
        </p:nvSpPr>
        <p:spPr bwMode="auto">
          <a:xfrm>
            <a:off x="6075363" y="3784600"/>
            <a:ext cx="366712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2800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17" name="Rectangle 601"/>
          <p:cNvSpPr>
            <a:spLocks noChangeArrowheads="1"/>
          </p:cNvSpPr>
          <p:nvPr/>
        </p:nvSpPr>
        <p:spPr bwMode="auto">
          <a:xfrm>
            <a:off x="6910388" y="3784600"/>
            <a:ext cx="13652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18" name="Rectangle 602"/>
          <p:cNvSpPr>
            <a:spLocks noChangeArrowheads="1"/>
          </p:cNvSpPr>
          <p:nvPr/>
        </p:nvSpPr>
        <p:spPr bwMode="auto">
          <a:xfrm>
            <a:off x="7591425" y="3784600"/>
            <a:ext cx="21272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---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19" name="Rectangle 603"/>
          <p:cNvSpPr>
            <a:spLocks noChangeArrowheads="1"/>
          </p:cNvSpPr>
          <p:nvPr/>
        </p:nvSpPr>
        <p:spPr bwMode="auto">
          <a:xfrm>
            <a:off x="8404225" y="3784600"/>
            <a:ext cx="138112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20" name="Rectangle 604"/>
          <p:cNvSpPr>
            <a:spLocks noChangeArrowheads="1"/>
          </p:cNvSpPr>
          <p:nvPr/>
        </p:nvSpPr>
        <p:spPr bwMode="auto">
          <a:xfrm>
            <a:off x="571500" y="3989388"/>
            <a:ext cx="217487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68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21" name="Rectangle 605"/>
          <p:cNvSpPr>
            <a:spLocks noChangeArrowheads="1"/>
          </p:cNvSpPr>
          <p:nvPr/>
        </p:nvSpPr>
        <p:spPr bwMode="auto">
          <a:xfrm>
            <a:off x="1008063" y="3992563"/>
            <a:ext cx="1978025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Расчёты по налогам и сборам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22" name="Rectangle 606"/>
          <p:cNvSpPr>
            <a:spLocks noChangeArrowheads="1"/>
          </p:cNvSpPr>
          <p:nvPr/>
        </p:nvSpPr>
        <p:spPr bwMode="auto">
          <a:xfrm>
            <a:off x="4603750" y="3992563"/>
            <a:ext cx="212725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---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23" name="Rectangle 607"/>
          <p:cNvSpPr>
            <a:spLocks noChangeArrowheads="1"/>
          </p:cNvSpPr>
          <p:nvPr/>
        </p:nvSpPr>
        <p:spPr bwMode="auto">
          <a:xfrm>
            <a:off x="5356225" y="3992563"/>
            <a:ext cx="288925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400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24" name="Rectangle 608"/>
          <p:cNvSpPr>
            <a:spLocks noChangeArrowheads="1"/>
          </p:cNvSpPr>
          <p:nvPr/>
        </p:nvSpPr>
        <p:spPr bwMode="auto">
          <a:xfrm>
            <a:off x="6037263" y="3992563"/>
            <a:ext cx="442912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18400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25" name="Rectangle 609"/>
          <p:cNvSpPr>
            <a:spLocks noChangeArrowheads="1"/>
          </p:cNvSpPr>
          <p:nvPr/>
        </p:nvSpPr>
        <p:spPr bwMode="auto">
          <a:xfrm>
            <a:off x="6757988" y="3992563"/>
            <a:ext cx="3847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44004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26" name="Rectangle 610"/>
          <p:cNvSpPr>
            <a:spLocks noChangeArrowheads="1"/>
          </p:cNvSpPr>
          <p:nvPr/>
        </p:nvSpPr>
        <p:spPr bwMode="auto">
          <a:xfrm>
            <a:off x="7591425" y="3992563"/>
            <a:ext cx="212725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---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27" name="Rectangle 611"/>
          <p:cNvSpPr>
            <a:spLocks noChangeArrowheads="1"/>
          </p:cNvSpPr>
          <p:nvPr/>
        </p:nvSpPr>
        <p:spPr bwMode="auto">
          <a:xfrm>
            <a:off x="8251825" y="3992563"/>
            <a:ext cx="442912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26004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28" name="Rectangle 612"/>
          <p:cNvSpPr>
            <a:spLocks noChangeArrowheads="1"/>
          </p:cNvSpPr>
          <p:nvPr/>
        </p:nvSpPr>
        <p:spPr bwMode="auto">
          <a:xfrm>
            <a:off x="571500" y="4202113"/>
            <a:ext cx="217487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69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29" name="Rectangle 613"/>
          <p:cNvSpPr>
            <a:spLocks noChangeArrowheads="1"/>
          </p:cNvSpPr>
          <p:nvPr/>
        </p:nvSpPr>
        <p:spPr bwMode="auto">
          <a:xfrm>
            <a:off x="1008063" y="4205288"/>
            <a:ext cx="2563812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Расчёты по социальному страхованию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30" name="Rectangle 614"/>
          <p:cNvSpPr>
            <a:spLocks noChangeArrowheads="1"/>
          </p:cNvSpPr>
          <p:nvPr/>
        </p:nvSpPr>
        <p:spPr bwMode="auto">
          <a:xfrm>
            <a:off x="4603750" y="4205288"/>
            <a:ext cx="21272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---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31" name="Rectangle 615"/>
          <p:cNvSpPr>
            <a:spLocks noChangeArrowheads="1"/>
          </p:cNvSpPr>
          <p:nvPr/>
        </p:nvSpPr>
        <p:spPr bwMode="auto">
          <a:xfrm>
            <a:off x="5432425" y="4205288"/>
            <a:ext cx="13652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32" name="Rectangle 616"/>
          <p:cNvSpPr>
            <a:spLocks noChangeArrowheads="1"/>
          </p:cNvSpPr>
          <p:nvPr/>
        </p:nvSpPr>
        <p:spPr bwMode="auto">
          <a:xfrm>
            <a:off x="6189663" y="4205288"/>
            <a:ext cx="138112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33" name="Rectangle 617"/>
          <p:cNvSpPr>
            <a:spLocks noChangeArrowheads="1"/>
          </p:cNvSpPr>
          <p:nvPr/>
        </p:nvSpPr>
        <p:spPr bwMode="auto">
          <a:xfrm>
            <a:off x="6757988" y="4205288"/>
            <a:ext cx="44132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51000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34" name="Rectangle 618"/>
          <p:cNvSpPr>
            <a:spLocks noChangeArrowheads="1"/>
          </p:cNvSpPr>
          <p:nvPr/>
        </p:nvSpPr>
        <p:spPr bwMode="auto">
          <a:xfrm>
            <a:off x="7591425" y="4205288"/>
            <a:ext cx="21272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---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35" name="Rectangle 619"/>
          <p:cNvSpPr>
            <a:spLocks noChangeArrowheads="1"/>
          </p:cNvSpPr>
          <p:nvPr/>
        </p:nvSpPr>
        <p:spPr bwMode="auto">
          <a:xfrm>
            <a:off x="8251825" y="4205288"/>
            <a:ext cx="442912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51000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36" name="Rectangle 620"/>
          <p:cNvSpPr>
            <a:spLocks noChangeArrowheads="1"/>
          </p:cNvSpPr>
          <p:nvPr/>
        </p:nvSpPr>
        <p:spPr bwMode="auto">
          <a:xfrm>
            <a:off x="571500" y="4411663"/>
            <a:ext cx="217487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70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37" name="Rectangle 621"/>
          <p:cNvSpPr>
            <a:spLocks noChangeArrowheads="1"/>
          </p:cNvSpPr>
          <p:nvPr/>
        </p:nvSpPr>
        <p:spPr bwMode="auto">
          <a:xfrm>
            <a:off x="1008063" y="4413250"/>
            <a:ext cx="2578100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Расчёты с персоналом по оплате труда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38" name="Rectangle 622"/>
          <p:cNvSpPr>
            <a:spLocks noChangeArrowheads="1"/>
          </p:cNvSpPr>
          <p:nvPr/>
        </p:nvSpPr>
        <p:spPr bwMode="auto">
          <a:xfrm>
            <a:off x="4603750" y="4413250"/>
            <a:ext cx="212725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---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39" name="Rectangle 623"/>
          <p:cNvSpPr>
            <a:spLocks noChangeArrowheads="1"/>
          </p:cNvSpPr>
          <p:nvPr/>
        </p:nvSpPr>
        <p:spPr bwMode="auto">
          <a:xfrm>
            <a:off x="5432425" y="4413250"/>
            <a:ext cx="136525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40" name="Rectangle 624"/>
          <p:cNvSpPr>
            <a:spLocks noChangeArrowheads="1"/>
          </p:cNvSpPr>
          <p:nvPr/>
        </p:nvSpPr>
        <p:spPr bwMode="auto">
          <a:xfrm>
            <a:off x="5999163" y="4413250"/>
            <a:ext cx="519112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137000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41" name="Rectangle 625"/>
          <p:cNvSpPr>
            <a:spLocks noChangeArrowheads="1"/>
          </p:cNvSpPr>
          <p:nvPr/>
        </p:nvSpPr>
        <p:spPr bwMode="auto">
          <a:xfrm>
            <a:off x="6719888" y="4413250"/>
            <a:ext cx="517525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170000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42" name="Rectangle 626"/>
          <p:cNvSpPr>
            <a:spLocks noChangeArrowheads="1"/>
          </p:cNvSpPr>
          <p:nvPr/>
        </p:nvSpPr>
        <p:spPr bwMode="auto">
          <a:xfrm>
            <a:off x="7591425" y="4413250"/>
            <a:ext cx="212725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---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43" name="Rectangle 627"/>
          <p:cNvSpPr>
            <a:spLocks noChangeArrowheads="1"/>
          </p:cNvSpPr>
          <p:nvPr/>
        </p:nvSpPr>
        <p:spPr bwMode="auto">
          <a:xfrm>
            <a:off x="8251825" y="4413250"/>
            <a:ext cx="442912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33000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44" name="Rectangle 628"/>
          <p:cNvSpPr>
            <a:spLocks noChangeArrowheads="1"/>
          </p:cNvSpPr>
          <p:nvPr/>
        </p:nvSpPr>
        <p:spPr bwMode="auto">
          <a:xfrm>
            <a:off x="571500" y="4621213"/>
            <a:ext cx="217487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80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45" name="Rectangle 629"/>
          <p:cNvSpPr>
            <a:spLocks noChangeArrowheads="1"/>
          </p:cNvSpPr>
          <p:nvPr/>
        </p:nvSpPr>
        <p:spPr bwMode="auto">
          <a:xfrm>
            <a:off x="1008063" y="4624388"/>
            <a:ext cx="1263650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Уставный капитал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46" name="Rectangle 630"/>
          <p:cNvSpPr>
            <a:spLocks noChangeArrowheads="1"/>
          </p:cNvSpPr>
          <p:nvPr/>
        </p:nvSpPr>
        <p:spPr bwMode="auto">
          <a:xfrm>
            <a:off x="4603750" y="4624388"/>
            <a:ext cx="21272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---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47" name="Rectangle 631"/>
          <p:cNvSpPr>
            <a:spLocks noChangeArrowheads="1"/>
          </p:cNvSpPr>
          <p:nvPr/>
        </p:nvSpPr>
        <p:spPr bwMode="auto">
          <a:xfrm>
            <a:off x="5280025" y="4624388"/>
            <a:ext cx="44132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47600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48" name="Rectangle 632"/>
          <p:cNvSpPr>
            <a:spLocks noChangeArrowheads="1"/>
          </p:cNvSpPr>
          <p:nvPr/>
        </p:nvSpPr>
        <p:spPr bwMode="auto">
          <a:xfrm>
            <a:off x="6189663" y="4624388"/>
            <a:ext cx="138112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49" name="Rectangle 633"/>
          <p:cNvSpPr>
            <a:spLocks noChangeArrowheads="1"/>
          </p:cNvSpPr>
          <p:nvPr/>
        </p:nvSpPr>
        <p:spPr bwMode="auto">
          <a:xfrm>
            <a:off x="6910388" y="4624388"/>
            <a:ext cx="13652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50" name="Rectangle 634"/>
          <p:cNvSpPr>
            <a:spLocks noChangeArrowheads="1"/>
          </p:cNvSpPr>
          <p:nvPr/>
        </p:nvSpPr>
        <p:spPr bwMode="auto">
          <a:xfrm>
            <a:off x="7591425" y="4624388"/>
            <a:ext cx="21272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---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51" name="Rectangle 635"/>
          <p:cNvSpPr>
            <a:spLocks noChangeArrowheads="1"/>
          </p:cNvSpPr>
          <p:nvPr/>
        </p:nvSpPr>
        <p:spPr bwMode="auto">
          <a:xfrm>
            <a:off x="8213725" y="4624388"/>
            <a:ext cx="519112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717600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52" name="Rectangle 636"/>
          <p:cNvSpPr>
            <a:spLocks noChangeArrowheads="1"/>
          </p:cNvSpPr>
          <p:nvPr/>
        </p:nvSpPr>
        <p:spPr bwMode="auto">
          <a:xfrm>
            <a:off x="571500" y="4832350"/>
            <a:ext cx="217487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84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53" name="Rectangle 637"/>
          <p:cNvSpPr>
            <a:spLocks noChangeArrowheads="1"/>
          </p:cNvSpPr>
          <p:nvPr/>
        </p:nvSpPr>
        <p:spPr bwMode="auto">
          <a:xfrm>
            <a:off x="1008063" y="4833938"/>
            <a:ext cx="2808287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Нераспределенная прибыль (непокрытый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54" name="Rectangle 638"/>
          <p:cNvSpPr>
            <a:spLocks noChangeArrowheads="1"/>
          </p:cNvSpPr>
          <p:nvPr/>
        </p:nvSpPr>
        <p:spPr bwMode="auto">
          <a:xfrm>
            <a:off x="1008063" y="5045075"/>
            <a:ext cx="584200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убыток)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55" name="Rectangle 639"/>
          <p:cNvSpPr>
            <a:spLocks noChangeArrowheads="1"/>
          </p:cNvSpPr>
          <p:nvPr/>
        </p:nvSpPr>
        <p:spPr bwMode="auto">
          <a:xfrm>
            <a:off x="4603750" y="4833938"/>
            <a:ext cx="212725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---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56" name="Rectangle 640"/>
          <p:cNvSpPr>
            <a:spLocks noChangeArrowheads="1"/>
          </p:cNvSpPr>
          <p:nvPr/>
        </p:nvSpPr>
        <p:spPr bwMode="auto">
          <a:xfrm>
            <a:off x="5395913" y="4833938"/>
            <a:ext cx="212725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---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57" name="Rectangle 641"/>
          <p:cNvSpPr>
            <a:spLocks noChangeArrowheads="1"/>
          </p:cNvSpPr>
          <p:nvPr/>
        </p:nvSpPr>
        <p:spPr bwMode="auto">
          <a:xfrm>
            <a:off x="6151563" y="4833938"/>
            <a:ext cx="214312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---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58" name="Rectangle 642"/>
          <p:cNvSpPr>
            <a:spLocks noChangeArrowheads="1"/>
          </p:cNvSpPr>
          <p:nvPr/>
        </p:nvSpPr>
        <p:spPr bwMode="auto">
          <a:xfrm>
            <a:off x="6757988" y="4833938"/>
            <a:ext cx="441325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23996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59" name="Rectangle 643"/>
          <p:cNvSpPr>
            <a:spLocks noChangeArrowheads="1"/>
          </p:cNvSpPr>
          <p:nvPr/>
        </p:nvSpPr>
        <p:spPr bwMode="auto">
          <a:xfrm>
            <a:off x="7591425" y="4833938"/>
            <a:ext cx="212725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---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60" name="Rectangle 644"/>
          <p:cNvSpPr>
            <a:spLocks noChangeArrowheads="1"/>
          </p:cNvSpPr>
          <p:nvPr/>
        </p:nvSpPr>
        <p:spPr bwMode="auto">
          <a:xfrm>
            <a:off x="8251825" y="4833938"/>
            <a:ext cx="442912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23996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61" name="Rectangle 645"/>
          <p:cNvSpPr>
            <a:spLocks noChangeArrowheads="1"/>
          </p:cNvSpPr>
          <p:nvPr/>
        </p:nvSpPr>
        <p:spPr bwMode="auto">
          <a:xfrm>
            <a:off x="571500" y="5253038"/>
            <a:ext cx="217487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90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62" name="Rectangle 646"/>
          <p:cNvSpPr>
            <a:spLocks noChangeArrowheads="1"/>
          </p:cNvSpPr>
          <p:nvPr/>
        </p:nvSpPr>
        <p:spPr bwMode="auto">
          <a:xfrm>
            <a:off x="1008063" y="5256213"/>
            <a:ext cx="655637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Продажи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63" name="Rectangle 647"/>
          <p:cNvSpPr>
            <a:spLocks noChangeArrowheads="1"/>
          </p:cNvSpPr>
          <p:nvPr/>
        </p:nvSpPr>
        <p:spPr bwMode="auto">
          <a:xfrm>
            <a:off x="4603750" y="5256213"/>
            <a:ext cx="212725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---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64" name="Rectangle 648"/>
          <p:cNvSpPr>
            <a:spLocks noChangeArrowheads="1"/>
          </p:cNvSpPr>
          <p:nvPr/>
        </p:nvSpPr>
        <p:spPr bwMode="auto">
          <a:xfrm>
            <a:off x="5395913" y="5256213"/>
            <a:ext cx="212725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---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65" name="Rectangle 649"/>
          <p:cNvSpPr>
            <a:spLocks noChangeArrowheads="1"/>
          </p:cNvSpPr>
          <p:nvPr/>
        </p:nvSpPr>
        <p:spPr bwMode="auto">
          <a:xfrm>
            <a:off x="5999163" y="5256213"/>
            <a:ext cx="519112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120000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66" name="Rectangle 650"/>
          <p:cNvSpPr>
            <a:spLocks noChangeArrowheads="1"/>
          </p:cNvSpPr>
          <p:nvPr/>
        </p:nvSpPr>
        <p:spPr bwMode="auto">
          <a:xfrm>
            <a:off x="6719888" y="5256213"/>
            <a:ext cx="517525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120000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67" name="Rectangle 651"/>
          <p:cNvSpPr>
            <a:spLocks noChangeArrowheads="1"/>
          </p:cNvSpPr>
          <p:nvPr/>
        </p:nvSpPr>
        <p:spPr bwMode="auto">
          <a:xfrm>
            <a:off x="7591425" y="5256213"/>
            <a:ext cx="212725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---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68" name="Rectangle 652"/>
          <p:cNvSpPr>
            <a:spLocks noChangeArrowheads="1"/>
          </p:cNvSpPr>
          <p:nvPr/>
        </p:nvSpPr>
        <p:spPr bwMode="auto">
          <a:xfrm>
            <a:off x="8366125" y="5256213"/>
            <a:ext cx="214312" cy="21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---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69" name="Rectangle 653"/>
          <p:cNvSpPr>
            <a:spLocks noChangeArrowheads="1"/>
          </p:cNvSpPr>
          <p:nvPr/>
        </p:nvSpPr>
        <p:spPr bwMode="auto">
          <a:xfrm>
            <a:off x="552450" y="5462588"/>
            <a:ext cx="217487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99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70" name="Rectangle 654"/>
          <p:cNvSpPr>
            <a:spLocks noChangeArrowheads="1"/>
          </p:cNvSpPr>
          <p:nvPr/>
        </p:nvSpPr>
        <p:spPr bwMode="auto">
          <a:xfrm>
            <a:off x="1044575" y="5465763"/>
            <a:ext cx="1300162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Прибыли и убытки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71" name="Rectangle 655"/>
          <p:cNvSpPr>
            <a:spLocks noChangeArrowheads="1"/>
          </p:cNvSpPr>
          <p:nvPr/>
        </p:nvSpPr>
        <p:spPr bwMode="auto">
          <a:xfrm>
            <a:off x="4603750" y="5465763"/>
            <a:ext cx="214312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---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72" name="Rectangle 656"/>
          <p:cNvSpPr>
            <a:spLocks noChangeArrowheads="1"/>
          </p:cNvSpPr>
          <p:nvPr/>
        </p:nvSpPr>
        <p:spPr bwMode="auto">
          <a:xfrm>
            <a:off x="5395913" y="5465763"/>
            <a:ext cx="214312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---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73" name="Rectangle 657"/>
          <p:cNvSpPr>
            <a:spLocks noChangeArrowheads="1"/>
          </p:cNvSpPr>
          <p:nvPr/>
        </p:nvSpPr>
        <p:spPr bwMode="auto">
          <a:xfrm>
            <a:off x="6037263" y="5465763"/>
            <a:ext cx="442912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29996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74" name="Rectangle 658"/>
          <p:cNvSpPr>
            <a:spLocks noChangeArrowheads="1"/>
          </p:cNvSpPr>
          <p:nvPr/>
        </p:nvSpPr>
        <p:spPr bwMode="auto">
          <a:xfrm>
            <a:off x="6757988" y="5465763"/>
            <a:ext cx="44132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29996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75" name="Rectangle 659"/>
          <p:cNvSpPr>
            <a:spLocks noChangeArrowheads="1"/>
          </p:cNvSpPr>
          <p:nvPr/>
        </p:nvSpPr>
        <p:spPr bwMode="auto">
          <a:xfrm>
            <a:off x="7591425" y="5465763"/>
            <a:ext cx="21272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---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76" name="Rectangle 660"/>
          <p:cNvSpPr>
            <a:spLocks noChangeArrowheads="1"/>
          </p:cNvSpPr>
          <p:nvPr/>
        </p:nvSpPr>
        <p:spPr bwMode="auto">
          <a:xfrm>
            <a:off x="8366125" y="5465763"/>
            <a:ext cx="21272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---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77" name="Rectangle 661"/>
          <p:cNvSpPr>
            <a:spLocks noChangeArrowheads="1"/>
          </p:cNvSpPr>
          <p:nvPr/>
        </p:nvSpPr>
        <p:spPr bwMode="auto">
          <a:xfrm>
            <a:off x="1316038" y="5676900"/>
            <a:ext cx="571500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ИТОГО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78" name="Rectangle 662"/>
          <p:cNvSpPr>
            <a:spLocks noChangeArrowheads="1"/>
          </p:cNvSpPr>
          <p:nvPr/>
        </p:nvSpPr>
        <p:spPr bwMode="auto">
          <a:xfrm>
            <a:off x="4451350" y="5676900"/>
            <a:ext cx="519112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724000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79" name="Rectangle 663"/>
          <p:cNvSpPr>
            <a:spLocks noChangeArrowheads="1"/>
          </p:cNvSpPr>
          <p:nvPr/>
        </p:nvSpPr>
        <p:spPr bwMode="auto">
          <a:xfrm>
            <a:off x="5243513" y="5676900"/>
            <a:ext cx="519112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724000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80" name="Rectangle 664"/>
          <p:cNvSpPr>
            <a:spLocks noChangeArrowheads="1"/>
          </p:cNvSpPr>
          <p:nvPr/>
        </p:nvSpPr>
        <p:spPr bwMode="auto">
          <a:xfrm>
            <a:off x="5999163" y="5676900"/>
            <a:ext cx="519112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972396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81" name="Rectangle 665"/>
          <p:cNvSpPr>
            <a:spLocks noChangeArrowheads="1"/>
          </p:cNvSpPr>
          <p:nvPr/>
        </p:nvSpPr>
        <p:spPr bwMode="auto">
          <a:xfrm>
            <a:off x="6719888" y="5676900"/>
            <a:ext cx="51752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972396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82" name="Rectangle 666"/>
          <p:cNvSpPr>
            <a:spLocks noChangeArrowheads="1"/>
          </p:cNvSpPr>
          <p:nvPr/>
        </p:nvSpPr>
        <p:spPr bwMode="auto">
          <a:xfrm>
            <a:off x="7439025" y="5676900"/>
            <a:ext cx="51752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851600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83" name="Rectangle 667"/>
          <p:cNvSpPr>
            <a:spLocks noChangeArrowheads="1"/>
          </p:cNvSpPr>
          <p:nvPr/>
        </p:nvSpPr>
        <p:spPr bwMode="auto">
          <a:xfrm>
            <a:off x="8348663" y="5676900"/>
            <a:ext cx="51752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851600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1102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4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65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5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6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"/>
                            </p:stCondLst>
                            <p:childTnLst>
                              <p:par>
                                <p:cTn id="9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500"/>
                            </p:stCondLst>
                            <p:childTnLst>
                              <p:par>
                                <p:cTn id="10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6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6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000"/>
                            </p:stCondLst>
                            <p:childTnLst>
                              <p:par>
                                <p:cTn id="10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6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6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6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6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6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3500"/>
                            </p:stCondLst>
                            <p:childTnLst>
                              <p:par>
                                <p:cTn id="1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6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6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4000"/>
                            </p:stCondLst>
                            <p:childTnLst>
                              <p:par>
                                <p:cTn id="1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6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6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4500"/>
                            </p:stCondLst>
                            <p:childTnLst>
                              <p:par>
                                <p:cTn id="1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6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6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5000"/>
                            </p:stCondLst>
                            <p:childTnLst>
                              <p:par>
                                <p:cTn id="1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65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6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5500"/>
                            </p:stCondLst>
                            <p:childTnLst>
                              <p:par>
                                <p:cTn id="1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6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6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6000"/>
                            </p:stCondLst>
                            <p:childTnLst>
                              <p:par>
                                <p:cTn id="1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6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6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6500"/>
                            </p:stCondLst>
                            <p:childTnLst>
                              <p:par>
                                <p:cTn id="1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6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6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7000"/>
                            </p:stCondLst>
                            <p:childTnLst>
                              <p:par>
                                <p:cTn id="15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6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6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6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6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500"/>
                            </p:stCondLst>
                            <p:childTnLst>
                              <p:par>
                                <p:cTn id="16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6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6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1000"/>
                            </p:stCondLst>
                            <p:childTnLst>
                              <p:par>
                                <p:cTn id="17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6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6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6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6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2000"/>
                            </p:stCondLst>
                            <p:childTnLst>
                              <p:par>
                                <p:cTn id="18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6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6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2500"/>
                            </p:stCondLst>
                            <p:childTnLst>
                              <p:par>
                                <p:cTn id="18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6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6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3000"/>
                            </p:stCondLst>
                            <p:childTnLst>
                              <p:par>
                                <p:cTn id="19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6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6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3500"/>
                            </p:stCondLst>
                            <p:childTnLst>
                              <p:par>
                                <p:cTn id="19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6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6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4000"/>
                            </p:stCondLst>
                            <p:childTnLst>
                              <p:par>
                                <p:cTn id="20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6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6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4500"/>
                            </p:stCondLst>
                            <p:childTnLst>
                              <p:par>
                                <p:cTn id="20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9" dur="500" fill="hold"/>
                                        <p:tgtEl>
                                          <p:spTgt spid="6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0" dur="500" fill="hold"/>
                                        <p:tgtEl>
                                          <p:spTgt spid="6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5000"/>
                            </p:stCondLst>
                            <p:childTnLst>
                              <p:par>
                                <p:cTn id="2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4" dur="500" fill="hold"/>
                                        <p:tgtEl>
                                          <p:spTgt spid="6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6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5500"/>
                            </p:stCondLst>
                            <p:childTnLst>
                              <p:par>
                                <p:cTn id="2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65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6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6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5" dur="500" fill="hold"/>
                                        <p:tgtEl>
                                          <p:spTgt spid="6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6500"/>
                            </p:stCondLst>
                            <p:childTnLst>
                              <p:par>
                                <p:cTn id="2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9" dur="500" fill="hold"/>
                                        <p:tgtEl>
                                          <p:spTgt spid="6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6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7000"/>
                            </p:stCondLst>
                            <p:childTnLst>
                              <p:par>
                                <p:cTn id="2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4" dur="500" fill="hold"/>
                                        <p:tgtEl>
                                          <p:spTgt spid="6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6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7500"/>
                            </p:stCondLst>
                            <p:childTnLst>
                              <p:par>
                                <p:cTn id="2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9" dur="500" fill="hold"/>
                                        <p:tgtEl>
                                          <p:spTgt spid="6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0" dur="500" fill="hold"/>
                                        <p:tgtEl>
                                          <p:spTgt spid="6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5" dur="500" fill="hold"/>
                                        <p:tgtEl>
                                          <p:spTgt spid="6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6" dur="500" fill="hold"/>
                                        <p:tgtEl>
                                          <p:spTgt spid="6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500"/>
                            </p:stCondLst>
                            <p:childTnLst>
                              <p:par>
                                <p:cTn id="2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0" dur="500" fill="hold"/>
                                        <p:tgtEl>
                                          <p:spTgt spid="6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1" dur="500" fill="hold"/>
                                        <p:tgtEl>
                                          <p:spTgt spid="6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2" fill="hold">
                            <p:stCondLst>
                              <p:cond delay="1000"/>
                            </p:stCondLst>
                            <p:childTnLst>
                              <p:par>
                                <p:cTn id="25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5" dur="500" fill="hold"/>
                                        <p:tgtEl>
                                          <p:spTgt spid="6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6" dur="500" fill="hold"/>
                                        <p:tgtEl>
                                          <p:spTgt spid="6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1500"/>
                            </p:stCondLst>
                            <p:childTnLst>
                              <p:par>
                                <p:cTn id="25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0" dur="500" fill="hold"/>
                                        <p:tgtEl>
                                          <p:spTgt spid="6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1" dur="500" fill="hold"/>
                                        <p:tgtEl>
                                          <p:spTgt spid="6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2000"/>
                            </p:stCondLst>
                            <p:childTnLst>
                              <p:par>
                                <p:cTn id="26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5" dur="500" fill="hold"/>
                                        <p:tgtEl>
                                          <p:spTgt spid="6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6" dur="500" fill="hold"/>
                                        <p:tgtEl>
                                          <p:spTgt spid="6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2500"/>
                            </p:stCondLst>
                            <p:childTnLst>
                              <p:par>
                                <p:cTn id="2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0" dur="500" fill="hold"/>
                                        <p:tgtEl>
                                          <p:spTgt spid="6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1" dur="500" fill="hold"/>
                                        <p:tgtEl>
                                          <p:spTgt spid="6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000"/>
                            </p:stCondLst>
                            <p:childTnLst>
                              <p:par>
                                <p:cTn id="27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5" dur="500" fill="hold"/>
                                        <p:tgtEl>
                                          <p:spTgt spid="6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6" dur="500" fill="hold"/>
                                        <p:tgtEl>
                                          <p:spTgt spid="6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>
                            <p:stCondLst>
                              <p:cond delay="3500"/>
                            </p:stCondLst>
                            <p:childTnLst>
                              <p:par>
                                <p:cTn id="27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0" dur="500" fill="hold"/>
                                        <p:tgtEl>
                                          <p:spTgt spid="6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1" dur="500" fill="hold"/>
                                        <p:tgtEl>
                                          <p:spTgt spid="6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2" fill="hold">
                            <p:stCondLst>
                              <p:cond delay="4000"/>
                            </p:stCondLst>
                            <p:childTnLst>
                              <p:par>
                                <p:cTn id="28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5" dur="500" fill="hold"/>
                                        <p:tgtEl>
                                          <p:spTgt spid="6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6" dur="500" fill="hold"/>
                                        <p:tgtEl>
                                          <p:spTgt spid="6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7" fill="hold">
                            <p:stCondLst>
                              <p:cond delay="4500"/>
                            </p:stCondLst>
                            <p:childTnLst>
                              <p:par>
                                <p:cTn id="28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0" dur="500" fill="hold"/>
                                        <p:tgtEl>
                                          <p:spTgt spid="6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1" dur="500" fill="hold"/>
                                        <p:tgtEl>
                                          <p:spTgt spid="6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2" fill="hold">
                            <p:stCondLst>
                              <p:cond delay="5000"/>
                            </p:stCondLst>
                            <p:childTnLst>
                              <p:par>
                                <p:cTn id="29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5" dur="500" fill="hold"/>
                                        <p:tgtEl>
                                          <p:spTgt spid="6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6" dur="500" fill="hold"/>
                                        <p:tgtEl>
                                          <p:spTgt spid="6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7" fill="hold">
                            <p:stCondLst>
                              <p:cond delay="5500"/>
                            </p:stCondLst>
                            <p:childTnLst>
                              <p:par>
                                <p:cTn id="29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0" dur="500" fill="hold"/>
                                        <p:tgtEl>
                                          <p:spTgt spid="65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1" dur="500" fill="hold"/>
                                        <p:tgtEl>
                                          <p:spTgt spid="65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2" fill="hold">
                            <p:stCondLst>
                              <p:cond delay="6000"/>
                            </p:stCondLst>
                            <p:childTnLst>
                              <p:par>
                                <p:cTn id="30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5" dur="500" fill="hold"/>
                                        <p:tgtEl>
                                          <p:spTgt spid="6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6" dur="500" fill="hold"/>
                                        <p:tgtEl>
                                          <p:spTgt spid="6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6500"/>
                            </p:stCondLst>
                            <p:childTnLst>
                              <p:par>
                                <p:cTn id="30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0" dur="500" fill="hold"/>
                                        <p:tgtEl>
                                          <p:spTgt spid="6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1" dur="500" fill="hold"/>
                                        <p:tgtEl>
                                          <p:spTgt spid="6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2" fill="hold">
                            <p:stCondLst>
                              <p:cond delay="7000"/>
                            </p:stCondLst>
                            <p:childTnLst>
                              <p:par>
                                <p:cTn id="3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5" dur="500" fill="hold"/>
                                        <p:tgtEl>
                                          <p:spTgt spid="65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6" dur="500" fill="hold"/>
                                        <p:tgtEl>
                                          <p:spTgt spid="65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7" fill="hold">
                            <p:stCondLst>
                              <p:cond delay="7500"/>
                            </p:stCondLst>
                            <p:childTnLst>
                              <p:par>
                                <p:cTn id="3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0" dur="500" fill="hold"/>
                                        <p:tgtEl>
                                          <p:spTgt spid="6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1" dur="500" fill="hold"/>
                                        <p:tgtEl>
                                          <p:spTgt spid="6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2" fill="hold">
                      <p:stCondLst>
                        <p:cond delay="indefinite"/>
                      </p:stCondLst>
                      <p:childTnLst>
                        <p:par>
                          <p:cTn id="323" fill="hold">
                            <p:stCondLst>
                              <p:cond delay="0"/>
                            </p:stCondLst>
                            <p:childTnLst>
                              <p:par>
                                <p:cTn id="3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6" dur="500" fill="hold"/>
                                        <p:tgtEl>
                                          <p:spTgt spid="6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7" dur="500" fill="hold"/>
                                        <p:tgtEl>
                                          <p:spTgt spid="6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8" fill="hold">
                            <p:stCondLst>
                              <p:cond delay="500"/>
                            </p:stCondLst>
                            <p:childTnLst>
                              <p:par>
                                <p:cTn id="3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1" dur="500" fill="hold"/>
                                        <p:tgtEl>
                                          <p:spTgt spid="6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2" dur="500" fill="hold"/>
                                        <p:tgtEl>
                                          <p:spTgt spid="6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6" dur="500" fill="hold"/>
                                        <p:tgtEl>
                                          <p:spTgt spid="6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7" dur="500" fill="hold"/>
                                        <p:tgtEl>
                                          <p:spTgt spid="6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1" dur="500" fill="hold"/>
                                        <p:tgtEl>
                                          <p:spTgt spid="6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2" dur="500" fill="hold"/>
                                        <p:tgtEl>
                                          <p:spTgt spid="6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6" dur="500" fill="hold"/>
                                        <p:tgtEl>
                                          <p:spTgt spid="6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7" dur="500" fill="hold"/>
                                        <p:tgtEl>
                                          <p:spTgt spid="6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2500"/>
                            </p:stCondLst>
                            <p:childTnLst>
                              <p:par>
                                <p:cTn id="3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1" dur="500" fill="hold"/>
                                        <p:tgtEl>
                                          <p:spTgt spid="65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2" dur="500" fill="hold"/>
                                        <p:tgtEl>
                                          <p:spTgt spid="65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3" fill="hold">
                            <p:stCondLst>
                              <p:cond delay="3000"/>
                            </p:stCondLst>
                            <p:childTnLst>
                              <p:par>
                                <p:cTn id="3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6" dur="500" fill="hold"/>
                                        <p:tgtEl>
                                          <p:spTgt spid="6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7" dur="500" fill="hold"/>
                                        <p:tgtEl>
                                          <p:spTgt spid="6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8" fill="hold">
                            <p:stCondLst>
                              <p:cond delay="3500"/>
                            </p:stCondLst>
                            <p:childTnLst>
                              <p:par>
                                <p:cTn id="3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1" dur="500" fill="hold"/>
                                        <p:tgtEl>
                                          <p:spTgt spid="6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2" dur="500" fill="hold"/>
                                        <p:tgtEl>
                                          <p:spTgt spid="6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3" fill="hold">
                            <p:stCondLst>
                              <p:cond delay="4000"/>
                            </p:stCondLst>
                            <p:childTnLst>
                              <p:par>
                                <p:cTn id="3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6" dur="500" fill="hold"/>
                                        <p:tgtEl>
                                          <p:spTgt spid="6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7" dur="500" fill="hold"/>
                                        <p:tgtEl>
                                          <p:spTgt spid="6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8" fill="hold">
                            <p:stCondLst>
                              <p:cond delay="4500"/>
                            </p:stCondLst>
                            <p:childTnLst>
                              <p:par>
                                <p:cTn id="36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1" dur="500" fill="hold"/>
                                        <p:tgtEl>
                                          <p:spTgt spid="6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2" dur="500" fill="hold"/>
                                        <p:tgtEl>
                                          <p:spTgt spid="6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3" fill="hold">
                            <p:stCondLst>
                              <p:cond delay="5000"/>
                            </p:stCondLst>
                            <p:childTnLst>
                              <p:par>
                                <p:cTn id="37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6" dur="500" fill="hold"/>
                                        <p:tgtEl>
                                          <p:spTgt spid="6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7" dur="500" fill="hold"/>
                                        <p:tgtEl>
                                          <p:spTgt spid="6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8" fill="hold">
                            <p:stCondLst>
                              <p:cond delay="5500"/>
                            </p:stCondLst>
                            <p:childTnLst>
                              <p:par>
                                <p:cTn id="37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1" dur="500" fill="hold"/>
                                        <p:tgtEl>
                                          <p:spTgt spid="65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2" dur="500" fill="hold"/>
                                        <p:tgtEl>
                                          <p:spTgt spid="65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6000"/>
                            </p:stCondLst>
                            <p:childTnLst>
                              <p:par>
                                <p:cTn id="3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6" dur="500" fill="hold"/>
                                        <p:tgtEl>
                                          <p:spTgt spid="6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7" dur="500" fill="hold"/>
                                        <p:tgtEl>
                                          <p:spTgt spid="6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8" fill="hold">
                            <p:stCondLst>
                              <p:cond delay="6500"/>
                            </p:stCondLst>
                            <p:childTnLst>
                              <p:par>
                                <p:cTn id="38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1" dur="500" fill="hold"/>
                                        <p:tgtEl>
                                          <p:spTgt spid="6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2" dur="500" fill="hold"/>
                                        <p:tgtEl>
                                          <p:spTgt spid="6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3" fill="hold">
                            <p:stCondLst>
                              <p:cond delay="7000"/>
                            </p:stCondLst>
                            <p:childTnLst>
                              <p:par>
                                <p:cTn id="39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6" dur="500" fill="hold"/>
                                        <p:tgtEl>
                                          <p:spTgt spid="65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7" dur="500" fill="hold"/>
                                        <p:tgtEl>
                                          <p:spTgt spid="65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8" fill="hold">
                            <p:stCondLst>
                              <p:cond delay="7500"/>
                            </p:stCondLst>
                            <p:childTnLst>
                              <p:par>
                                <p:cTn id="39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1" dur="500" fill="hold"/>
                                        <p:tgtEl>
                                          <p:spTgt spid="6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2" dur="500" fill="hold"/>
                                        <p:tgtEl>
                                          <p:spTgt spid="6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3" fill="hold">
                      <p:stCondLst>
                        <p:cond delay="indefinite"/>
                      </p:stCondLst>
                      <p:childTnLst>
                        <p:par>
                          <p:cTn id="404" fill="hold">
                            <p:stCondLst>
                              <p:cond delay="0"/>
                            </p:stCondLst>
                            <p:childTnLst>
                              <p:par>
                                <p:cTn id="4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7" dur="500" fill="hold"/>
                                        <p:tgtEl>
                                          <p:spTgt spid="6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8" dur="500" fill="hold"/>
                                        <p:tgtEl>
                                          <p:spTgt spid="6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9" fill="hold">
                            <p:stCondLst>
                              <p:cond delay="500"/>
                            </p:stCondLst>
                            <p:childTnLst>
                              <p:par>
                                <p:cTn id="4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2" dur="500" fill="hold"/>
                                        <p:tgtEl>
                                          <p:spTgt spid="6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3" dur="500" fill="hold"/>
                                        <p:tgtEl>
                                          <p:spTgt spid="6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4" fill="hold">
                            <p:stCondLst>
                              <p:cond delay="1000"/>
                            </p:stCondLst>
                            <p:childTnLst>
                              <p:par>
                                <p:cTn id="4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7" dur="500" fill="hold"/>
                                        <p:tgtEl>
                                          <p:spTgt spid="64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8" dur="500" fill="hold"/>
                                        <p:tgtEl>
                                          <p:spTgt spid="6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9" fill="hold">
                            <p:stCondLst>
                              <p:cond delay="1500"/>
                            </p:stCondLst>
                            <p:childTnLst>
                              <p:par>
                                <p:cTn id="4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2" dur="500" fill="hold"/>
                                        <p:tgtEl>
                                          <p:spTgt spid="6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3" dur="500" fill="hold"/>
                                        <p:tgtEl>
                                          <p:spTgt spid="6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2000"/>
                            </p:stCondLst>
                            <p:childTnLst>
                              <p:par>
                                <p:cTn id="4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7" dur="500" fill="hold"/>
                                        <p:tgtEl>
                                          <p:spTgt spid="6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8" dur="500" fill="hold"/>
                                        <p:tgtEl>
                                          <p:spTgt spid="6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9" fill="hold">
                            <p:stCondLst>
                              <p:cond delay="2500"/>
                            </p:stCondLst>
                            <p:childTnLst>
                              <p:par>
                                <p:cTn id="4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2" dur="500" fill="hold"/>
                                        <p:tgtEl>
                                          <p:spTgt spid="65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3" dur="500" fill="hold"/>
                                        <p:tgtEl>
                                          <p:spTgt spid="65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4" fill="hold">
                            <p:stCondLst>
                              <p:cond delay="3000"/>
                            </p:stCondLst>
                            <p:childTnLst>
                              <p:par>
                                <p:cTn id="4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7" dur="500" fill="hold"/>
                                        <p:tgtEl>
                                          <p:spTgt spid="6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8" dur="500" fill="hold"/>
                                        <p:tgtEl>
                                          <p:spTgt spid="6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2" dur="500" fill="hold"/>
                                        <p:tgtEl>
                                          <p:spTgt spid="6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3" dur="500" fill="hold"/>
                                        <p:tgtEl>
                                          <p:spTgt spid="6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7" dur="500" fill="hold"/>
                                        <p:tgtEl>
                                          <p:spTgt spid="6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8" dur="500" fill="hold"/>
                                        <p:tgtEl>
                                          <p:spTgt spid="6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9" fill="hold">
                            <p:stCondLst>
                              <p:cond delay="4500"/>
                            </p:stCondLst>
                            <p:childTnLst>
                              <p:par>
                                <p:cTn id="4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2" dur="500" fill="hold"/>
                                        <p:tgtEl>
                                          <p:spTgt spid="6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3" dur="500" fill="hold"/>
                                        <p:tgtEl>
                                          <p:spTgt spid="6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7" dur="500" fill="hold"/>
                                        <p:tgtEl>
                                          <p:spTgt spid="6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8" dur="500" fill="hold"/>
                                        <p:tgtEl>
                                          <p:spTgt spid="6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5500"/>
                            </p:stCondLst>
                            <p:childTnLst>
                              <p:par>
                                <p:cTn id="4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2" dur="500" fill="hold"/>
                                        <p:tgtEl>
                                          <p:spTgt spid="65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3" dur="500" fill="hold"/>
                                        <p:tgtEl>
                                          <p:spTgt spid="65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4" fill="hold">
                            <p:stCondLst>
                              <p:cond delay="6000"/>
                            </p:stCondLst>
                            <p:childTnLst>
                              <p:par>
                                <p:cTn id="4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7" dur="500" fill="hold"/>
                                        <p:tgtEl>
                                          <p:spTgt spid="6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8" dur="500" fill="hold"/>
                                        <p:tgtEl>
                                          <p:spTgt spid="6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9" fill="hold">
                            <p:stCondLst>
                              <p:cond delay="6500"/>
                            </p:stCondLst>
                            <p:childTnLst>
                              <p:par>
                                <p:cTn id="4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2" dur="500" fill="hold"/>
                                        <p:tgtEl>
                                          <p:spTgt spid="65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3" dur="500" fill="hold"/>
                                        <p:tgtEl>
                                          <p:spTgt spid="65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4" fill="hold">
                            <p:stCondLst>
                              <p:cond delay="7000"/>
                            </p:stCondLst>
                            <p:childTnLst>
                              <p:par>
                                <p:cTn id="47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7" dur="500" fill="hold"/>
                                        <p:tgtEl>
                                          <p:spTgt spid="65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8" dur="500" fill="hold"/>
                                        <p:tgtEl>
                                          <p:spTgt spid="65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9" fill="hold">
                            <p:stCondLst>
                              <p:cond delay="7500"/>
                            </p:stCondLst>
                            <p:childTnLst>
                              <p:par>
                                <p:cTn id="4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2" dur="500" fill="hold"/>
                                        <p:tgtEl>
                                          <p:spTgt spid="6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3" dur="500" fill="hold"/>
                                        <p:tgtEl>
                                          <p:spTgt spid="6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8" grpId="0"/>
      <p:bldP spid="6459" grpId="0"/>
      <p:bldP spid="6460" grpId="0"/>
      <p:bldP spid="6461" grpId="0"/>
      <p:bldP spid="6462" grpId="0"/>
      <p:bldP spid="6463" grpId="0"/>
      <p:bldP spid="6466" grpId="0"/>
      <p:bldP spid="6467" grpId="0"/>
      <p:bldP spid="6468" grpId="0"/>
      <p:bldP spid="6469" grpId="0"/>
      <p:bldP spid="6470" grpId="0"/>
      <p:bldP spid="6471" grpId="0"/>
      <p:bldP spid="6474" grpId="0"/>
      <p:bldP spid="6475" grpId="0"/>
      <p:bldP spid="6476" grpId="0"/>
      <p:bldP spid="6477" grpId="0"/>
      <p:bldP spid="6478" grpId="0"/>
      <p:bldP spid="6480" grpId="0"/>
      <p:bldP spid="6483" grpId="0"/>
      <p:bldP spid="6484" grpId="0"/>
      <p:bldP spid="6485" grpId="0"/>
      <p:bldP spid="6486" grpId="0"/>
      <p:bldP spid="6487" grpId="0"/>
      <p:bldP spid="6488" grpId="0"/>
      <p:bldP spid="6491" grpId="0"/>
      <p:bldP spid="6492" grpId="0"/>
      <p:bldP spid="6493" grpId="0"/>
      <p:bldP spid="6494" grpId="0"/>
      <p:bldP spid="6495" grpId="0"/>
      <p:bldP spid="6496" grpId="0"/>
      <p:bldP spid="6499" grpId="0"/>
      <p:bldP spid="6500" grpId="0"/>
      <p:bldP spid="6501" grpId="0"/>
      <p:bldP spid="6502" grpId="0"/>
      <p:bldP spid="6503" grpId="0"/>
      <p:bldP spid="6504" grpId="0"/>
      <p:bldP spid="6507" grpId="0"/>
      <p:bldP spid="6508" grpId="0"/>
      <p:bldP spid="6509" grpId="0"/>
      <p:bldP spid="6510" grpId="0"/>
      <p:bldP spid="6511" grpId="0"/>
      <p:bldP spid="6514" grpId="0"/>
      <p:bldP spid="6515" grpId="0"/>
      <p:bldP spid="6516" grpId="0"/>
      <p:bldP spid="6517" grpId="0"/>
      <p:bldP spid="6518" grpId="0"/>
      <p:bldP spid="6519" grpId="0"/>
      <p:bldP spid="6522" grpId="0"/>
      <p:bldP spid="6523" grpId="0"/>
      <p:bldP spid="6524" grpId="0"/>
      <p:bldP spid="6525" grpId="0"/>
      <p:bldP spid="6526" grpId="0"/>
      <p:bldP spid="6527" grpId="0"/>
      <p:bldP spid="6530" grpId="0"/>
      <p:bldP spid="6531" grpId="0"/>
      <p:bldP spid="6532" grpId="0"/>
      <p:bldP spid="6533" grpId="0"/>
      <p:bldP spid="6534" grpId="0"/>
      <p:bldP spid="6535" grpId="0"/>
      <p:bldP spid="6538" grpId="0"/>
      <p:bldP spid="6539" grpId="0"/>
      <p:bldP spid="6540" grpId="0"/>
      <p:bldP spid="6541" grpId="0"/>
      <p:bldP spid="6542" grpId="0"/>
      <p:bldP spid="6543" grpId="0"/>
      <p:bldP spid="6546" grpId="0"/>
      <p:bldP spid="6547" grpId="0"/>
      <p:bldP spid="6548" grpId="0"/>
      <p:bldP spid="6549" grpId="0"/>
      <p:bldP spid="6550" grpId="0"/>
      <p:bldP spid="6551" grpId="0"/>
      <p:bldP spid="6555" grpId="0"/>
      <p:bldP spid="6556" grpId="0"/>
      <p:bldP spid="6557" grpId="0"/>
      <p:bldP spid="6558" grpId="0"/>
      <p:bldP spid="6559" grpId="0"/>
      <p:bldP spid="6560" grpId="0"/>
      <p:bldP spid="6563" grpId="0"/>
      <p:bldP spid="6564" grpId="0"/>
      <p:bldP spid="6565" grpId="0"/>
      <p:bldP spid="6566" grpId="0"/>
      <p:bldP spid="6567" grpId="0"/>
      <p:bldP spid="6568" grpId="0"/>
      <p:bldP spid="6571" grpId="0"/>
      <p:bldP spid="6572" grpId="0"/>
      <p:bldP spid="6573" grpId="0"/>
      <p:bldP spid="6574" grpId="0"/>
      <p:bldP spid="6575" grpId="0"/>
      <p:bldP spid="6576" grpId="0"/>
      <p:bldP spid="6578" grpId="0"/>
      <p:bldP spid="6579" grpId="0"/>
      <p:bldP spid="6580" grpId="0"/>
      <p:bldP spid="6581" grpId="0"/>
      <p:bldP spid="6582" grpId="0"/>
      <p:bldP spid="658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53536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Формирование финансового результата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99 счёт (А/П)</a:t>
            </a:r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1)Д</a:t>
            </a:r>
            <a:r>
              <a:rPr lang="ru-RU" baseline="30000" dirty="0" smtClean="0"/>
              <a:t>т</a:t>
            </a:r>
            <a:r>
              <a:rPr lang="ru-RU" dirty="0" smtClean="0"/>
              <a:t>  - 90/9    К</a:t>
            </a:r>
            <a:r>
              <a:rPr lang="ru-RU" baseline="30000" dirty="0" smtClean="0"/>
              <a:t>т</a:t>
            </a:r>
            <a:r>
              <a:rPr lang="ru-RU" dirty="0" smtClean="0"/>
              <a:t> -99</a:t>
            </a:r>
          </a:p>
          <a:p>
            <a:pPr>
              <a:buNone/>
            </a:pPr>
            <a:r>
              <a:rPr lang="ru-RU" dirty="0" smtClean="0"/>
              <a:t>     </a:t>
            </a:r>
          </a:p>
          <a:p>
            <a:pPr>
              <a:buNone/>
            </a:pPr>
            <a:r>
              <a:rPr lang="ru-RU" dirty="0" smtClean="0"/>
              <a:t>2)Д</a:t>
            </a:r>
            <a:r>
              <a:rPr lang="ru-RU" baseline="30000" dirty="0" smtClean="0"/>
              <a:t>т</a:t>
            </a:r>
            <a:r>
              <a:rPr lang="ru-RU" dirty="0" smtClean="0"/>
              <a:t>  - 99         К</a:t>
            </a:r>
            <a:r>
              <a:rPr lang="ru-RU" baseline="30000" dirty="0" smtClean="0"/>
              <a:t>т</a:t>
            </a:r>
            <a:r>
              <a:rPr lang="ru-RU" dirty="0" smtClean="0"/>
              <a:t> -90/9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3)Д</a:t>
            </a:r>
            <a:r>
              <a:rPr lang="ru-RU" baseline="30000" dirty="0" smtClean="0"/>
              <a:t>т</a:t>
            </a:r>
            <a:r>
              <a:rPr lang="ru-RU" dirty="0" smtClean="0"/>
              <a:t>  - 99         К</a:t>
            </a:r>
            <a:r>
              <a:rPr lang="ru-RU" baseline="30000" dirty="0" smtClean="0"/>
              <a:t>т</a:t>
            </a:r>
            <a:r>
              <a:rPr lang="ru-RU" dirty="0" smtClean="0"/>
              <a:t> -68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Реформация бухгалтерского баланса. Закрытие 99 счёта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84(А/П)</a:t>
            </a:r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1)Д</a:t>
            </a:r>
            <a:r>
              <a:rPr lang="ru-RU" baseline="30000" dirty="0" smtClean="0"/>
              <a:t>т</a:t>
            </a:r>
            <a:r>
              <a:rPr lang="ru-RU" dirty="0" smtClean="0"/>
              <a:t>  - 99    К</a:t>
            </a:r>
            <a:r>
              <a:rPr lang="ru-RU" baseline="30000" dirty="0" smtClean="0"/>
              <a:t>т</a:t>
            </a:r>
            <a:r>
              <a:rPr lang="ru-RU" dirty="0" smtClean="0"/>
              <a:t> -84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2)Д</a:t>
            </a:r>
            <a:r>
              <a:rPr lang="ru-RU" baseline="30000" dirty="0" smtClean="0"/>
              <a:t>т</a:t>
            </a:r>
            <a:r>
              <a:rPr lang="ru-RU" dirty="0" smtClean="0"/>
              <a:t>  - 84    К</a:t>
            </a:r>
            <a:r>
              <a:rPr lang="ru-RU" baseline="30000" dirty="0" smtClean="0"/>
              <a:t>т</a:t>
            </a:r>
            <a:r>
              <a:rPr lang="ru-RU" dirty="0" smtClean="0"/>
              <a:t> -99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53536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Оборотная ведомость по синтетическим счетам</a:t>
            </a:r>
            <a:endParaRPr lang="ru-RU" dirty="0"/>
          </a:p>
        </p:txBody>
      </p:sp>
      <p:pic>
        <p:nvPicPr>
          <p:cNvPr id="1026" name="Picture 2" descr="C:\Users\Евросеть\Desktop\3880407.jpeg"/>
          <p:cNvPicPr>
            <a:picLocks noChangeAspect="1" noChangeArrowheads="1"/>
          </p:cNvPicPr>
          <p:nvPr/>
        </p:nvPicPr>
        <p:blipFill>
          <a:blip r:embed="rId2"/>
          <a:srcRect l="2340" t="5797" r="127"/>
          <a:stretch>
            <a:fillRect/>
          </a:stretch>
        </p:blipFill>
        <p:spPr bwMode="auto">
          <a:xfrm>
            <a:off x="76672" y="1340768"/>
            <a:ext cx="8856984" cy="51274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http://sprbuh.systecs.ru/uchet/buhgalterskaya_otchetnost/forma1_balans/forma1_balans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86" y="46409"/>
            <a:ext cx="4853166" cy="6858001"/>
          </a:xfrm>
          <a:prstGeom prst="rect">
            <a:avLst/>
          </a:prstGeom>
          <a:noFill/>
        </p:spPr>
      </p:pic>
      <p:pic>
        <p:nvPicPr>
          <p:cNvPr id="2052" name="Picture 4" descr="https://www.rnk.ru/images/kartinka/peredelka/12.04-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285728"/>
            <a:ext cx="4286248" cy="63793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7858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Торговое предприятие «Сладкоежка»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628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Баланс на начало отчётного периода</a:t>
            </a:r>
            <a:endParaRPr lang="ru-RU" dirty="0"/>
          </a:p>
        </p:txBody>
      </p:sp>
      <p:sp>
        <p:nvSpPr>
          <p:cNvPr id="2203" name="AutoShape 188"/>
          <p:cNvSpPr>
            <a:spLocks noChangeAspect="1" noChangeArrowheads="1" noTextEdit="1"/>
          </p:cNvSpPr>
          <p:nvPr/>
        </p:nvSpPr>
        <p:spPr bwMode="auto">
          <a:xfrm>
            <a:off x="179388" y="1373188"/>
            <a:ext cx="8785225" cy="457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04" name="Rectangle 190"/>
          <p:cNvSpPr>
            <a:spLocks noChangeArrowheads="1"/>
          </p:cNvSpPr>
          <p:nvPr/>
        </p:nvSpPr>
        <p:spPr bwMode="auto">
          <a:xfrm>
            <a:off x="179388" y="1414463"/>
            <a:ext cx="3092450" cy="519113"/>
          </a:xfrm>
          <a:prstGeom prst="rect">
            <a:avLst/>
          </a:prstGeom>
          <a:solidFill>
            <a:srgbClr val="76A7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05" name="Rectangle 191"/>
          <p:cNvSpPr>
            <a:spLocks noChangeArrowheads="1"/>
          </p:cNvSpPr>
          <p:nvPr/>
        </p:nvSpPr>
        <p:spPr bwMode="auto">
          <a:xfrm>
            <a:off x="3271838" y="1414463"/>
            <a:ext cx="1300163" cy="519113"/>
          </a:xfrm>
          <a:prstGeom prst="rect">
            <a:avLst/>
          </a:prstGeom>
          <a:solidFill>
            <a:srgbClr val="76A7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06" name="Rectangle 192"/>
          <p:cNvSpPr>
            <a:spLocks noChangeArrowheads="1"/>
          </p:cNvSpPr>
          <p:nvPr/>
        </p:nvSpPr>
        <p:spPr bwMode="auto">
          <a:xfrm>
            <a:off x="4572001" y="1414463"/>
            <a:ext cx="3122613" cy="519113"/>
          </a:xfrm>
          <a:prstGeom prst="rect">
            <a:avLst/>
          </a:prstGeom>
          <a:solidFill>
            <a:srgbClr val="76A7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07" name="Rectangle 193"/>
          <p:cNvSpPr>
            <a:spLocks noChangeArrowheads="1"/>
          </p:cNvSpPr>
          <p:nvPr/>
        </p:nvSpPr>
        <p:spPr bwMode="auto">
          <a:xfrm>
            <a:off x="7694613" y="1414463"/>
            <a:ext cx="1270000" cy="519113"/>
          </a:xfrm>
          <a:prstGeom prst="rect">
            <a:avLst/>
          </a:prstGeom>
          <a:solidFill>
            <a:srgbClr val="76A7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08" name="Rectangle 194"/>
          <p:cNvSpPr>
            <a:spLocks noChangeArrowheads="1"/>
          </p:cNvSpPr>
          <p:nvPr/>
        </p:nvSpPr>
        <p:spPr bwMode="auto">
          <a:xfrm>
            <a:off x="179388" y="1933576"/>
            <a:ext cx="3092450" cy="3498850"/>
          </a:xfrm>
          <a:prstGeom prst="rect">
            <a:avLst/>
          </a:prstGeom>
          <a:solidFill>
            <a:srgbClr val="76A7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09" name="Rectangle 195"/>
          <p:cNvSpPr>
            <a:spLocks noChangeArrowheads="1"/>
          </p:cNvSpPr>
          <p:nvPr/>
        </p:nvSpPr>
        <p:spPr bwMode="auto">
          <a:xfrm>
            <a:off x="3271838" y="1933576"/>
            <a:ext cx="1300163" cy="3498850"/>
          </a:xfrm>
          <a:prstGeom prst="rect">
            <a:avLst/>
          </a:prstGeom>
          <a:solidFill>
            <a:srgbClr val="76A7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10" name="Rectangle 196"/>
          <p:cNvSpPr>
            <a:spLocks noChangeArrowheads="1"/>
          </p:cNvSpPr>
          <p:nvPr/>
        </p:nvSpPr>
        <p:spPr bwMode="auto">
          <a:xfrm>
            <a:off x="4572001" y="1933576"/>
            <a:ext cx="3122613" cy="3498850"/>
          </a:xfrm>
          <a:prstGeom prst="rect">
            <a:avLst/>
          </a:prstGeom>
          <a:solidFill>
            <a:srgbClr val="76A7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11" name="Rectangle 197"/>
          <p:cNvSpPr>
            <a:spLocks noChangeArrowheads="1"/>
          </p:cNvSpPr>
          <p:nvPr/>
        </p:nvSpPr>
        <p:spPr bwMode="auto">
          <a:xfrm>
            <a:off x="7694613" y="1933576"/>
            <a:ext cx="1270000" cy="3498850"/>
          </a:xfrm>
          <a:prstGeom prst="rect">
            <a:avLst/>
          </a:prstGeom>
          <a:solidFill>
            <a:srgbClr val="76A7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12" name="Rectangle 198"/>
          <p:cNvSpPr>
            <a:spLocks noChangeArrowheads="1"/>
          </p:cNvSpPr>
          <p:nvPr/>
        </p:nvSpPr>
        <p:spPr bwMode="auto">
          <a:xfrm>
            <a:off x="179388" y="5432426"/>
            <a:ext cx="3092450" cy="519113"/>
          </a:xfrm>
          <a:prstGeom prst="rect">
            <a:avLst/>
          </a:prstGeom>
          <a:solidFill>
            <a:srgbClr val="76A7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13" name="Rectangle 199"/>
          <p:cNvSpPr>
            <a:spLocks noChangeArrowheads="1"/>
          </p:cNvSpPr>
          <p:nvPr/>
        </p:nvSpPr>
        <p:spPr bwMode="auto">
          <a:xfrm>
            <a:off x="3271838" y="5432426"/>
            <a:ext cx="1300163" cy="519113"/>
          </a:xfrm>
          <a:prstGeom prst="rect">
            <a:avLst/>
          </a:prstGeom>
          <a:solidFill>
            <a:srgbClr val="76A7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14" name="Rectangle 200"/>
          <p:cNvSpPr>
            <a:spLocks noChangeArrowheads="1"/>
          </p:cNvSpPr>
          <p:nvPr/>
        </p:nvSpPr>
        <p:spPr bwMode="auto">
          <a:xfrm>
            <a:off x="4572001" y="5432426"/>
            <a:ext cx="3122613" cy="519113"/>
          </a:xfrm>
          <a:prstGeom prst="rect">
            <a:avLst/>
          </a:prstGeom>
          <a:solidFill>
            <a:srgbClr val="76A7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15" name="Rectangle 201"/>
          <p:cNvSpPr>
            <a:spLocks noChangeArrowheads="1"/>
          </p:cNvSpPr>
          <p:nvPr/>
        </p:nvSpPr>
        <p:spPr bwMode="auto">
          <a:xfrm>
            <a:off x="7694613" y="5432426"/>
            <a:ext cx="1270000" cy="519113"/>
          </a:xfrm>
          <a:prstGeom prst="rect">
            <a:avLst/>
          </a:prstGeom>
          <a:solidFill>
            <a:srgbClr val="76A7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16" name="Line 202"/>
          <p:cNvSpPr>
            <a:spLocks noChangeShapeType="1"/>
          </p:cNvSpPr>
          <p:nvPr/>
        </p:nvSpPr>
        <p:spPr bwMode="auto">
          <a:xfrm>
            <a:off x="3271838" y="1408113"/>
            <a:ext cx="0" cy="454977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17" name="Line 203"/>
          <p:cNvSpPr>
            <a:spLocks noChangeShapeType="1"/>
          </p:cNvSpPr>
          <p:nvPr/>
        </p:nvSpPr>
        <p:spPr bwMode="auto">
          <a:xfrm>
            <a:off x="4572001" y="1408113"/>
            <a:ext cx="0" cy="454977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18" name="Line 204"/>
          <p:cNvSpPr>
            <a:spLocks noChangeShapeType="1"/>
          </p:cNvSpPr>
          <p:nvPr/>
        </p:nvSpPr>
        <p:spPr bwMode="auto">
          <a:xfrm>
            <a:off x="7694613" y="1408113"/>
            <a:ext cx="0" cy="454977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19" name="Line 205"/>
          <p:cNvSpPr>
            <a:spLocks noChangeShapeType="1"/>
          </p:cNvSpPr>
          <p:nvPr/>
        </p:nvSpPr>
        <p:spPr bwMode="auto">
          <a:xfrm>
            <a:off x="173038" y="1933576"/>
            <a:ext cx="8797925" cy="0"/>
          </a:xfrm>
          <a:prstGeom prst="line">
            <a:avLst/>
          </a:prstGeom>
          <a:noFill/>
          <a:ln w="381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20" name="Line 206"/>
          <p:cNvSpPr>
            <a:spLocks noChangeShapeType="1"/>
          </p:cNvSpPr>
          <p:nvPr/>
        </p:nvSpPr>
        <p:spPr bwMode="auto">
          <a:xfrm>
            <a:off x="173038" y="5432426"/>
            <a:ext cx="8797925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21" name="Line 207"/>
          <p:cNvSpPr>
            <a:spLocks noChangeShapeType="1"/>
          </p:cNvSpPr>
          <p:nvPr/>
        </p:nvSpPr>
        <p:spPr bwMode="auto">
          <a:xfrm>
            <a:off x="179388" y="1408113"/>
            <a:ext cx="0" cy="454977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22" name="Line 208"/>
          <p:cNvSpPr>
            <a:spLocks noChangeShapeType="1"/>
          </p:cNvSpPr>
          <p:nvPr/>
        </p:nvSpPr>
        <p:spPr bwMode="auto">
          <a:xfrm>
            <a:off x="8964613" y="1408113"/>
            <a:ext cx="0" cy="454977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23" name="Line 209"/>
          <p:cNvSpPr>
            <a:spLocks noChangeShapeType="1"/>
          </p:cNvSpPr>
          <p:nvPr/>
        </p:nvSpPr>
        <p:spPr bwMode="auto">
          <a:xfrm>
            <a:off x="173038" y="1414463"/>
            <a:ext cx="8797925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24" name="Line 210"/>
          <p:cNvSpPr>
            <a:spLocks noChangeShapeType="1"/>
          </p:cNvSpPr>
          <p:nvPr/>
        </p:nvSpPr>
        <p:spPr bwMode="auto">
          <a:xfrm>
            <a:off x="173038" y="5951538"/>
            <a:ext cx="8797925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25" name="Rectangle 211"/>
          <p:cNvSpPr>
            <a:spLocks noChangeArrowheads="1"/>
          </p:cNvSpPr>
          <p:nvPr/>
        </p:nvSpPr>
        <p:spPr bwMode="auto">
          <a:xfrm>
            <a:off x="249238" y="1430338"/>
            <a:ext cx="677863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mbria" pitchFamily="18" charset="0"/>
                <a:cs typeface="Arial" pitchFamily="34" charset="0"/>
              </a:rPr>
              <a:t>Актив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26" name="Rectangle 212"/>
          <p:cNvSpPr>
            <a:spLocks noChangeArrowheads="1"/>
          </p:cNvSpPr>
          <p:nvPr/>
        </p:nvSpPr>
        <p:spPr bwMode="auto">
          <a:xfrm>
            <a:off x="3341688" y="1430338"/>
            <a:ext cx="1147763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mbria" pitchFamily="18" charset="0"/>
                <a:cs typeface="Arial" pitchFamily="34" charset="0"/>
              </a:rPr>
              <a:t>Сумма, руб.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27" name="Rectangle 213"/>
          <p:cNvSpPr>
            <a:spLocks noChangeArrowheads="1"/>
          </p:cNvSpPr>
          <p:nvPr/>
        </p:nvSpPr>
        <p:spPr bwMode="auto">
          <a:xfrm>
            <a:off x="4640263" y="1430338"/>
            <a:ext cx="757238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mbria" pitchFamily="18" charset="0"/>
                <a:cs typeface="Arial" pitchFamily="34" charset="0"/>
              </a:rPr>
              <a:t>Пассив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28" name="Rectangle 214"/>
          <p:cNvSpPr>
            <a:spLocks noChangeArrowheads="1"/>
          </p:cNvSpPr>
          <p:nvPr/>
        </p:nvSpPr>
        <p:spPr bwMode="auto">
          <a:xfrm>
            <a:off x="7764463" y="1430338"/>
            <a:ext cx="1147763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mbria" pitchFamily="18" charset="0"/>
                <a:cs typeface="Arial" pitchFamily="34" charset="0"/>
              </a:rPr>
              <a:t>Сумма, руб.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29" name="Rectangle 215"/>
          <p:cNvSpPr>
            <a:spLocks noChangeArrowheads="1"/>
          </p:cNvSpPr>
          <p:nvPr/>
        </p:nvSpPr>
        <p:spPr bwMode="auto">
          <a:xfrm>
            <a:off x="249238" y="1951038"/>
            <a:ext cx="96043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Cambria" pitchFamily="18" charset="0"/>
                <a:cs typeface="Arial" pitchFamily="34" charset="0"/>
              </a:rPr>
              <a:t>41 Товары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30" name="Rectangle 216"/>
          <p:cNvSpPr>
            <a:spLocks noChangeArrowheads="1"/>
          </p:cNvSpPr>
          <p:nvPr/>
        </p:nvSpPr>
        <p:spPr bwMode="auto">
          <a:xfrm>
            <a:off x="249238" y="2193926"/>
            <a:ext cx="847725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Cambria" pitchFamily="18" charset="0"/>
                <a:cs typeface="Arial" pitchFamily="34" charset="0"/>
              </a:rPr>
              <a:t>50 Касса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31" name="Rectangle 217"/>
          <p:cNvSpPr>
            <a:spLocks noChangeArrowheads="1"/>
          </p:cNvSpPr>
          <p:nvPr/>
        </p:nvSpPr>
        <p:spPr bwMode="auto">
          <a:xfrm>
            <a:off x="249238" y="2441576"/>
            <a:ext cx="1557734" cy="215444"/>
          </a:xfrm>
          <a:custGeom>
            <a:avLst/>
            <a:gdLst>
              <a:gd name="connsiteX0" fmla="*/ 0 w 346075"/>
              <a:gd name="connsiteY0" fmla="*/ 0 h 247650"/>
              <a:gd name="connsiteX1" fmla="*/ 346075 w 346075"/>
              <a:gd name="connsiteY1" fmla="*/ 0 h 247650"/>
              <a:gd name="connsiteX2" fmla="*/ 346075 w 346075"/>
              <a:gd name="connsiteY2" fmla="*/ 247650 h 247650"/>
              <a:gd name="connsiteX3" fmla="*/ 0 w 346075"/>
              <a:gd name="connsiteY3" fmla="*/ 247650 h 247650"/>
              <a:gd name="connsiteX4" fmla="*/ 0 w 346075"/>
              <a:gd name="connsiteY4" fmla="*/ 0 h 247650"/>
              <a:gd name="connsiteX0" fmla="*/ 0 w 1698625"/>
              <a:gd name="connsiteY0" fmla="*/ 0 h 247650"/>
              <a:gd name="connsiteX1" fmla="*/ 1698625 w 1698625"/>
              <a:gd name="connsiteY1" fmla="*/ 0 h 247650"/>
              <a:gd name="connsiteX2" fmla="*/ 346075 w 1698625"/>
              <a:gd name="connsiteY2" fmla="*/ 247650 h 247650"/>
              <a:gd name="connsiteX3" fmla="*/ 0 w 1698625"/>
              <a:gd name="connsiteY3" fmla="*/ 247650 h 247650"/>
              <a:gd name="connsiteX4" fmla="*/ 0 w 1698625"/>
              <a:gd name="connsiteY4" fmla="*/ 0 h 247650"/>
              <a:gd name="connsiteX0" fmla="*/ 0 w 1698625"/>
              <a:gd name="connsiteY0" fmla="*/ 0 h 247650"/>
              <a:gd name="connsiteX1" fmla="*/ 1698625 w 1698625"/>
              <a:gd name="connsiteY1" fmla="*/ 0 h 247650"/>
              <a:gd name="connsiteX2" fmla="*/ 1689100 w 1698625"/>
              <a:gd name="connsiteY2" fmla="*/ 238125 h 247650"/>
              <a:gd name="connsiteX3" fmla="*/ 0 w 1698625"/>
              <a:gd name="connsiteY3" fmla="*/ 247650 h 247650"/>
              <a:gd name="connsiteX4" fmla="*/ 0 w 1698625"/>
              <a:gd name="connsiteY4" fmla="*/ 0 h 2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8625" h="247650">
                <a:moveTo>
                  <a:pt x="0" y="0"/>
                </a:moveTo>
                <a:lnTo>
                  <a:pt x="1698625" y="0"/>
                </a:lnTo>
                <a:lnTo>
                  <a:pt x="1689100" y="238125"/>
                </a:lnTo>
                <a:lnTo>
                  <a:pt x="0" y="24765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Cambria" pitchFamily="18" charset="0"/>
                <a:cs typeface="Arial" pitchFamily="34" charset="0"/>
              </a:rPr>
              <a:t>51 Расчетный счёт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35" name="Rectangle 220"/>
          <p:cNvSpPr>
            <a:spLocks noChangeArrowheads="1"/>
          </p:cNvSpPr>
          <p:nvPr/>
        </p:nvSpPr>
        <p:spPr bwMode="auto">
          <a:xfrm>
            <a:off x="3341688" y="1951038"/>
            <a:ext cx="601663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80000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36" name="Rectangle 221"/>
          <p:cNvSpPr>
            <a:spLocks noChangeArrowheads="1"/>
          </p:cNvSpPr>
          <p:nvPr/>
        </p:nvSpPr>
        <p:spPr bwMode="auto">
          <a:xfrm>
            <a:off x="3341688" y="2193926"/>
            <a:ext cx="64135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10000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37" name="Rectangle 222"/>
          <p:cNvSpPr>
            <a:spLocks noChangeArrowheads="1"/>
          </p:cNvSpPr>
          <p:nvPr/>
        </p:nvSpPr>
        <p:spPr bwMode="auto">
          <a:xfrm>
            <a:off x="3341688" y="2441576"/>
            <a:ext cx="7000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200000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38" name="Rectangle 223"/>
          <p:cNvSpPr>
            <a:spLocks noChangeArrowheads="1"/>
          </p:cNvSpPr>
          <p:nvPr/>
        </p:nvSpPr>
        <p:spPr bwMode="auto">
          <a:xfrm>
            <a:off x="4640263" y="1951038"/>
            <a:ext cx="302895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60 Расчёты с поставщиками и подрядчиками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40" name="Rectangle 225"/>
          <p:cNvSpPr>
            <a:spLocks noChangeArrowheads="1"/>
          </p:cNvSpPr>
          <p:nvPr/>
        </p:nvSpPr>
        <p:spPr bwMode="auto">
          <a:xfrm>
            <a:off x="4640263" y="2441576"/>
            <a:ext cx="2735263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68 Расчёты по налогам и сборам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41" name="Rectangle 226"/>
          <p:cNvSpPr>
            <a:spLocks noChangeArrowheads="1"/>
          </p:cNvSpPr>
          <p:nvPr/>
        </p:nvSpPr>
        <p:spPr bwMode="auto">
          <a:xfrm>
            <a:off x="4640264" y="2689225"/>
            <a:ext cx="302895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69Расчёты по социальному </a:t>
            </a:r>
            <a:r>
              <a:rPr lang="ru-RU" altLang="ru-RU" sz="1400" dirty="0">
                <a:solidFill>
                  <a:srgbClr val="000000"/>
                </a:solidFill>
                <a:latin typeface="Cambria" pitchFamily="18" charset="0"/>
              </a:rPr>
              <a:t>с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трахованию и обеспечению 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43" name="Rectangle 228"/>
          <p:cNvSpPr>
            <a:spLocks noChangeArrowheads="1"/>
          </p:cNvSpPr>
          <p:nvPr/>
        </p:nvSpPr>
        <p:spPr bwMode="auto">
          <a:xfrm>
            <a:off x="4640264" y="3178176"/>
            <a:ext cx="302895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70 Расчёты с персоналом по оплате труда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45" name="Rectangle 230"/>
          <p:cNvSpPr>
            <a:spLocks noChangeArrowheads="1"/>
          </p:cNvSpPr>
          <p:nvPr/>
        </p:nvSpPr>
        <p:spPr bwMode="auto">
          <a:xfrm>
            <a:off x="4640263" y="3668713"/>
            <a:ext cx="18557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80 Уставный капитал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46" name="Rectangle 231"/>
          <p:cNvSpPr>
            <a:spLocks noChangeArrowheads="1"/>
          </p:cNvSpPr>
          <p:nvPr/>
        </p:nvSpPr>
        <p:spPr bwMode="auto">
          <a:xfrm>
            <a:off x="7764463" y="1951038"/>
            <a:ext cx="50323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3200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47" name="Rectangle 232"/>
          <p:cNvSpPr>
            <a:spLocks noChangeArrowheads="1"/>
          </p:cNvSpPr>
          <p:nvPr/>
        </p:nvSpPr>
        <p:spPr bwMode="auto">
          <a:xfrm>
            <a:off x="7764463" y="2441576"/>
            <a:ext cx="404813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400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48" name="Rectangle 233"/>
          <p:cNvSpPr>
            <a:spLocks noChangeArrowheads="1"/>
          </p:cNvSpPr>
          <p:nvPr/>
        </p:nvSpPr>
        <p:spPr bwMode="auto">
          <a:xfrm>
            <a:off x="7764463" y="2686051"/>
            <a:ext cx="4318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460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49" name="Rectangle 234"/>
          <p:cNvSpPr>
            <a:spLocks noChangeArrowheads="1"/>
          </p:cNvSpPr>
          <p:nvPr/>
        </p:nvSpPr>
        <p:spPr bwMode="auto">
          <a:xfrm>
            <a:off x="7764463" y="3178176"/>
            <a:ext cx="50323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1940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0" name="Rectangle 235"/>
          <p:cNvSpPr>
            <a:spLocks noChangeArrowheads="1"/>
          </p:cNvSpPr>
          <p:nvPr/>
        </p:nvSpPr>
        <p:spPr bwMode="auto">
          <a:xfrm>
            <a:off x="7764463" y="3668713"/>
            <a:ext cx="7000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284000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1" name="Rectangle 236"/>
          <p:cNvSpPr>
            <a:spLocks noChangeArrowheads="1"/>
          </p:cNvSpPr>
          <p:nvPr/>
        </p:nvSpPr>
        <p:spPr bwMode="auto">
          <a:xfrm>
            <a:off x="249238" y="5446713"/>
            <a:ext cx="674688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rgbClr val="0D0D0D"/>
                </a:solidFill>
                <a:effectLst/>
                <a:latin typeface="Cambria" pitchFamily="18" charset="0"/>
                <a:cs typeface="Arial" pitchFamily="34" charset="0"/>
              </a:rPr>
              <a:t>Баланс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2" name="Rectangle 237"/>
          <p:cNvSpPr>
            <a:spLocks noChangeArrowheads="1"/>
          </p:cNvSpPr>
          <p:nvPr/>
        </p:nvSpPr>
        <p:spPr bwMode="auto">
          <a:xfrm>
            <a:off x="3341688" y="5446713"/>
            <a:ext cx="700088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290000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" name="Rectangle 238"/>
          <p:cNvSpPr>
            <a:spLocks noChangeArrowheads="1"/>
          </p:cNvSpPr>
          <p:nvPr/>
        </p:nvSpPr>
        <p:spPr bwMode="auto">
          <a:xfrm>
            <a:off x="4679951" y="5446713"/>
            <a:ext cx="676275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Баланс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4" name="Rectangle 239"/>
          <p:cNvSpPr>
            <a:spLocks noChangeArrowheads="1"/>
          </p:cNvSpPr>
          <p:nvPr/>
        </p:nvSpPr>
        <p:spPr bwMode="auto">
          <a:xfrm>
            <a:off x="7764463" y="5446713"/>
            <a:ext cx="59631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290000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9" grpId="0"/>
      <p:bldP spid="2230" grpId="0"/>
      <p:bldP spid="2231" grpId="0"/>
      <p:bldP spid="2235" grpId="0"/>
      <p:bldP spid="2236" grpId="0"/>
      <p:bldP spid="2237" grpId="0"/>
      <p:bldP spid="2238" grpId="0"/>
      <p:bldP spid="2240" grpId="0"/>
      <p:bldP spid="2241" grpId="0"/>
      <p:bldP spid="2243" grpId="0"/>
      <p:bldP spid="2245" grpId="0"/>
      <p:bldP spid="2246" grpId="0"/>
      <p:bldP spid="2247" grpId="0"/>
      <p:bldP spid="2248" grpId="0"/>
      <p:bldP spid="2249" grpId="0"/>
      <p:bldP spid="2250" grpId="0"/>
      <p:bldP spid="2252" grpId="0"/>
      <p:bldP spid="22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808" y="105867"/>
            <a:ext cx="8863459" cy="1003795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Журнал хозяйственных операций торгового предприятия «Сладкоежка»</a:t>
            </a:r>
            <a:endParaRPr lang="ru-RU" sz="2800" dirty="0"/>
          </a:p>
        </p:txBody>
      </p:sp>
      <p:sp>
        <p:nvSpPr>
          <p:cNvPr id="12" name="Rectangle 206"/>
          <p:cNvSpPr>
            <a:spLocks noChangeArrowheads="1"/>
          </p:cNvSpPr>
          <p:nvPr/>
        </p:nvSpPr>
        <p:spPr bwMode="auto">
          <a:xfrm>
            <a:off x="7904163" y="4786313"/>
            <a:ext cx="1538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99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210"/>
          <p:cNvSpPr>
            <a:spLocks noChangeArrowheads="1"/>
          </p:cNvSpPr>
          <p:nvPr/>
        </p:nvSpPr>
        <p:spPr bwMode="auto">
          <a:xfrm>
            <a:off x="7091363" y="5045075"/>
            <a:ext cx="42319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81 244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211"/>
          <p:cNvSpPr>
            <a:spLocks noChangeArrowheads="1"/>
          </p:cNvSpPr>
          <p:nvPr/>
        </p:nvSpPr>
        <p:spPr bwMode="auto">
          <a:xfrm>
            <a:off x="7904163" y="5045075"/>
            <a:ext cx="1538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84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214"/>
          <p:cNvSpPr>
            <a:spLocks noChangeArrowheads="1"/>
          </p:cNvSpPr>
          <p:nvPr/>
        </p:nvSpPr>
        <p:spPr bwMode="auto">
          <a:xfrm>
            <a:off x="7091363" y="5303838"/>
            <a:ext cx="26930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1 09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215"/>
          <p:cNvSpPr>
            <a:spLocks noChangeArrowheads="1"/>
          </p:cNvSpPr>
          <p:nvPr/>
        </p:nvSpPr>
        <p:spPr bwMode="auto">
          <a:xfrm>
            <a:off x="7335838" y="5303838"/>
            <a:ext cx="30777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2582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216"/>
          <p:cNvSpPr>
            <a:spLocks noChangeArrowheads="1"/>
          </p:cNvSpPr>
          <p:nvPr/>
        </p:nvSpPr>
        <p:spPr bwMode="auto">
          <a:xfrm>
            <a:off x="7904163" y="5303838"/>
            <a:ext cx="11060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Х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0" name="AutoShape 220"/>
          <p:cNvSpPr>
            <a:spLocks noChangeAspect="1" noChangeArrowheads="1" noTextEdit="1"/>
          </p:cNvSpPr>
          <p:nvPr/>
        </p:nvSpPr>
        <p:spPr bwMode="auto">
          <a:xfrm>
            <a:off x="179388" y="1060450"/>
            <a:ext cx="8785225" cy="507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0" name="Rectangle 222"/>
          <p:cNvSpPr>
            <a:spLocks noChangeArrowheads="1"/>
          </p:cNvSpPr>
          <p:nvPr/>
        </p:nvSpPr>
        <p:spPr bwMode="auto">
          <a:xfrm>
            <a:off x="179388" y="1092200"/>
            <a:ext cx="446088" cy="266700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1" name="Rectangle 223"/>
          <p:cNvSpPr>
            <a:spLocks noChangeArrowheads="1"/>
          </p:cNvSpPr>
          <p:nvPr/>
        </p:nvSpPr>
        <p:spPr bwMode="auto">
          <a:xfrm>
            <a:off x="625476" y="1092200"/>
            <a:ext cx="6159500" cy="266700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2" name="Rectangle 224"/>
          <p:cNvSpPr>
            <a:spLocks noChangeArrowheads="1"/>
          </p:cNvSpPr>
          <p:nvPr/>
        </p:nvSpPr>
        <p:spPr bwMode="auto">
          <a:xfrm>
            <a:off x="6784976" y="1092200"/>
            <a:ext cx="1039813" cy="266700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3" name="Rectangle 225"/>
          <p:cNvSpPr>
            <a:spLocks noChangeArrowheads="1"/>
          </p:cNvSpPr>
          <p:nvPr/>
        </p:nvSpPr>
        <p:spPr bwMode="auto">
          <a:xfrm>
            <a:off x="7824788" y="1092200"/>
            <a:ext cx="520700" cy="266700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4" name="Rectangle 226"/>
          <p:cNvSpPr>
            <a:spLocks noChangeArrowheads="1"/>
          </p:cNvSpPr>
          <p:nvPr/>
        </p:nvSpPr>
        <p:spPr bwMode="auto">
          <a:xfrm>
            <a:off x="8345488" y="1092200"/>
            <a:ext cx="619125" cy="266700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5" name="Rectangle 227"/>
          <p:cNvSpPr>
            <a:spLocks noChangeArrowheads="1"/>
          </p:cNvSpPr>
          <p:nvPr/>
        </p:nvSpPr>
        <p:spPr bwMode="auto">
          <a:xfrm>
            <a:off x="179388" y="1358900"/>
            <a:ext cx="446088" cy="268288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1236" name="Rectangle 228"/>
          <p:cNvSpPr>
            <a:spLocks noChangeArrowheads="1"/>
          </p:cNvSpPr>
          <p:nvPr/>
        </p:nvSpPr>
        <p:spPr bwMode="auto">
          <a:xfrm>
            <a:off x="625476" y="1358900"/>
            <a:ext cx="6159500" cy="268288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1237" name="Rectangle 229"/>
          <p:cNvSpPr>
            <a:spLocks noChangeArrowheads="1"/>
          </p:cNvSpPr>
          <p:nvPr/>
        </p:nvSpPr>
        <p:spPr bwMode="auto">
          <a:xfrm>
            <a:off x="6784976" y="1358900"/>
            <a:ext cx="1039813" cy="268288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1238" name="Rectangle 230"/>
          <p:cNvSpPr>
            <a:spLocks noChangeArrowheads="1"/>
          </p:cNvSpPr>
          <p:nvPr/>
        </p:nvSpPr>
        <p:spPr bwMode="auto">
          <a:xfrm>
            <a:off x="7824788" y="1358900"/>
            <a:ext cx="520700" cy="268288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1239" name="Rectangle 231"/>
          <p:cNvSpPr>
            <a:spLocks noChangeArrowheads="1"/>
          </p:cNvSpPr>
          <p:nvPr/>
        </p:nvSpPr>
        <p:spPr bwMode="auto">
          <a:xfrm>
            <a:off x="8345488" y="1358900"/>
            <a:ext cx="619125" cy="268288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40" name="Rectangle 232"/>
          <p:cNvSpPr>
            <a:spLocks noChangeArrowheads="1"/>
          </p:cNvSpPr>
          <p:nvPr/>
        </p:nvSpPr>
        <p:spPr bwMode="auto">
          <a:xfrm>
            <a:off x="179388" y="1627188"/>
            <a:ext cx="446088" cy="268288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1241" name="Rectangle 233"/>
          <p:cNvSpPr>
            <a:spLocks noChangeArrowheads="1"/>
          </p:cNvSpPr>
          <p:nvPr/>
        </p:nvSpPr>
        <p:spPr bwMode="auto">
          <a:xfrm>
            <a:off x="625476" y="1627188"/>
            <a:ext cx="6159500" cy="268288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1243" name="Rectangle 234"/>
          <p:cNvSpPr>
            <a:spLocks noChangeArrowheads="1"/>
          </p:cNvSpPr>
          <p:nvPr/>
        </p:nvSpPr>
        <p:spPr bwMode="auto">
          <a:xfrm>
            <a:off x="6784976" y="1627188"/>
            <a:ext cx="1039813" cy="268288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1244" name="Rectangle 235"/>
          <p:cNvSpPr>
            <a:spLocks noChangeArrowheads="1"/>
          </p:cNvSpPr>
          <p:nvPr/>
        </p:nvSpPr>
        <p:spPr bwMode="auto">
          <a:xfrm>
            <a:off x="7824788" y="1627188"/>
            <a:ext cx="520700" cy="268288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1245" name="Rectangle 236"/>
          <p:cNvSpPr>
            <a:spLocks noChangeArrowheads="1"/>
          </p:cNvSpPr>
          <p:nvPr/>
        </p:nvSpPr>
        <p:spPr bwMode="auto">
          <a:xfrm>
            <a:off x="8345488" y="1627188"/>
            <a:ext cx="619125" cy="268288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46" name="Rectangle 237"/>
          <p:cNvSpPr>
            <a:spLocks noChangeArrowheads="1"/>
          </p:cNvSpPr>
          <p:nvPr/>
        </p:nvSpPr>
        <p:spPr bwMode="auto">
          <a:xfrm>
            <a:off x="179388" y="1895475"/>
            <a:ext cx="446088" cy="266700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1247" name="Rectangle 238"/>
          <p:cNvSpPr>
            <a:spLocks noChangeArrowheads="1"/>
          </p:cNvSpPr>
          <p:nvPr/>
        </p:nvSpPr>
        <p:spPr bwMode="auto">
          <a:xfrm>
            <a:off x="625476" y="1895475"/>
            <a:ext cx="6159500" cy="26670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224" name="Rectangle 239"/>
          <p:cNvSpPr>
            <a:spLocks noChangeArrowheads="1"/>
          </p:cNvSpPr>
          <p:nvPr/>
        </p:nvSpPr>
        <p:spPr bwMode="auto">
          <a:xfrm>
            <a:off x="6784976" y="1895475"/>
            <a:ext cx="1039813" cy="26670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225" name="Rectangle 240"/>
          <p:cNvSpPr>
            <a:spLocks noChangeArrowheads="1"/>
          </p:cNvSpPr>
          <p:nvPr/>
        </p:nvSpPr>
        <p:spPr bwMode="auto">
          <a:xfrm>
            <a:off x="7824788" y="1895475"/>
            <a:ext cx="520700" cy="26670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230" name="Rectangle 241"/>
          <p:cNvSpPr>
            <a:spLocks noChangeArrowheads="1"/>
          </p:cNvSpPr>
          <p:nvPr/>
        </p:nvSpPr>
        <p:spPr bwMode="auto">
          <a:xfrm>
            <a:off x="8345488" y="1895475"/>
            <a:ext cx="619125" cy="26670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2" name="Rectangle 242"/>
          <p:cNvSpPr>
            <a:spLocks noChangeArrowheads="1"/>
          </p:cNvSpPr>
          <p:nvPr/>
        </p:nvSpPr>
        <p:spPr bwMode="auto">
          <a:xfrm>
            <a:off x="179388" y="2162175"/>
            <a:ext cx="446088" cy="268288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233" name="Rectangle 243"/>
          <p:cNvSpPr>
            <a:spLocks noChangeArrowheads="1"/>
          </p:cNvSpPr>
          <p:nvPr/>
        </p:nvSpPr>
        <p:spPr bwMode="auto">
          <a:xfrm>
            <a:off x="625476" y="2162175"/>
            <a:ext cx="6159500" cy="268288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234" name="Rectangle 244"/>
          <p:cNvSpPr>
            <a:spLocks noChangeArrowheads="1"/>
          </p:cNvSpPr>
          <p:nvPr/>
        </p:nvSpPr>
        <p:spPr bwMode="auto">
          <a:xfrm>
            <a:off x="6784976" y="2162175"/>
            <a:ext cx="1039813" cy="268288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235" name="Rectangle 245"/>
          <p:cNvSpPr>
            <a:spLocks noChangeArrowheads="1"/>
          </p:cNvSpPr>
          <p:nvPr/>
        </p:nvSpPr>
        <p:spPr bwMode="auto">
          <a:xfrm>
            <a:off x="7824788" y="2162175"/>
            <a:ext cx="520700" cy="268288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236" name="Rectangle 246"/>
          <p:cNvSpPr>
            <a:spLocks noChangeArrowheads="1"/>
          </p:cNvSpPr>
          <p:nvPr/>
        </p:nvSpPr>
        <p:spPr bwMode="auto">
          <a:xfrm>
            <a:off x="8345488" y="2162175"/>
            <a:ext cx="619125" cy="268288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7" name="Rectangle 247"/>
          <p:cNvSpPr>
            <a:spLocks noChangeArrowheads="1"/>
          </p:cNvSpPr>
          <p:nvPr/>
        </p:nvSpPr>
        <p:spPr bwMode="auto">
          <a:xfrm>
            <a:off x="179388" y="2430463"/>
            <a:ext cx="446088" cy="266700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238" name="Rectangle 248"/>
          <p:cNvSpPr>
            <a:spLocks noChangeArrowheads="1"/>
          </p:cNvSpPr>
          <p:nvPr/>
        </p:nvSpPr>
        <p:spPr bwMode="auto">
          <a:xfrm>
            <a:off x="625476" y="2430463"/>
            <a:ext cx="6159500" cy="268288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239" name="Rectangle 249"/>
          <p:cNvSpPr>
            <a:spLocks noChangeArrowheads="1"/>
          </p:cNvSpPr>
          <p:nvPr/>
        </p:nvSpPr>
        <p:spPr bwMode="auto">
          <a:xfrm>
            <a:off x="6784976" y="2430463"/>
            <a:ext cx="1039813" cy="268288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240" name="Rectangle 250"/>
          <p:cNvSpPr>
            <a:spLocks noChangeArrowheads="1"/>
          </p:cNvSpPr>
          <p:nvPr/>
        </p:nvSpPr>
        <p:spPr bwMode="auto">
          <a:xfrm>
            <a:off x="7824788" y="2430463"/>
            <a:ext cx="520700" cy="268288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241" name="Rectangle 251"/>
          <p:cNvSpPr>
            <a:spLocks noChangeArrowheads="1"/>
          </p:cNvSpPr>
          <p:nvPr/>
        </p:nvSpPr>
        <p:spPr bwMode="auto">
          <a:xfrm>
            <a:off x="8345488" y="2430463"/>
            <a:ext cx="619125" cy="268288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2" name="Rectangle 252"/>
          <p:cNvSpPr>
            <a:spLocks noChangeArrowheads="1"/>
          </p:cNvSpPr>
          <p:nvPr/>
        </p:nvSpPr>
        <p:spPr bwMode="auto">
          <a:xfrm>
            <a:off x="179388" y="2697163"/>
            <a:ext cx="446088" cy="268288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243" name="Rectangle 253"/>
          <p:cNvSpPr>
            <a:spLocks noChangeArrowheads="1"/>
          </p:cNvSpPr>
          <p:nvPr/>
        </p:nvSpPr>
        <p:spPr bwMode="auto">
          <a:xfrm>
            <a:off x="625476" y="2698750"/>
            <a:ext cx="6159500" cy="266700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244" name="Rectangle 254"/>
          <p:cNvSpPr>
            <a:spLocks noChangeArrowheads="1"/>
          </p:cNvSpPr>
          <p:nvPr/>
        </p:nvSpPr>
        <p:spPr bwMode="auto">
          <a:xfrm>
            <a:off x="6784976" y="2698750"/>
            <a:ext cx="1039813" cy="266700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245" name="Rectangle 255"/>
          <p:cNvSpPr>
            <a:spLocks noChangeArrowheads="1"/>
          </p:cNvSpPr>
          <p:nvPr/>
        </p:nvSpPr>
        <p:spPr bwMode="auto">
          <a:xfrm>
            <a:off x="7824788" y="2698750"/>
            <a:ext cx="520700" cy="266700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246" name="Rectangle 256"/>
          <p:cNvSpPr>
            <a:spLocks noChangeArrowheads="1"/>
          </p:cNvSpPr>
          <p:nvPr/>
        </p:nvSpPr>
        <p:spPr bwMode="auto">
          <a:xfrm>
            <a:off x="8345488" y="2698750"/>
            <a:ext cx="619125" cy="266700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7" name="Rectangle 257"/>
          <p:cNvSpPr>
            <a:spLocks noChangeArrowheads="1"/>
          </p:cNvSpPr>
          <p:nvPr/>
        </p:nvSpPr>
        <p:spPr bwMode="auto">
          <a:xfrm>
            <a:off x="179388" y="2965450"/>
            <a:ext cx="446088" cy="319088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248" name="Rectangle 258"/>
          <p:cNvSpPr>
            <a:spLocks noChangeArrowheads="1"/>
          </p:cNvSpPr>
          <p:nvPr/>
        </p:nvSpPr>
        <p:spPr bwMode="auto">
          <a:xfrm>
            <a:off x="625476" y="2965450"/>
            <a:ext cx="6159500" cy="319088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249" name="Rectangle 259"/>
          <p:cNvSpPr>
            <a:spLocks noChangeArrowheads="1"/>
          </p:cNvSpPr>
          <p:nvPr/>
        </p:nvSpPr>
        <p:spPr bwMode="auto">
          <a:xfrm>
            <a:off x="6784976" y="2965450"/>
            <a:ext cx="1039813" cy="319088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250" name="Rectangle 260"/>
          <p:cNvSpPr>
            <a:spLocks noChangeArrowheads="1"/>
          </p:cNvSpPr>
          <p:nvPr/>
        </p:nvSpPr>
        <p:spPr bwMode="auto">
          <a:xfrm>
            <a:off x="7824788" y="2965450"/>
            <a:ext cx="520700" cy="319088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251" name="Rectangle 261"/>
          <p:cNvSpPr>
            <a:spLocks noChangeArrowheads="1"/>
          </p:cNvSpPr>
          <p:nvPr/>
        </p:nvSpPr>
        <p:spPr bwMode="auto">
          <a:xfrm>
            <a:off x="8345488" y="2965450"/>
            <a:ext cx="619125" cy="319088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2" name="Rectangle 262"/>
          <p:cNvSpPr>
            <a:spLocks noChangeArrowheads="1"/>
          </p:cNvSpPr>
          <p:nvPr/>
        </p:nvSpPr>
        <p:spPr bwMode="auto">
          <a:xfrm>
            <a:off x="179388" y="3284538"/>
            <a:ext cx="446088" cy="268288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253" name="Rectangle 263"/>
          <p:cNvSpPr>
            <a:spLocks noChangeArrowheads="1"/>
          </p:cNvSpPr>
          <p:nvPr/>
        </p:nvSpPr>
        <p:spPr bwMode="auto">
          <a:xfrm>
            <a:off x="625476" y="3284538"/>
            <a:ext cx="6159500" cy="268288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254" name="Rectangle 264"/>
          <p:cNvSpPr>
            <a:spLocks noChangeArrowheads="1"/>
          </p:cNvSpPr>
          <p:nvPr/>
        </p:nvSpPr>
        <p:spPr bwMode="auto">
          <a:xfrm>
            <a:off x="6784976" y="3284538"/>
            <a:ext cx="1039813" cy="268288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255" name="Rectangle 265"/>
          <p:cNvSpPr>
            <a:spLocks noChangeArrowheads="1"/>
          </p:cNvSpPr>
          <p:nvPr/>
        </p:nvSpPr>
        <p:spPr bwMode="auto">
          <a:xfrm>
            <a:off x="7824788" y="3284538"/>
            <a:ext cx="520700" cy="268288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1248" name="Rectangle 266"/>
          <p:cNvSpPr>
            <a:spLocks noChangeArrowheads="1"/>
          </p:cNvSpPr>
          <p:nvPr/>
        </p:nvSpPr>
        <p:spPr bwMode="auto">
          <a:xfrm>
            <a:off x="8345488" y="3284538"/>
            <a:ext cx="619125" cy="268288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49" name="Rectangle 267"/>
          <p:cNvSpPr>
            <a:spLocks noChangeArrowheads="1"/>
          </p:cNvSpPr>
          <p:nvPr/>
        </p:nvSpPr>
        <p:spPr bwMode="auto">
          <a:xfrm>
            <a:off x="179388" y="3552825"/>
            <a:ext cx="446088" cy="304800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1250" name="Rectangle 268"/>
          <p:cNvSpPr>
            <a:spLocks noChangeArrowheads="1"/>
          </p:cNvSpPr>
          <p:nvPr/>
        </p:nvSpPr>
        <p:spPr bwMode="auto">
          <a:xfrm>
            <a:off x="625476" y="3552825"/>
            <a:ext cx="6159500" cy="30480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1251" name="Rectangle 269"/>
          <p:cNvSpPr>
            <a:spLocks noChangeArrowheads="1"/>
          </p:cNvSpPr>
          <p:nvPr/>
        </p:nvSpPr>
        <p:spPr bwMode="auto">
          <a:xfrm>
            <a:off x="6784976" y="3552825"/>
            <a:ext cx="1039813" cy="30480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1252" name="Rectangle 270"/>
          <p:cNvSpPr>
            <a:spLocks noChangeArrowheads="1"/>
          </p:cNvSpPr>
          <p:nvPr/>
        </p:nvSpPr>
        <p:spPr bwMode="auto">
          <a:xfrm>
            <a:off x="7824788" y="3552825"/>
            <a:ext cx="520700" cy="30480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1253" name="Rectangle 271"/>
          <p:cNvSpPr>
            <a:spLocks noChangeArrowheads="1"/>
          </p:cNvSpPr>
          <p:nvPr/>
        </p:nvSpPr>
        <p:spPr bwMode="auto">
          <a:xfrm>
            <a:off x="8345488" y="3552825"/>
            <a:ext cx="619125" cy="30480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54" name="Rectangle 272"/>
          <p:cNvSpPr>
            <a:spLocks noChangeArrowheads="1"/>
          </p:cNvSpPr>
          <p:nvPr/>
        </p:nvSpPr>
        <p:spPr bwMode="auto">
          <a:xfrm>
            <a:off x="179388" y="3857625"/>
            <a:ext cx="446088" cy="268288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1255" name="Rectangle 273"/>
          <p:cNvSpPr>
            <a:spLocks noChangeArrowheads="1"/>
          </p:cNvSpPr>
          <p:nvPr/>
        </p:nvSpPr>
        <p:spPr bwMode="auto">
          <a:xfrm>
            <a:off x="625476" y="3857625"/>
            <a:ext cx="6159500" cy="268288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1256" name="Rectangle 274"/>
          <p:cNvSpPr>
            <a:spLocks noChangeArrowheads="1"/>
          </p:cNvSpPr>
          <p:nvPr/>
        </p:nvSpPr>
        <p:spPr bwMode="auto">
          <a:xfrm>
            <a:off x="6784976" y="3857625"/>
            <a:ext cx="1039813" cy="268288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1257" name="Rectangle 275"/>
          <p:cNvSpPr>
            <a:spLocks noChangeArrowheads="1"/>
          </p:cNvSpPr>
          <p:nvPr/>
        </p:nvSpPr>
        <p:spPr bwMode="auto">
          <a:xfrm>
            <a:off x="7824788" y="3857625"/>
            <a:ext cx="520700" cy="268288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1258" name="Rectangle 276"/>
          <p:cNvSpPr>
            <a:spLocks noChangeArrowheads="1"/>
          </p:cNvSpPr>
          <p:nvPr/>
        </p:nvSpPr>
        <p:spPr bwMode="auto">
          <a:xfrm>
            <a:off x="8345488" y="3857625"/>
            <a:ext cx="619125" cy="268288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59" name="Rectangle 277"/>
          <p:cNvSpPr>
            <a:spLocks noChangeArrowheads="1"/>
          </p:cNvSpPr>
          <p:nvPr/>
        </p:nvSpPr>
        <p:spPr bwMode="auto">
          <a:xfrm>
            <a:off x="179388" y="4125913"/>
            <a:ext cx="446088" cy="304800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1260" name="Rectangle 278"/>
          <p:cNvSpPr>
            <a:spLocks noChangeArrowheads="1"/>
          </p:cNvSpPr>
          <p:nvPr/>
        </p:nvSpPr>
        <p:spPr bwMode="auto">
          <a:xfrm>
            <a:off x="625476" y="4125913"/>
            <a:ext cx="6159500" cy="30480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1261" name="Rectangle 279"/>
          <p:cNvSpPr>
            <a:spLocks noChangeArrowheads="1"/>
          </p:cNvSpPr>
          <p:nvPr/>
        </p:nvSpPr>
        <p:spPr bwMode="auto">
          <a:xfrm>
            <a:off x="6784976" y="4125913"/>
            <a:ext cx="1039813" cy="30480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1262" name="Rectangle 280"/>
          <p:cNvSpPr>
            <a:spLocks noChangeArrowheads="1"/>
          </p:cNvSpPr>
          <p:nvPr/>
        </p:nvSpPr>
        <p:spPr bwMode="auto">
          <a:xfrm>
            <a:off x="7824788" y="4125913"/>
            <a:ext cx="520700" cy="30480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1263" name="Rectangle 281"/>
          <p:cNvSpPr>
            <a:spLocks noChangeArrowheads="1"/>
          </p:cNvSpPr>
          <p:nvPr/>
        </p:nvSpPr>
        <p:spPr bwMode="auto">
          <a:xfrm>
            <a:off x="8345488" y="4125913"/>
            <a:ext cx="619125" cy="30480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64" name="Rectangle 282"/>
          <p:cNvSpPr>
            <a:spLocks noChangeArrowheads="1"/>
          </p:cNvSpPr>
          <p:nvPr/>
        </p:nvSpPr>
        <p:spPr bwMode="auto">
          <a:xfrm>
            <a:off x="179388" y="4430713"/>
            <a:ext cx="446088" cy="285750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1265" name="Rectangle 283"/>
          <p:cNvSpPr>
            <a:spLocks noChangeArrowheads="1"/>
          </p:cNvSpPr>
          <p:nvPr/>
        </p:nvSpPr>
        <p:spPr bwMode="auto">
          <a:xfrm>
            <a:off x="625476" y="4430713"/>
            <a:ext cx="6159500" cy="287338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1266" name="Rectangle 284"/>
          <p:cNvSpPr>
            <a:spLocks noChangeArrowheads="1"/>
          </p:cNvSpPr>
          <p:nvPr/>
        </p:nvSpPr>
        <p:spPr bwMode="auto">
          <a:xfrm>
            <a:off x="6784976" y="4430713"/>
            <a:ext cx="1039813" cy="287338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1267" name="Rectangle 285"/>
          <p:cNvSpPr>
            <a:spLocks noChangeArrowheads="1"/>
          </p:cNvSpPr>
          <p:nvPr/>
        </p:nvSpPr>
        <p:spPr bwMode="auto">
          <a:xfrm>
            <a:off x="7824788" y="4430713"/>
            <a:ext cx="520700" cy="287338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1268" name="Rectangle 286"/>
          <p:cNvSpPr>
            <a:spLocks noChangeArrowheads="1"/>
          </p:cNvSpPr>
          <p:nvPr/>
        </p:nvSpPr>
        <p:spPr bwMode="auto">
          <a:xfrm>
            <a:off x="8345488" y="4430713"/>
            <a:ext cx="619125" cy="287338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69" name="Rectangle 287"/>
          <p:cNvSpPr>
            <a:spLocks noChangeArrowheads="1"/>
          </p:cNvSpPr>
          <p:nvPr/>
        </p:nvSpPr>
        <p:spPr bwMode="auto">
          <a:xfrm>
            <a:off x="179388" y="4716463"/>
            <a:ext cx="446088" cy="287338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1270" name="Rectangle 288"/>
          <p:cNvSpPr>
            <a:spLocks noChangeArrowheads="1"/>
          </p:cNvSpPr>
          <p:nvPr/>
        </p:nvSpPr>
        <p:spPr bwMode="auto">
          <a:xfrm>
            <a:off x="625476" y="4718050"/>
            <a:ext cx="6159500" cy="28575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1271" name="Rectangle 289"/>
          <p:cNvSpPr>
            <a:spLocks noChangeArrowheads="1"/>
          </p:cNvSpPr>
          <p:nvPr/>
        </p:nvSpPr>
        <p:spPr bwMode="auto">
          <a:xfrm>
            <a:off x="6784976" y="4718050"/>
            <a:ext cx="1039813" cy="28575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1272" name="Rectangle 290"/>
          <p:cNvSpPr>
            <a:spLocks noChangeArrowheads="1"/>
          </p:cNvSpPr>
          <p:nvPr/>
        </p:nvSpPr>
        <p:spPr bwMode="auto">
          <a:xfrm>
            <a:off x="7824788" y="4718050"/>
            <a:ext cx="520700" cy="28575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1273" name="Rectangle 291"/>
          <p:cNvSpPr>
            <a:spLocks noChangeArrowheads="1"/>
          </p:cNvSpPr>
          <p:nvPr/>
        </p:nvSpPr>
        <p:spPr bwMode="auto">
          <a:xfrm>
            <a:off x="8345488" y="4718050"/>
            <a:ext cx="619125" cy="285750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74" name="Rectangle 292"/>
          <p:cNvSpPr>
            <a:spLocks noChangeArrowheads="1"/>
          </p:cNvSpPr>
          <p:nvPr/>
        </p:nvSpPr>
        <p:spPr bwMode="auto">
          <a:xfrm>
            <a:off x="179388" y="5003800"/>
            <a:ext cx="446088" cy="285750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1275" name="Rectangle 293"/>
          <p:cNvSpPr>
            <a:spLocks noChangeArrowheads="1"/>
          </p:cNvSpPr>
          <p:nvPr/>
        </p:nvSpPr>
        <p:spPr bwMode="auto">
          <a:xfrm>
            <a:off x="625476" y="5003800"/>
            <a:ext cx="6159500" cy="285750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1276" name="Rectangle 294"/>
          <p:cNvSpPr>
            <a:spLocks noChangeArrowheads="1"/>
          </p:cNvSpPr>
          <p:nvPr/>
        </p:nvSpPr>
        <p:spPr bwMode="auto">
          <a:xfrm>
            <a:off x="6784976" y="5003800"/>
            <a:ext cx="1039813" cy="285750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1277" name="Rectangle 295"/>
          <p:cNvSpPr>
            <a:spLocks noChangeArrowheads="1"/>
          </p:cNvSpPr>
          <p:nvPr/>
        </p:nvSpPr>
        <p:spPr bwMode="auto">
          <a:xfrm>
            <a:off x="7824788" y="5003800"/>
            <a:ext cx="520700" cy="285750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1278" name="Rectangle 296"/>
          <p:cNvSpPr>
            <a:spLocks noChangeArrowheads="1"/>
          </p:cNvSpPr>
          <p:nvPr/>
        </p:nvSpPr>
        <p:spPr bwMode="auto">
          <a:xfrm>
            <a:off x="8345488" y="5003800"/>
            <a:ext cx="619125" cy="285750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79" name="Rectangle 297"/>
          <p:cNvSpPr>
            <a:spLocks noChangeArrowheads="1"/>
          </p:cNvSpPr>
          <p:nvPr/>
        </p:nvSpPr>
        <p:spPr bwMode="auto">
          <a:xfrm>
            <a:off x="179388" y="5289550"/>
            <a:ext cx="446088" cy="287338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1280" name="Rectangle 298"/>
          <p:cNvSpPr>
            <a:spLocks noChangeArrowheads="1"/>
          </p:cNvSpPr>
          <p:nvPr/>
        </p:nvSpPr>
        <p:spPr bwMode="auto">
          <a:xfrm>
            <a:off x="625476" y="5289550"/>
            <a:ext cx="6159500" cy="287338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1281" name="Rectangle 299"/>
          <p:cNvSpPr>
            <a:spLocks noChangeArrowheads="1"/>
          </p:cNvSpPr>
          <p:nvPr/>
        </p:nvSpPr>
        <p:spPr bwMode="auto">
          <a:xfrm>
            <a:off x="6784976" y="5289550"/>
            <a:ext cx="1039813" cy="287338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1282" name="Rectangle 300"/>
          <p:cNvSpPr>
            <a:spLocks noChangeArrowheads="1"/>
          </p:cNvSpPr>
          <p:nvPr/>
        </p:nvSpPr>
        <p:spPr bwMode="auto">
          <a:xfrm>
            <a:off x="7824788" y="5289550"/>
            <a:ext cx="520700" cy="287338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1283" name="Rectangle 301"/>
          <p:cNvSpPr>
            <a:spLocks noChangeArrowheads="1"/>
          </p:cNvSpPr>
          <p:nvPr/>
        </p:nvSpPr>
        <p:spPr bwMode="auto">
          <a:xfrm>
            <a:off x="8345488" y="5289550"/>
            <a:ext cx="619125" cy="287338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84" name="Rectangle 302"/>
          <p:cNvSpPr>
            <a:spLocks noChangeArrowheads="1"/>
          </p:cNvSpPr>
          <p:nvPr/>
        </p:nvSpPr>
        <p:spPr bwMode="auto">
          <a:xfrm>
            <a:off x="179388" y="5576888"/>
            <a:ext cx="446088" cy="285750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1285" name="Rectangle 303"/>
          <p:cNvSpPr>
            <a:spLocks noChangeArrowheads="1"/>
          </p:cNvSpPr>
          <p:nvPr/>
        </p:nvSpPr>
        <p:spPr bwMode="auto">
          <a:xfrm>
            <a:off x="625476" y="5576888"/>
            <a:ext cx="6159500" cy="285750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1286" name="Rectangle 304"/>
          <p:cNvSpPr>
            <a:spLocks noChangeArrowheads="1"/>
          </p:cNvSpPr>
          <p:nvPr/>
        </p:nvSpPr>
        <p:spPr bwMode="auto">
          <a:xfrm>
            <a:off x="6784976" y="5576888"/>
            <a:ext cx="1039813" cy="285750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1287" name="Rectangle 305"/>
          <p:cNvSpPr>
            <a:spLocks noChangeArrowheads="1"/>
          </p:cNvSpPr>
          <p:nvPr/>
        </p:nvSpPr>
        <p:spPr bwMode="auto">
          <a:xfrm>
            <a:off x="7824788" y="5576888"/>
            <a:ext cx="520700" cy="285750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1288" name="Rectangle 306"/>
          <p:cNvSpPr>
            <a:spLocks noChangeArrowheads="1"/>
          </p:cNvSpPr>
          <p:nvPr/>
        </p:nvSpPr>
        <p:spPr bwMode="auto">
          <a:xfrm>
            <a:off x="8345488" y="5576888"/>
            <a:ext cx="619125" cy="285750"/>
          </a:xfrm>
          <a:prstGeom prst="rect">
            <a:avLst/>
          </a:prstGeom>
          <a:solidFill>
            <a:srgbClr val="EBF0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89" name="Rectangle 307"/>
          <p:cNvSpPr>
            <a:spLocks noChangeArrowheads="1"/>
          </p:cNvSpPr>
          <p:nvPr/>
        </p:nvSpPr>
        <p:spPr bwMode="auto">
          <a:xfrm>
            <a:off x="179388" y="5862638"/>
            <a:ext cx="446088" cy="268288"/>
          </a:xfrm>
          <a:prstGeom prst="rect">
            <a:avLst/>
          </a:prstGeom>
          <a:solidFill>
            <a:srgbClr val="72A3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1290" name="Rectangle 308"/>
          <p:cNvSpPr>
            <a:spLocks noChangeArrowheads="1"/>
          </p:cNvSpPr>
          <p:nvPr/>
        </p:nvSpPr>
        <p:spPr bwMode="auto">
          <a:xfrm>
            <a:off x="625476" y="5862638"/>
            <a:ext cx="6159500" cy="268288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1291" name="Rectangle 309"/>
          <p:cNvSpPr>
            <a:spLocks noChangeArrowheads="1"/>
          </p:cNvSpPr>
          <p:nvPr/>
        </p:nvSpPr>
        <p:spPr bwMode="auto">
          <a:xfrm>
            <a:off x="6784976" y="5862638"/>
            <a:ext cx="1039813" cy="268288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1292" name="Rectangle 310"/>
          <p:cNvSpPr>
            <a:spLocks noChangeArrowheads="1"/>
          </p:cNvSpPr>
          <p:nvPr/>
        </p:nvSpPr>
        <p:spPr bwMode="auto">
          <a:xfrm>
            <a:off x="7824788" y="5862638"/>
            <a:ext cx="520700" cy="268288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/>
          </a:p>
        </p:txBody>
      </p:sp>
      <p:sp>
        <p:nvSpPr>
          <p:cNvPr id="1293" name="Rectangle 311"/>
          <p:cNvSpPr>
            <a:spLocks noChangeArrowheads="1"/>
          </p:cNvSpPr>
          <p:nvPr/>
        </p:nvSpPr>
        <p:spPr bwMode="auto">
          <a:xfrm>
            <a:off x="8345488" y="5862638"/>
            <a:ext cx="619125" cy="268288"/>
          </a:xfrm>
          <a:prstGeom prst="rect">
            <a:avLst/>
          </a:prstGeom>
          <a:solidFill>
            <a:srgbClr val="D5E0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94" name="Line 312"/>
          <p:cNvSpPr>
            <a:spLocks noChangeShapeType="1"/>
          </p:cNvSpPr>
          <p:nvPr/>
        </p:nvSpPr>
        <p:spPr bwMode="auto">
          <a:xfrm>
            <a:off x="625476" y="1085850"/>
            <a:ext cx="0" cy="505142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95" name="Line 313"/>
          <p:cNvSpPr>
            <a:spLocks noChangeShapeType="1"/>
          </p:cNvSpPr>
          <p:nvPr/>
        </p:nvSpPr>
        <p:spPr bwMode="auto">
          <a:xfrm>
            <a:off x="6784976" y="1085850"/>
            <a:ext cx="0" cy="505142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96" name="Line 314"/>
          <p:cNvSpPr>
            <a:spLocks noChangeShapeType="1"/>
          </p:cNvSpPr>
          <p:nvPr/>
        </p:nvSpPr>
        <p:spPr bwMode="auto">
          <a:xfrm>
            <a:off x="7824788" y="1085850"/>
            <a:ext cx="0" cy="505142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97" name="Line 315"/>
          <p:cNvSpPr>
            <a:spLocks noChangeShapeType="1"/>
          </p:cNvSpPr>
          <p:nvPr/>
        </p:nvSpPr>
        <p:spPr bwMode="auto">
          <a:xfrm>
            <a:off x="8345488" y="1085850"/>
            <a:ext cx="0" cy="505142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98" name="Line 316"/>
          <p:cNvSpPr>
            <a:spLocks noChangeShapeType="1"/>
          </p:cNvSpPr>
          <p:nvPr/>
        </p:nvSpPr>
        <p:spPr bwMode="auto">
          <a:xfrm>
            <a:off x="173038" y="1358900"/>
            <a:ext cx="8797925" cy="0"/>
          </a:xfrm>
          <a:prstGeom prst="line">
            <a:avLst/>
          </a:prstGeom>
          <a:noFill/>
          <a:ln w="381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99" name="Line 317"/>
          <p:cNvSpPr>
            <a:spLocks noChangeShapeType="1"/>
          </p:cNvSpPr>
          <p:nvPr/>
        </p:nvSpPr>
        <p:spPr bwMode="auto">
          <a:xfrm>
            <a:off x="173038" y="1627188"/>
            <a:ext cx="8797925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00" name="Line 318"/>
          <p:cNvSpPr>
            <a:spLocks noChangeShapeType="1"/>
          </p:cNvSpPr>
          <p:nvPr/>
        </p:nvSpPr>
        <p:spPr bwMode="auto">
          <a:xfrm>
            <a:off x="173038" y="1895475"/>
            <a:ext cx="8797925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01" name="Line 319"/>
          <p:cNvSpPr>
            <a:spLocks noChangeShapeType="1"/>
          </p:cNvSpPr>
          <p:nvPr/>
        </p:nvSpPr>
        <p:spPr bwMode="auto">
          <a:xfrm>
            <a:off x="173038" y="2162175"/>
            <a:ext cx="8797925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02" name="Line 320"/>
          <p:cNvSpPr>
            <a:spLocks noChangeShapeType="1"/>
          </p:cNvSpPr>
          <p:nvPr/>
        </p:nvSpPr>
        <p:spPr bwMode="auto">
          <a:xfrm>
            <a:off x="173038" y="2430463"/>
            <a:ext cx="8797925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03" name="Line 321"/>
          <p:cNvSpPr>
            <a:spLocks noChangeShapeType="1"/>
          </p:cNvSpPr>
          <p:nvPr/>
        </p:nvSpPr>
        <p:spPr bwMode="auto">
          <a:xfrm>
            <a:off x="173038" y="2698750"/>
            <a:ext cx="8797925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04" name="Line 322"/>
          <p:cNvSpPr>
            <a:spLocks noChangeShapeType="1"/>
          </p:cNvSpPr>
          <p:nvPr/>
        </p:nvSpPr>
        <p:spPr bwMode="auto">
          <a:xfrm>
            <a:off x="173038" y="2965450"/>
            <a:ext cx="8797925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05" name="Line 323"/>
          <p:cNvSpPr>
            <a:spLocks noChangeShapeType="1"/>
          </p:cNvSpPr>
          <p:nvPr/>
        </p:nvSpPr>
        <p:spPr bwMode="auto">
          <a:xfrm>
            <a:off x="173038" y="3284538"/>
            <a:ext cx="8797925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06" name="Line 324"/>
          <p:cNvSpPr>
            <a:spLocks noChangeShapeType="1"/>
          </p:cNvSpPr>
          <p:nvPr/>
        </p:nvSpPr>
        <p:spPr bwMode="auto">
          <a:xfrm>
            <a:off x="173038" y="3552825"/>
            <a:ext cx="8797925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07" name="Line 325"/>
          <p:cNvSpPr>
            <a:spLocks noChangeShapeType="1"/>
          </p:cNvSpPr>
          <p:nvPr/>
        </p:nvSpPr>
        <p:spPr bwMode="auto">
          <a:xfrm>
            <a:off x="173038" y="3857625"/>
            <a:ext cx="8797925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08" name="Line 326"/>
          <p:cNvSpPr>
            <a:spLocks noChangeShapeType="1"/>
          </p:cNvSpPr>
          <p:nvPr/>
        </p:nvSpPr>
        <p:spPr bwMode="auto">
          <a:xfrm>
            <a:off x="173038" y="4125913"/>
            <a:ext cx="8797925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09" name="Line 327"/>
          <p:cNvSpPr>
            <a:spLocks noChangeShapeType="1"/>
          </p:cNvSpPr>
          <p:nvPr/>
        </p:nvSpPr>
        <p:spPr bwMode="auto">
          <a:xfrm>
            <a:off x="173038" y="4430713"/>
            <a:ext cx="8797925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10" name="Line 328"/>
          <p:cNvSpPr>
            <a:spLocks noChangeShapeType="1"/>
          </p:cNvSpPr>
          <p:nvPr/>
        </p:nvSpPr>
        <p:spPr bwMode="auto">
          <a:xfrm>
            <a:off x="173038" y="4718050"/>
            <a:ext cx="8797925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11" name="Line 329"/>
          <p:cNvSpPr>
            <a:spLocks noChangeShapeType="1"/>
          </p:cNvSpPr>
          <p:nvPr/>
        </p:nvSpPr>
        <p:spPr bwMode="auto">
          <a:xfrm>
            <a:off x="173038" y="5003800"/>
            <a:ext cx="8797925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12" name="Line 330"/>
          <p:cNvSpPr>
            <a:spLocks noChangeShapeType="1"/>
          </p:cNvSpPr>
          <p:nvPr/>
        </p:nvSpPr>
        <p:spPr bwMode="auto">
          <a:xfrm>
            <a:off x="173038" y="5289550"/>
            <a:ext cx="8797925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13" name="Line 331"/>
          <p:cNvSpPr>
            <a:spLocks noChangeShapeType="1"/>
          </p:cNvSpPr>
          <p:nvPr/>
        </p:nvSpPr>
        <p:spPr bwMode="auto">
          <a:xfrm>
            <a:off x="173038" y="5576888"/>
            <a:ext cx="8797925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14" name="Line 332"/>
          <p:cNvSpPr>
            <a:spLocks noChangeShapeType="1"/>
          </p:cNvSpPr>
          <p:nvPr/>
        </p:nvSpPr>
        <p:spPr bwMode="auto">
          <a:xfrm>
            <a:off x="173038" y="5862638"/>
            <a:ext cx="8797925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15" name="Line 333"/>
          <p:cNvSpPr>
            <a:spLocks noChangeShapeType="1"/>
          </p:cNvSpPr>
          <p:nvPr/>
        </p:nvSpPr>
        <p:spPr bwMode="auto">
          <a:xfrm>
            <a:off x="179388" y="1085850"/>
            <a:ext cx="0" cy="505142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16" name="Line 334"/>
          <p:cNvSpPr>
            <a:spLocks noChangeShapeType="1"/>
          </p:cNvSpPr>
          <p:nvPr/>
        </p:nvSpPr>
        <p:spPr bwMode="auto">
          <a:xfrm>
            <a:off x="8964613" y="1085850"/>
            <a:ext cx="0" cy="505142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17" name="Line 335"/>
          <p:cNvSpPr>
            <a:spLocks noChangeShapeType="1"/>
          </p:cNvSpPr>
          <p:nvPr/>
        </p:nvSpPr>
        <p:spPr bwMode="auto">
          <a:xfrm>
            <a:off x="173038" y="1092200"/>
            <a:ext cx="8797925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18" name="Line 336"/>
          <p:cNvSpPr>
            <a:spLocks noChangeShapeType="1"/>
          </p:cNvSpPr>
          <p:nvPr/>
        </p:nvSpPr>
        <p:spPr bwMode="auto">
          <a:xfrm>
            <a:off x="173038" y="6130925"/>
            <a:ext cx="8797925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19" name="Rectangle 337"/>
          <p:cNvSpPr>
            <a:spLocks noChangeArrowheads="1"/>
          </p:cNvSpPr>
          <p:nvPr/>
        </p:nvSpPr>
        <p:spPr bwMode="auto">
          <a:xfrm>
            <a:off x="228601" y="1103313"/>
            <a:ext cx="21113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mbria" pitchFamily="18" charset="0"/>
                <a:cs typeface="Arial" pitchFamily="34" charset="0"/>
              </a:rPr>
              <a:t>№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20" name="Rectangle 338"/>
          <p:cNvSpPr>
            <a:spLocks noChangeArrowheads="1"/>
          </p:cNvSpPr>
          <p:nvPr/>
        </p:nvSpPr>
        <p:spPr bwMode="auto">
          <a:xfrm>
            <a:off x="674688" y="1103313"/>
            <a:ext cx="2420938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mbria" pitchFamily="18" charset="0"/>
                <a:cs typeface="Arial" pitchFamily="34" charset="0"/>
              </a:rPr>
              <a:t>Содержание хозяйственных операций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21" name="Rectangle 339"/>
          <p:cNvSpPr>
            <a:spLocks noChangeArrowheads="1"/>
          </p:cNvSpPr>
          <p:nvPr/>
        </p:nvSpPr>
        <p:spPr bwMode="auto">
          <a:xfrm>
            <a:off x="6834188" y="1095375"/>
            <a:ext cx="15557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Symbol" pitchFamily="18" charset="2"/>
                <a:cs typeface="Arial" pitchFamily="34" charset="0"/>
              </a:rPr>
              <a:t>S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22" name="Rectangle 340"/>
          <p:cNvSpPr>
            <a:spLocks noChangeArrowheads="1"/>
          </p:cNvSpPr>
          <p:nvPr/>
        </p:nvSpPr>
        <p:spPr bwMode="auto">
          <a:xfrm>
            <a:off x="6911976" y="1103313"/>
            <a:ext cx="346075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mbria" pitchFamily="18" charset="0"/>
                <a:cs typeface="Arial" pitchFamily="34" charset="0"/>
              </a:rPr>
              <a:t>, руб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23" name="Rectangle 341"/>
          <p:cNvSpPr>
            <a:spLocks noChangeArrowheads="1"/>
          </p:cNvSpPr>
          <p:nvPr/>
        </p:nvSpPr>
        <p:spPr bwMode="auto">
          <a:xfrm>
            <a:off x="7874001" y="1103313"/>
            <a:ext cx="161925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mbria" pitchFamily="18" charset="0"/>
                <a:cs typeface="Arial" pitchFamily="34" charset="0"/>
              </a:rPr>
              <a:t>Д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24" name="Rectangle 342"/>
          <p:cNvSpPr>
            <a:spLocks noChangeArrowheads="1"/>
          </p:cNvSpPr>
          <p:nvPr/>
        </p:nvSpPr>
        <p:spPr bwMode="auto">
          <a:xfrm>
            <a:off x="7959726" y="1104900"/>
            <a:ext cx="10001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7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mbria" pitchFamily="18" charset="0"/>
                <a:cs typeface="Arial" pitchFamily="34" charset="0"/>
              </a:rPr>
              <a:t>т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25" name="Rectangle 343"/>
          <p:cNvSpPr>
            <a:spLocks noChangeArrowheads="1"/>
          </p:cNvSpPr>
          <p:nvPr/>
        </p:nvSpPr>
        <p:spPr bwMode="auto">
          <a:xfrm>
            <a:off x="8451851" y="1103313"/>
            <a:ext cx="161925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mbria" pitchFamily="18" charset="0"/>
                <a:cs typeface="Arial" pitchFamily="34" charset="0"/>
              </a:rPr>
              <a:t>К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26" name="Rectangle 344"/>
          <p:cNvSpPr>
            <a:spLocks noChangeArrowheads="1"/>
          </p:cNvSpPr>
          <p:nvPr/>
        </p:nvSpPr>
        <p:spPr bwMode="auto">
          <a:xfrm>
            <a:off x="8537576" y="1104900"/>
            <a:ext cx="10001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7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mbria" pitchFamily="18" charset="0"/>
                <a:cs typeface="Arial" pitchFamily="34" charset="0"/>
              </a:rPr>
              <a:t>т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27" name="Rectangle 345"/>
          <p:cNvSpPr>
            <a:spLocks noChangeArrowheads="1"/>
          </p:cNvSpPr>
          <p:nvPr/>
        </p:nvSpPr>
        <p:spPr bwMode="auto">
          <a:xfrm>
            <a:off x="228601" y="1370013"/>
            <a:ext cx="80150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mbria" pitchFamily="18" charset="0"/>
                <a:cs typeface="Arial" pitchFamily="34" charset="0"/>
              </a:rPr>
              <a:t>1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28" name="Rectangle 346"/>
          <p:cNvSpPr>
            <a:spLocks noChangeArrowheads="1"/>
          </p:cNvSpPr>
          <p:nvPr/>
        </p:nvSpPr>
        <p:spPr bwMode="auto">
          <a:xfrm>
            <a:off x="674688" y="1374775"/>
            <a:ext cx="453085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Поступили наличные деньги с расчётного счёта в кассу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29" name="Rectangle 347"/>
          <p:cNvSpPr>
            <a:spLocks noChangeArrowheads="1"/>
          </p:cNvSpPr>
          <p:nvPr/>
        </p:nvSpPr>
        <p:spPr bwMode="auto">
          <a:xfrm>
            <a:off x="6834188" y="1370013"/>
            <a:ext cx="376706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14000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0" name="Rectangle 348"/>
          <p:cNvSpPr>
            <a:spLocks noChangeArrowheads="1"/>
          </p:cNvSpPr>
          <p:nvPr/>
        </p:nvSpPr>
        <p:spPr bwMode="auto">
          <a:xfrm>
            <a:off x="7874001" y="1370013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50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1" name="Rectangle 349"/>
          <p:cNvSpPr>
            <a:spLocks noChangeArrowheads="1"/>
          </p:cNvSpPr>
          <p:nvPr/>
        </p:nvSpPr>
        <p:spPr bwMode="auto">
          <a:xfrm>
            <a:off x="8394701" y="1370013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51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2" name="Rectangle 350"/>
          <p:cNvSpPr>
            <a:spLocks noChangeArrowheads="1"/>
          </p:cNvSpPr>
          <p:nvPr/>
        </p:nvSpPr>
        <p:spPr bwMode="auto">
          <a:xfrm>
            <a:off x="228601" y="1638300"/>
            <a:ext cx="80150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mbria" pitchFamily="18" charset="0"/>
                <a:cs typeface="Arial" pitchFamily="34" charset="0"/>
              </a:rPr>
              <a:t>2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3" name="Rectangle 351"/>
          <p:cNvSpPr>
            <a:spLocks noChangeArrowheads="1"/>
          </p:cNvSpPr>
          <p:nvPr/>
        </p:nvSpPr>
        <p:spPr bwMode="auto">
          <a:xfrm>
            <a:off x="674688" y="1639888"/>
            <a:ext cx="227652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Поступили на склад товары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4" name="Rectangle 352"/>
          <p:cNvSpPr>
            <a:spLocks noChangeArrowheads="1"/>
          </p:cNvSpPr>
          <p:nvPr/>
        </p:nvSpPr>
        <p:spPr bwMode="auto">
          <a:xfrm>
            <a:off x="6834188" y="1638300"/>
            <a:ext cx="452047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110000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5" name="Rectangle 353"/>
          <p:cNvSpPr>
            <a:spLocks noChangeArrowheads="1"/>
          </p:cNvSpPr>
          <p:nvPr/>
        </p:nvSpPr>
        <p:spPr bwMode="auto">
          <a:xfrm>
            <a:off x="7874001" y="1638300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41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6" name="Rectangle 354"/>
          <p:cNvSpPr>
            <a:spLocks noChangeArrowheads="1"/>
          </p:cNvSpPr>
          <p:nvPr/>
        </p:nvSpPr>
        <p:spPr bwMode="auto">
          <a:xfrm>
            <a:off x="8394701" y="1638300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60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7" name="Rectangle 355"/>
          <p:cNvSpPr>
            <a:spLocks noChangeArrowheads="1"/>
          </p:cNvSpPr>
          <p:nvPr/>
        </p:nvSpPr>
        <p:spPr bwMode="auto">
          <a:xfrm>
            <a:off x="228601" y="1906588"/>
            <a:ext cx="80150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mbria" pitchFamily="18" charset="0"/>
                <a:cs typeface="Arial" pitchFamily="34" charset="0"/>
              </a:rPr>
              <a:t>3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8" name="Rectangle 356"/>
          <p:cNvSpPr>
            <a:spLocks noChangeArrowheads="1"/>
          </p:cNvSpPr>
          <p:nvPr/>
        </p:nvSpPr>
        <p:spPr bwMode="auto">
          <a:xfrm>
            <a:off x="674688" y="1909763"/>
            <a:ext cx="310540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Начислена торговая наценка на товар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9" name="Rectangle 357"/>
          <p:cNvSpPr>
            <a:spLocks noChangeArrowheads="1"/>
          </p:cNvSpPr>
          <p:nvPr/>
        </p:nvSpPr>
        <p:spPr bwMode="auto">
          <a:xfrm>
            <a:off x="6834188" y="1906588"/>
            <a:ext cx="376706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16000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40" name="Rectangle 358"/>
          <p:cNvSpPr>
            <a:spLocks noChangeArrowheads="1"/>
          </p:cNvSpPr>
          <p:nvPr/>
        </p:nvSpPr>
        <p:spPr bwMode="auto">
          <a:xfrm>
            <a:off x="7874001" y="1906588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41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41" name="Rectangle 359"/>
          <p:cNvSpPr>
            <a:spLocks noChangeArrowheads="1"/>
          </p:cNvSpPr>
          <p:nvPr/>
        </p:nvSpPr>
        <p:spPr bwMode="auto">
          <a:xfrm>
            <a:off x="8394701" y="1906588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42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42" name="Rectangle 360"/>
          <p:cNvSpPr>
            <a:spLocks noChangeArrowheads="1"/>
          </p:cNvSpPr>
          <p:nvPr/>
        </p:nvSpPr>
        <p:spPr bwMode="auto">
          <a:xfrm>
            <a:off x="228601" y="2174875"/>
            <a:ext cx="80150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mbria" pitchFamily="18" charset="0"/>
                <a:cs typeface="Arial" pitchFamily="34" charset="0"/>
              </a:rPr>
              <a:t>4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43" name="Rectangle 361"/>
          <p:cNvSpPr>
            <a:spLocks noChangeArrowheads="1"/>
          </p:cNvSpPr>
          <p:nvPr/>
        </p:nvSpPr>
        <p:spPr bwMode="auto">
          <a:xfrm>
            <a:off x="674688" y="2176463"/>
            <a:ext cx="110607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Перечислено 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44" name="Rectangle 362"/>
          <p:cNvSpPr>
            <a:spLocks noChangeArrowheads="1"/>
          </p:cNvSpPr>
          <p:nvPr/>
        </p:nvSpPr>
        <p:spPr bwMode="auto">
          <a:xfrm>
            <a:off x="1768978" y="2188597"/>
            <a:ext cx="253954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с расчётного счёта поставщику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45" name="Rectangle 363"/>
          <p:cNvSpPr>
            <a:spLocks noChangeArrowheads="1"/>
          </p:cNvSpPr>
          <p:nvPr/>
        </p:nvSpPr>
        <p:spPr bwMode="auto">
          <a:xfrm>
            <a:off x="6834188" y="2174875"/>
            <a:ext cx="452047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113200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46" name="Rectangle 364"/>
          <p:cNvSpPr>
            <a:spLocks noChangeArrowheads="1"/>
          </p:cNvSpPr>
          <p:nvPr/>
        </p:nvSpPr>
        <p:spPr bwMode="auto">
          <a:xfrm>
            <a:off x="7874001" y="2174875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60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47" name="Rectangle 365"/>
          <p:cNvSpPr>
            <a:spLocks noChangeArrowheads="1"/>
          </p:cNvSpPr>
          <p:nvPr/>
        </p:nvSpPr>
        <p:spPr bwMode="auto">
          <a:xfrm>
            <a:off x="8394701" y="2174875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51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48" name="Rectangle 366"/>
          <p:cNvSpPr>
            <a:spLocks noChangeArrowheads="1"/>
          </p:cNvSpPr>
          <p:nvPr/>
        </p:nvSpPr>
        <p:spPr bwMode="auto">
          <a:xfrm>
            <a:off x="228601" y="2441575"/>
            <a:ext cx="80150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mbria" pitchFamily="18" charset="0"/>
                <a:cs typeface="Arial" pitchFamily="34" charset="0"/>
              </a:rPr>
              <a:t>5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49" name="Rectangle 367"/>
          <p:cNvSpPr>
            <a:spLocks noChangeArrowheads="1"/>
          </p:cNvSpPr>
          <p:nvPr/>
        </p:nvSpPr>
        <p:spPr bwMode="auto">
          <a:xfrm>
            <a:off x="674688" y="2444750"/>
            <a:ext cx="234743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Начислена заработная плата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50" name="Rectangle 368"/>
          <p:cNvSpPr>
            <a:spLocks noChangeArrowheads="1"/>
          </p:cNvSpPr>
          <p:nvPr/>
        </p:nvSpPr>
        <p:spPr bwMode="auto">
          <a:xfrm>
            <a:off x="6834188" y="2441575"/>
            <a:ext cx="452047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170000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51" name="Rectangle 369"/>
          <p:cNvSpPr>
            <a:spLocks noChangeArrowheads="1"/>
          </p:cNvSpPr>
          <p:nvPr/>
        </p:nvSpPr>
        <p:spPr bwMode="auto">
          <a:xfrm>
            <a:off x="7874001" y="2441575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44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52" name="Rectangle 370"/>
          <p:cNvSpPr>
            <a:spLocks noChangeArrowheads="1"/>
          </p:cNvSpPr>
          <p:nvPr/>
        </p:nvSpPr>
        <p:spPr bwMode="auto">
          <a:xfrm>
            <a:off x="8394701" y="2441575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70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53" name="Rectangle 371"/>
          <p:cNvSpPr>
            <a:spLocks noChangeArrowheads="1"/>
          </p:cNvSpPr>
          <p:nvPr/>
        </p:nvSpPr>
        <p:spPr bwMode="auto">
          <a:xfrm>
            <a:off x="228601" y="2708275"/>
            <a:ext cx="80150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mbria" pitchFamily="18" charset="0"/>
                <a:cs typeface="Arial" pitchFamily="34" charset="0"/>
              </a:rPr>
              <a:t>6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54" name="Rectangle 372"/>
          <p:cNvSpPr>
            <a:spLocks noChangeArrowheads="1"/>
          </p:cNvSpPr>
          <p:nvPr/>
        </p:nvSpPr>
        <p:spPr bwMode="auto">
          <a:xfrm>
            <a:off x="674688" y="2713038"/>
            <a:ext cx="404142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Удержан из зарплаты и начислен в бюджет НДФЛ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55" name="Rectangle 373"/>
          <p:cNvSpPr>
            <a:spLocks noChangeArrowheads="1"/>
          </p:cNvSpPr>
          <p:nvPr/>
        </p:nvSpPr>
        <p:spPr bwMode="auto">
          <a:xfrm>
            <a:off x="6834188" y="2708275"/>
            <a:ext cx="376706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18000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56" name="Rectangle 374"/>
          <p:cNvSpPr>
            <a:spLocks noChangeArrowheads="1"/>
          </p:cNvSpPr>
          <p:nvPr/>
        </p:nvSpPr>
        <p:spPr bwMode="auto">
          <a:xfrm>
            <a:off x="7874001" y="2708275"/>
            <a:ext cx="179536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70 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57" name="Rectangle 375"/>
          <p:cNvSpPr>
            <a:spLocks noChangeArrowheads="1"/>
          </p:cNvSpPr>
          <p:nvPr/>
        </p:nvSpPr>
        <p:spPr bwMode="auto">
          <a:xfrm>
            <a:off x="8394701" y="2708275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68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58" name="Rectangle 376"/>
          <p:cNvSpPr>
            <a:spLocks noChangeArrowheads="1"/>
          </p:cNvSpPr>
          <p:nvPr/>
        </p:nvSpPr>
        <p:spPr bwMode="auto">
          <a:xfrm>
            <a:off x="228601" y="2976563"/>
            <a:ext cx="80150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mbria" pitchFamily="18" charset="0"/>
                <a:cs typeface="Arial" pitchFamily="34" charset="0"/>
              </a:rPr>
              <a:t>7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59" name="Rectangle 377"/>
          <p:cNvSpPr>
            <a:spLocks noChangeArrowheads="1"/>
          </p:cNvSpPr>
          <p:nvPr/>
        </p:nvSpPr>
        <p:spPr bwMode="auto">
          <a:xfrm>
            <a:off x="674688" y="2978150"/>
            <a:ext cx="496873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Начислена сумма взносов в фонды социального страхования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60" name="Rectangle 378"/>
          <p:cNvSpPr>
            <a:spLocks noChangeArrowheads="1"/>
          </p:cNvSpPr>
          <p:nvPr/>
        </p:nvSpPr>
        <p:spPr bwMode="auto">
          <a:xfrm>
            <a:off x="6834188" y="2976563"/>
            <a:ext cx="376706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51000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61" name="Rectangle 379"/>
          <p:cNvSpPr>
            <a:spLocks noChangeArrowheads="1"/>
          </p:cNvSpPr>
          <p:nvPr/>
        </p:nvSpPr>
        <p:spPr bwMode="auto">
          <a:xfrm>
            <a:off x="7874001" y="2976563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44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62" name="Rectangle 380"/>
          <p:cNvSpPr>
            <a:spLocks noChangeArrowheads="1"/>
          </p:cNvSpPr>
          <p:nvPr/>
        </p:nvSpPr>
        <p:spPr bwMode="auto">
          <a:xfrm>
            <a:off x="8394701" y="2976563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69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63" name="Rectangle 381"/>
          <p:cNvSpPr>
            <a:spLocks noChangeArrowheads="1"/>
          </p:cNvSpPr>
          <p:nvPr/>
        </p:nvSpPr>
        <p:spPr bwMode="auto">
          <a:xfrm>
            <a:off x="228601" y="3295650"/>
            <a:ext cx="80150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mbria" pitchFamily="18" charset="0"/>
                <a:cs typeface="Arial" pitchFamily="34" charset="0"/>
              </a:rPr>
              <a:t>8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64" name="Rectangle 382"/>
          <p:cNvSpPr>
            <a:spLocks noChangeArrowheads="1"/>
          </p:cNvSpPr>
          <p:nvPr/>
        </p:nvSpPr>
        <p:spPr bwMode="auto">
          <a:xfrm>
            <a:off x="674688" y="3300413"/>
            <a:ext cx="284776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Выдана из кассы заработная плата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65" name="Rectangle 383"/>
          <p:cNvSpPr>
            <a:spLocks noChangeArrowheads="1"/>
          </p:cNvSpPr>
          <p:nvPr/>
        </p:nvSpPr>
        <p:spPr bwMode="auto">
          <a:xfrm>
            <a:off x="6834188" y="3295650"/>
            <a:ext cx="452047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119000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66" name="Rectangle 384"/>
          <p:cNvSpPr>
            <a:spLocks noChangeArrowheads="1"/>
          </p:cNvSpPr>
          <p:nvPr/>
        </p:nvSpPr>
        <p:spPr bwMode="auto">
          <a:xfrm>
            <a:off x="7874001" y="3295650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70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67" name="Rectangle 385"/>
          <p:cNvSpPr>
            <a:spLocks noChangeArrowheads="1"/>
          </p:cNvSpPr>
          <p:nvPr/>
        </p:nvSpPr>
        <p:spPr bwMode="auto">
          <a:xfrm>
            <a:off x="8394701" y="3295650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50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68" name="Rectangle 386"/>
          <p:cNvSpPr>
            <a:spLocks noChangeArrowheads="1"/>
          </p:cNvSpPr>
          <p:nvPr/>
        </p:nvSpPr>
        <p:spPr bwMode="auto">
          <a:xfrm>
            <a:off x="228601" y="3563938"/>
            <a:ext cx="80150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mbria" pitchFamily="18" charset="0"/>
                <a:cs typeface="Arial" pitchFamily="34" charset="0"/>
              </a:rPr>
              <a:t>9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69" name="Rectangle 387"/>
          <p:cNvSpPr>
            <a:spLocks noChangeArrowheads="1"/>
          </p:cNvSpPr>
          <p:nvPr/>
        </p:nvSpPr>
        <p:spPr bwMode="auto">
          <a:xfrm>
            <a:off x="674688" y="3565525"/>
            <a:ext cx="29424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Выручка за месяц поступила в кассу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70" name="Rectangle 388"/>
          <p:cNvSpPr>
            <a:spLocks noChangeArrowheads="1"/>
          </p:cNvSpPr>
          <p:nvPr/>
        </p:nvSpPr>
        <p:spPr bwMode="auto">
          <a:xfrm>
            <a:off x="6834188" y="3563938"/>
            <a:ext cx="452047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120000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71" name="Rectangle 389"/>
          <p:cNvSpPr>
            <a:spLocks noChangeArrowheads="1"/>
          </p:cNvSpPr>
          <p:nvPr/>
        </p:nvSpPr>
        <p:spPr bwMode="auto">
          <a:xfrm>
            <a:off x="7874001" y="3563938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50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72" name="Rectangle 390"/>
          <p:cNvSpPr>
            <a:spLocks noChangeArrowheads="1"/>
          </p:cNvSpPr>
          <p:nvPr/>
        </p:nvSpPr>
        <p:spPr bwMode="auto">
          <a:xfrm>
            <a:off x="8394701" y="3563938"/>
            <a:ext cx="291747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90/1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73" name="Rectangle 391"/>
          <p:cNvSpPr>
            <a:spLocks noChangeArrowheads="1"/>
          </p:cNvSpPr>
          <p:nvPr/>
        </p:nvSpPr>
        <p:spPr bwMode="auto">
          <a:xfrm>
            <a:off x="228601" y="3870325"/>
            <a:ext cx="160300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mbria" pitchFamily="18" charset="0"/>
                <a:cs typeface="Arial" pitchFamily="34" charset="0"/>
              </a:rPr>
              <a:t>10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74" name="Rectangle 392"/>
          <p:cNvSpPr>
            <a:spLocks noChangeArrowheads="1"/>
          </p:cNvSpPr>
          <p:nvPr/>
        </p:nvSpPr>
        <p:spPr bwMode="auto">
          <a:xfrm>
            <a:off x="674688" y="3871913"/>
            <a:ext cx="387029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Перечислен с расчётного счёта НДФЛ в бюджет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75" name="Rectangle 393"/>
          <p:cNvSpPr>
            <a:spLocks noChangeArrowheads="1"/>
          </p:cNvSpPr>
          <p:nvPr/>
        </p:nvSpPr>
        <p:spPr bwMode="auto">
          <a:xfrm>
            <a:off x="6834188" y="3870325"/>
            <a:ext cx="376706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18400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76" name="Rectangle 394"/>
          <p:cNvSpPr>
            <a:spLocks noChangeArrowheads="1"/>
          </p:cNvSpPr>
          <p:nvPr/>
        </p:nvSpPr>
        <p:spPr bwMode="auto">
          <a:xfrm>
            <a:off x="7874001" y="3870325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68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77" name="Rectangle 395"/>
          <p:cNvSpPr>
            <a:spLocks noChangeArrowheads="1"/>
          </p:cNvSpPr>
          <p:nvPr/>
        </p:nvSpPr>
        <p:spPr bwMode="auto">
          <a:xfrm>
            <a:off x="8394701" y="3870325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51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78" name="Rectangle 396"/>
          <p:cNvSpPr>
            <a:spLocks noChangeArrowheads="1"/>
          </p:cNvSpPr>
          <p:nvPr/>
        </p:nvSpPr>
        <p:spPr bwMode="auto">
          <a:xfrm>
            <a:off x="228601" y="4137025"/>
            <a:ext cx="160300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mbria" pitchFamily="18" charset="0"/>
                <a:cs typeface="Arial" pitchFamily="34" charset="0"/>
              </a:rPr>
              <a:t>11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79" name="Rectangle 397"/>
          <p:cNvSpPr>
            <a:spLocks noChangeArrowheads="1"/>
          </p:cNvSpPr>
          <p:nvPr/>
        </p:nvSpPr>
        <p:spPr bwMode="auto">
          <a:xfrm>
            <a:off x="674688" y="4140200"/>
            <a:ext cx="206056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Списан проданный товар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80" name="Rectangle 398"/>
          <p:cNvSpPr>
            <a:spLocks noChangeArrowheads="1"/>
          </p:cNvSpPr>
          <p:nvPr/>
        </p:nvSpPr>
        <p:spPr bwMode="auto">
          <a:xfrm>
            <a:off x="6834188" y="4137025"/>
            <a:ext cx="452047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121000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81" name="Rectangle 399"/>
          <p:cNvSpPr>
            <a:spLocks noChangeArrowheads="1"/>
          </p:cNvSpPr>
          <p:nvPr/>
        </p:nvSpPr>
        <p:spPr bwMode="auto">
          <a:xfrm>
            <a:off x="7874001" y="4137025"/>
            <a:ext cx="291747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90/2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82" name="Rectangle 400"/>
          <p:cNvSpPr>
            <a:spLocks noChangeArrowheads="1"/>
          </p:cNvSpPr>
          <p:nvPr/>
        </p:nvSpPr>
        <p:spPr bwMode="auto">
          <a:xfrm>
            <a:off x="8394701" y="4137025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41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83" name="Rectangle 401"/>
          <p:cNvSpPr>
            <a:spLocks noChangeArrowheads="1"/>
          </p:cNvSpPr>
          <p:nvPr/>
        </p:nvSpPr>
        <p:spPr bwMode="auto">
          <a:xfrm>
            <a:off x="228601" y="4441825"/>
            <a:ext cx="160300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mbria" pitchFamily="18" charset="0"/>
                <a:cs typeface="Arial" pitchFamily="34" charset="0"/>
              </a:rPr>
              <a:t>12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84" name="Rectangle 402"/>
          <p:cNvSpPr>
            <a:spLocks noChangeArrowheads="1"/>
          </p:cNvSpPr>
          <p:nvPr/>
        </p:nvSpPr>
        <p:spPr bwMode="auto">
          <a:xfrm>
            <a:off x="674688" y="4443413"/>
            <a:ext cx="591924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Отражено списание торговых наценок на реализованный товар(сторно)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85" name="Rectangle 403"/>
          <p:cNvSpPr>
            <a:spLocks noChangeArrowheads="1"/>
          </p:cNvSpPr>
          <p:nvPr/>
        </p:nvSpPr>
        <p:spPr bwMode="auto">
          <a:xfrm>
            <a:off x="6834188" y="4441825"/>
            <a:ext cx="376706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cs typeface="Arial" pitchFamily="34" charset="0"/>
              </a:rPr>
              <a:t>10240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86" name="Rectangle 404"/>
          <p:cNvSpPr>
            <a:spLocks noChangeArrowheads="1"/>
          </p:cNvSpPr>
          <p:nvPr/>
        </p:nvSpPr>
        <p:spPr bwMode="auto">
          <a:xfrm>
            <a:off x="7874001" y="4441825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cs typeface="Arial" pitchFamily="34" charset="0"/>
              </a:rPr>
              <a:t>42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87" name="Rectangle 405"/>
          <p:cNvSpPr>
            <a:spLocks noChangeArrowheads="1"/>
          </p:cNvSpPr>
          <p:nvPr/>
        </p:nvSpPr>
        <p:spPr bwMode="auto">
          <a:xfrm>
            <a:off x="8394701" y="4441825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cs typeface="Arial" pitchFamily="34" charset="0"/>
              </a:rPr>
              <a:t>90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88" name="Rectangle 406"/>
          <p:cNvSpPr>
            <a:spLocks noChangeArrowheads="1"/>
          </p:cNvSpPr>
          <p:nvPr/>
        </p:nvSpPr>
        <p:spPr bwMode="auto">
          <a:xfrm>
            <a:off x="228601" y="4727575"/>
            <a:ext cx="160300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mbria" pitchFamily="18" charset="0"/>
                <a:cs typeface="Arial" pitchFamily="34" charset="0"/>
              </a:rPr>
              <a:t>13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89" name="Rectangle 407"/>
          <p:cNvSpPr>
            <a:spLocks noChangeArrowheads="1"/>
          </p:cNvSpPr>
          <p:nvPr/>
        </p:nvSpPr>
        <p:spPr bwMode="auto">
          <a:xfrm>
            <a:off x="674688" y="4732338"/>
            <a:ext cx="213552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Начислен НДС на продажу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90" name="Rectangle 408"/>
          <p:cNvSpPr>
            <a:spLocks noChangeArrowheads="1"/>
          </p:cNvSpPr>
          <p:nvPr/>
        </p:nvSpPr>
        <p:spPr bwMode="auto">
          <a:xfrm>
            <a:off x="6834188" y="4727575"/>
            <a:ext cx="376706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20004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91" name="Rectangle 409"/>
          <p:cNvSpPr>
            <a:spLocks noChangeArrowheads="1"/>
          </p:cNvSpPr>
          <p:nvPr/>
        </p:nvSpPr>
        <p:spPr bwMode="auto">
          <a:xfrm>
            <a:off x="7874001" y="4727575"/>
            <a:ext cx="291747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90/3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92" name="Rectangle 410"/>
          <p:cNvSpPr>
            <a:spLocks noChangeArrowheads="1"/>
          </p:cNvSpPr>
          <p:nvPr/>
        </p:nvSpPr>
        <p:spPr bwMode="auto">
          <a:xfrm>
            <a:off x="8394701" y="4727575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68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93" name="Rectangle 411"/>
          <p:cNvSpPr>
            <a:spLocks noChangeArrowheads="1"/>
          </p:cNvSpPr>
          <p:nvPr/>
        </p:nvSpPr>
        <p:spPr bwMode="auto">
          <a:xfrm>
            <a:off x="228601" y="5014913"/>
            <a:ext cx="160300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mbria" pitchFamily="18" charset="0"/>
                <a:cs typeface="Arial" pitchFamily="34" charset="0"/>
              </a:rPr>
              <a:t>14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94" name="Rectangle 412"/>
          <p:cNvSpPr>
            <a:spLocks noChangeArrowheads="1"/>
          </p:cNvSpPr>
          <p:nvPr/>
        </p:nvSpPr>
        <p:spPr bwMode="auto">
          <a:xfrm>
            <a:off x="674688" y="5018088"/>
            <a:ext cx="240174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Списаны расходы на продажу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95" name="Rectangle 413"/>
          <p:cNvSpPr>
            <a:spLocks noChangeArrowheads="1"/>
          </p:cNvSpPr>
          <p:nvPr/>
        </p:nvSpPr>
        <p:spPr bwMode="auto">
          <a:xfrm>
            <a:off x="6834188" y="5014913"/>
            <a:ext cx="376706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50000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96" name="Rectangle 414"/>
          <p:cNvSpPr>
            <a:spLocks noChangeArrowheads="1"/>
          </p:cNvSpPr>
          <p:nvPr/>
        </p:nvSpPr>
        <p:spPr bwMode="auto">
          <a:xfrm>
            <a:off x="7874001" y="5014913"/>
            <a:ext cx="291747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90/2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97" name="Rectangle 415"/>
          <p:cNvSpPr>
            <a:spLocks noChangeArrowheads="1"/>
          </p:cNvSpPr>
          <p:nvPr/>
        </p:nvSpPr>
        <p:spPr bwMode="auto">
          <a:xfrm>
            <a:off x="8394701" y="5014913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44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98" name="Rectangle 416"/>
          <p:cNvSpPr>
            <a:spLocks noChangeArrowheads="1"/>
          </p:cNvSpPr>
          <p:nvPr/>
        </p:nvSpPr>
        <p:spPr bwMode="auto">
          <a:xfrm>
            <a:off x="228601" y="5302250"/>
            <a:ext cx="160300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mbria" pitchFamily="18" charset="0"/>
                <a:cs typeface="Arial" pitchFamily="34" charset="0"/>
              </a:rPr>
              <a:t>15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99" name="Rectangle 417"/>
          <p:cNvSpPr>
            <a:spLocks noChangeArrowheads="1"/>
          </p:cNvSpPr>
          <p:nvPr/>
        </p:nvSpPr>
        <p:spPr bwMode="auto">
          <a:xfrm>
            <a:off x="674688" y="5303838"/>
            <a:ext cx="264399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Отражён финансовый результат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00" name="Rectangle 418"/>
          <p:cNvSpPr>
            <a:spLocks noChangeArrowheads="1"/>
          </p:cNvSpPr>
          <p:nvPr/>
        </p:nvSpPr>
        <p:spPr bwMode="auto">
          <a:xfrm>
            <a:off x="6834188" y="5302250"/>
            <a:ext cx="376706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81244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01" name="Rectangle 419"/>
          <p:cNvSpPr>
            <a:spLocks noChangeArrowheads="1"/>
          </p:cNvSpPr>
          <p:nvPr/>
        </p:nvSpPr>
        <p:spPr bwMode="auto">
          <a:xfrm>
            <a:off x="7874001" y="5302250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99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02" name="Rectangle 420"/>
          <p:cNvSpPr>
            <a:spLocks noChangeArrowheads="1"/>
          </p:cNvSpPr>
          <p:nvPr/>
        </p:nvSpPr>
        <p:spPr bwMode="auto">
          <a:xfrm>
            <a:off x="8394701" y="5302250"/>
            <a:ext cx="291747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90/9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03" name="Rectangle 421"/>
          <p:cNvSpPr>
            <a:spLocks noChangeArrowheads="1"/>
          </p:cNvSpPr>
          <p:nvPr/>
        </p:nvSpPr>
        <p:spPr bwMode="auto">
          <a:xfrm>
            <a:off x="228601" y="5588000"/>
            <a:ext cx="160300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Cambria" pitchFamily="18" charset="0"/>
                <a:cs typeface="Arial" pitchFamily="34" charset="0"/>
              </a:rPr>
              <a:t>16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2" name="Rectangle 423"/>
          <p:cNvSpPr>
            <a:spLocks noChangeArrowheads="1"/>
          </p:cNvSpPr>
          <p:nvPr/>
        </p:nvSpPr>
        <p:spPr bwMode="auto">
          <a:xfrm>
            <a:off x="674688" y="5591175"/>
            <a:ext cx="492339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Отражена нераспределённая прибыль/непокрытый убыток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3" name="Rectangle 424"/>
          <p:cNvSpPr>
            <a:spLocks noChangeArrowheads="1"/>
          </p:cNvSpPr>
          <p:nvPr/>
        </p:nvSpPr>
        <p:spPr bwMode="auto">
          <a:xfrm>
            <a:off x="6834188" y="5588000"/>
            <a:ext cx="376706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81244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4" name="Rectangle 425"/>
          <p:cNvSpPr>
            <a:spLocks noChangeArrowheads="1"/>
          </p:cNvSpPr>
          <p:nvPr/>
        </p:nvSpPr>
        <p:spPr bwMode="auto">
          <a:xfrm>
            <a:off x="7874001" y="5588000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84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5" name="Rectangle 426"/>
          <p:cNvSpPr>
            <a:spLocks noChangeArrowheads="1"/>
          </p:cNvSpPr>
          <p:nvPr/>
        </p:nvSpPr>
        <p:spPr bwMode="auto">
          <a:xfrm>
            <a:off x="8394701" y="5588000"/>
            <a:ext cx="15068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99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6" name="Rectangle 427"/>
          <p:cNvSpPr>
            <a:spLocks noChangeArrowheads="1"/>
          </p:cNvSpPr>
          <p:nvPr/>
        </p:nvSpPr>
        <p:spPr bwMode="auto">
          <a:xfrm>
            <a:off x="674688" y="5875338"/>
            <a:ext cx="456856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ИТОГО:</a:t>
            </a:r>
            <a:endParaRPr kumimoji="0" lang="ru-RU" alt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7" name="Rectangle 428"/>
          <p:cNvSpPr>
            <a:spLocks noChangeArrowheads="1"/>
          </p:cNvSpPr>
          <p:nvPr/>
        </p:nvSpPr>
        <p:spPr bwMode="auto">
          <a:xfrm>
            <a:off x="6862763" y="5875338"/>
            <a:ext cx="527388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1092582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8" name="Rectangle 429"/>
          <p:cNvSpPr>
            <a:spLocks noChangeArrowheads="1"/>
          </p:cNvSpPr>
          <p:nvPr/>
        </p:nvSpPr>
        <p:spPr bwMode="auto">
          <a:xfrm>
            <a:off x="7931151" y="5875338"/>
            <a:ext cx="76944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Х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9" name="Rectangle 430"/>
          <p:cNvSpPr>
            <a:spLocks noChangeArrowheads="1"/>
          </p:cNvSpPr>
          <p:nvPr/>
        </p:nvSpPr>
        <p:spPr bwMode="auto">
          <a:xfrm>
            <a:off x="8451851" y="5875338"/>
            <a:ext cx="76944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cs typeface="Arial" pitchFamily="34" charset="0"/>
              </a:rPr>
              <a:t>Х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9698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1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1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1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1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1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1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1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1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1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1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1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1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0" grpId="0"/>
      <p:bldP spid="1331" grpId="0"/>
      <p:bldP spid="1335" grpId="0"/>
      <p:bldP spid="1336" grpId="0"/>
      <p:bldP spid="1340" grpId="0"/>
      <p:bldP spid="1341" grpId="0"/>
      <p:bldP spid="1346" grpId="0"/>
      <p:bldP spid="1347" grpId="0"/>
      <p:bldP spid="1351" grpId="0"/>
      <p:bldP spid="1352" grpId="0"/>
      <p:bldP spid="1356" grpId="0"/>
      <p:bldP spid="1357" grpId="0"/>
      <p:bldP spid="1361" grpId="0"/>
      <p:bldP spid="1362" grpId="0"/>
      <p:bldP spid="1366" grpId="0"/>
      <p:bldP spid="1367" grpId="0"/>
      <p:bldP spid="1371" grpId="0"/>
      <p:bldP spid="1372" grpId="0"/>
      <p:bldP spid="1376" grpId="0"/>
      <p:bldP spid="1377" grpId="0"/>
      <p:bldP spid="1381" grpId="0"/>
      <p:bldP spid="1382" grpId="0"/>
      <p:bldP spid="1386" grpId="0"/>
      <p:bldP spid="1387" grpId="0"/>
      <p:bldP spid="1391" grpId="0"/>
      <p:bldP spid="1392" grpId="0"/>
      <p:bldP spid="1396" grpId="0"/>
      <p:bldP spid="1397" grpId="0"/>
      <p:bldP spid="1401" grpId="0"/>
      <p:bldP spid="1402" grpId="0"/>
      <p:bldP spid="1224" grpId="0"/>
      <p:bldP spid="1225" grpId="0"/>
      <p:bldP spid="1227" grpId="0"/>
      <p:bldP spid="1228" grpId="0"/>
      <p:bldP spid="12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227111788"/>
              </p:ext>
            </p:extLst>
          </p:nvPr>
        </p:nvGraphicFramePr>
        <p:xfrm>
          <a:off x="1187624" y="836712"/>
          <a:ext cx="6264696" cy="2520281"/>
        </p:xfrm>
        <a:graphic>
          <a:graphicData uri="http://schemas.openxmlformats.org/drawingml/2006/table">
            <a:tbl>
              <a:tblPr firstRow="1" firstCol="1" bandRow="1"/>
              <a:tblGrid>
                <a:gridCol w="3132021"/>
                <a:gridCol w="3132675"/>
              </a:tblGrid>
              <a:tr h="54504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41 «Товары»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58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дебет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кредит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8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Сн= 80 000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200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Calibri"/>
                        </a:rPr>
                        <a:t>110 000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Calibri"/>
                        </a:rPr>
                        <a:t>16 000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Calibri"/>
                        </a:rPr>
                        <a:t>11) 121 000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8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Од= 126 000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Ок= 121 000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8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Calibri"/>
                          <a:ea typeface="Calibri"/>
                          <a:cs typeface="Calibri"/>
                        </a:rPr>
                        <a:t>Ск</a:t>
                      </a: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= 85 000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9225675"/>
              </p:ext>
            </p:extLst>
          </p:nvPr>
        </p:nvGraphicFramePr>
        <p:xfrm>
          <a:off x="1115616" y="4005064"/>
          <a:ext cx="6264696" cy="2232248"/>
        </p:xfrm>
        <a:graphic>
          <a:graphicData uri="http://schemas.openxmlformats.org/drawingml/2006/table">
            <a:tbl>
              <a:tblPr firstRow="1" firstCol="1" bandRow="1"/>
              <a:tblGrid>
                <a:gridCol w="3132021"/>
                <a:gridCol w="3132675"/>
              </a:tblGrid>
              <a:tr h="349424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50 «Касса»</a:t>
                      </a:r>
                      <a:endParaRPr lang="ru-RU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05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дебет</a:t>
                      </a:r>
                      <a:endParaRPr lang="ru-RU" sz="11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кредит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5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effectLst/>
                          <a:latin typeface="Calibri"/>
                          <a:ea typeface="Calibri"/>
                          <a:cs typeface="Calibri"/>
                        </a:rPr>
                        <a:t>Сн</a:t>
                      </a: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= 10 000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056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14 </a:t>
                      </a:r>
                      <a:r>
                        <a:rPr lang="ru-RU" sz="160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000</a:t>
                      </a:r>
                    </a:p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600" dirty="0" smtClean="0">
                          <a:effectLst/>
                          <a:latin typeface="Calibri"/>
                          <a:ea typeface="Calibri"/>
                          <a:cs typeface="Calibri"/>
                        </a:rPr>
                        <a:t>9</a:t>
                      </a: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Calibri"/>
                        </a:rPr>
                        <a:t>) 120 000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Calibri"/>
                        </a:rPr>
                        <a:t>8) 119 000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5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Од= 134 000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Ок= 119 000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5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alibri"/>
                          <a:ea typeface="Calibri"/>
                          <a:cs typeface="Calibri"/>
                        </a:rPr>
                        <a:t>Ск= 25 000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890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978</TotalTime>
  <Words>1804</Words>
  <Application>Microsoft Office PowerPoint</Application>
  <PresentationFormat>Экран (4:3)</PresentationFormat>
  <Paragraphs>928</Paragraphs>
  <Slides>26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Литейная</vt:lpstr>
      <vt:lpstr>ПМ.02 МДК.02.01 Практические основы бухгалтерского учёта источников формирования имущества организации.  Тема: Порядок формирования финансовых результатов организации. Составление бухгалтерского баланса.</vt:lpstr>
      <vt:lpstr>Характеристика 90 счёта (А/П) </vt:lpstr>
      <vt:lpstr>Формирование финансового результата</vt:lpstr>
      <vt:lpstr>Реформация бухгалтерского баланса. Закрытие 99 счёта</vt:lpstr>
      <vt:lpstr>Оборотная ведомость по синтетическим счетам</vt:lpstr>
      <vt:lpstr>Презентация PowerPoint</vt:lpstr>
      <vt:lpstr>Торговое предприятие «Сладкоежка» </vt:lpstr>
      <vt:lpstr>Журнал хозяйственных операций торгового предприятия «Сладкоежка»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Производственное предприятие «Ритм»</vt:lpstr>
      <vt:lpstr>Журнал хозяйственных операций производственного предприятия «Ритм»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Оборотная ведомость синтетического учета торгового предприятия «Сладкоежка»</vt:lpstr>
      <vt:lpstr>Оборотная ведомость синтетического учёта производственного предприятия «Ритм»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ПМ.02 МДК.02.01 Практические основ бухгалтерского учёта источников формирования имущества организации.  Тема: Порядок формирования финансовых результатов организации. Составление бухгалтерского баланса.</dc:title>
  <dc:creator>Евросеть</dc:creator>
  <cp:lastModifiedBy>User</cp:lastModifiedBy>
  <cp:revision>65</cp:revision>
  <dcterms:created xsi:type="dcterms:W3CDTF">2019-11-04T11:50:25Z</dcterms:created>
  <dcterms:modified xsi:type="dcterms:W3CDTF">2019-12-05T07:43:19Z</dcterms:modified>
</cp:coreProperties>
</file>