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2" r:id="rId8"/>
    <p:sldId id="266" r:id="rId9"/>
    <p:sldId id="267" r:id="rId10"/>
    <p:sldId id="268" r:id="rId11"/>
    <p:sldId id="297" r:id="rId12"/>
    <p:sldId id="269" r:id="rId13"/>
    <p:sldId id="298" r:id="rId14"/>
    <p:sldId id="270" r:id="rId15"/>
    <p:sldId id="288" r:id="rId16"/>
    <p:sldId id="287" r:id="rId17"/>
    <p:sldId id="271" r:id="rId18"/>
    <p:sldId id="274" r:id="rId19"/>
    <p:sldId id="293" r:id="rId20"/>
    <p:sldId id="276" r:id="rId21"/>
    <p:sldId id="29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4BB28-5A42-4497-B668-F5FB4FFD471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F1456-762B-4479-9292-690648FB94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gif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img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1560" y="404664"/>
            <a:ext cx="8280920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7" name="Рисунок 6" descr="72_bi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27584" y="2276872"/>
            <a:ext cx="5095029" cy="360040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95536" y="40466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</a:rPr>
              <a:t>Муниципальное автономное дошкольное учреждение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</a:rPr>
              <a:t> Детский сад №20 «Солнышко»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</a:rPr>
              <a:t> городского округа город Октябрьский Республики Башкортостан</a:t>
            </a:r>
            <a:endParaRPr lang="ru-RU" sz="16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3407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>«Поклонимся великим тем годам!»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</a:rPr>
              <a:t>творческо-информационный</a:t>
            </a:r>
            <a:endParaRPr lang="ru-RU" sz="16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160" y="465313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rgbClr val="002060"/>
                </a:solidFill>
                <a:latin typeface="Georgia" pitchFamily="18" charset="0"/>
              </a:rPr>
              <a:t>Автор: Шуматбаева </a:t>
            </a:r>
          </a:p>
          <a:p>
            <a:pPr algn="r"/>
            <a:r>
              <a:rPr lang="ru-RU" sz="1400" dirty="0" smtClean="0">
                <a:solidFill>
                  <a:srgbClr val="002060"/>
                </a:solidFill>
                <a:latin typeface="Georgia" pitchFamily="18" charset="0"/>
              </a:rPr>
              <a:t>Светлана Витальевна</a:t>
            </a:r>
            <a:r>
              <a:rPr lang="ru-RU" sz="1400" dirty="0" smtClean="0">
                <a:solidFill>
                  <a:srgbClr val="002060"/>
                </a:solidFill>
                <a:latin typeface="Georgia" pitchFamily="18" charset="0"/>
              </a:rPr>
              <a:t>,</a:t>
            </a:r>
            <a:endParaRPr lang="ru-RU" sz="1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5949280"/>
            <a:ext cx="3264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Октябрьский – 2017 год</a:t>
            </a:r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Образовательная область ФГОС ДО</a:t>
            </a:r>
            <a:b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Речевое развитие</a:t>
            </a:r>
          </a:p>
        </p:txBody>
      </p:sp>
      <p:sp>
        <p:nvSpPr>
          <p:cNvPr id="17412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66247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Чтение художественной литературы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Заучивание стихотворений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Пословицы и поговорки о ВОВ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Вечер загадок о военной технике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Конкурс стихов, посвящённый Великой Победы</a:t>
            </a:r>
          </a:p>
          <a:p>
            <a:pPr algn="ctr">
              <a:buNone/>
            </a:pPr>
            <a:endParaRPr lang="ru-RU" sz="2800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>
              <a:buNone/>
            </a:pPr>
            <a:endParaRPr lang="ru-RU" sz="2800" i="1" dirty="0" smtClean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7" name="Рисунок 6" descr="PhKmcL1jwY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95736" y="3356992"/>
            <a:ext cx="5122854" cy="308171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26064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Книги посвящённые ВОВ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Рисунок 6" descr="Sh.B. Stihi i rasskazy o Velikoj Otechestve Vojne-500x5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836712"/>
            <a:ext cx="1851254" cy="255081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etsad-174778-14275562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95736" y="836712"/>
            <a:ext cx="1861611" cy="256507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685986de72bf7550f9aae45f1181fef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07904" y="836712"/>
            <a:ext cx="1686296" cy="252028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832201f6-2717-11e6-a040-0025909300e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92080" y="836712"/>
            <a:ext cx="1653304" cy="252028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main_img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115616" y="3573016"/>
            <a:ext cx="1728192" cy="276510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732240" y="836712"/>
            <a:ext cx="1841413" cy="247501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8eed12f4-68ba-490b-af2a-114e0c5bd71d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300192" y="3573016"/>
            <a:ext cx="1706884" cy="2753039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1001362930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3635896" y="3573016"/>
            <a:ext cx="2016224" cy="276222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468313" y="1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Образовательная область ФГОС ДО</a:t>
            </a:r>
            <a:b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Художественно-эстетическое развитие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5400600"/>
          </a:xfrm>
        </p:spPr>
        <p:txBody>
          <a:bodyPr rtlCol="0">
            <a:norm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Рисование, аппликация , лепка, ручной труд, конструирование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Прослушивание музыкальных произведений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Изготовление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праздничных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открыток</a:t>
            </a:r>
            <a:r>
              <a:rPr lang="ru-RU" sz="2000" dirty="0"/>
              <a:t>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приглашенным ветеранам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Выставка рисунков «Славный День»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Концерт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военной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песни</a:t>
            </a:r>
          </a:p>
          <a:p>
            <a:pPr>
              <a:buFontTx/>
              <a:buChar char="-"/>
            </a:pPr>
            <a:endParaRPr lang="ru-RU" sz="2400" i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6" name="Рисунок 5" descr="MyC-3X5UIfY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84168" y="2204864"/>
            <a:ext cx="2592288" cy="259228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N007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3212976"/>
            <a:ext cx="2987824" cy="224086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N008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3848" y="4365104"/>
            <a:ext cx="2736304" cy="205222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404664"/>
            <a:ext cx="2232248" cy="306999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0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4048" y="4077072"/>
            <a:ext cx="3195610" cy="231811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15816" y="1340768"/>
            <a:ext cx="3063316" cy="216024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1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99592" y="3717032"/>
            <a:ext cx="3707904" cy="268973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0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156176" y="548680"/>
            <a:ext cx="2421277" cy="332996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051720" y="3212976"/>
            <a:ext cx="64807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Арина Ч</a:t>
            </a:r>
            <a:endParaRPr lang="ru-RU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3212976"/>
            <a:ext cx="64807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Катя Б.</a:t>
            </a:r>
            <a:endParaRPr lang="ru-RU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6165304"/>
            <a:ext cx="64807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Рита Ш.</a:t>
            </a:r>
            <a:endParaRPr lang="ru-RU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7740352" y="3645024"/>
            <a:ext cx="79208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Полина С.</a:t>
            </a:r>
            <a:endParaRPr lang="ru-RU" sz="9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97452" y="428605"/>
            <a:ext cx="2549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Наше творчество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2900" b="1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Образовательная область ФГОС ДО</a:t>
            </a:r>
            <a:b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Социально-коммуникативное развитие</a:t>
            </a:r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611560" y="1124745"/>
            <a:ext cx="7848871" cy="266429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i="1" dirty="0" smtClean="0">
                <a:solidFill>
                  <a:srgbClr val="0070C0"/>
                </a:solidFill>
                <a:latin typeface="Georgia" pitchFamily="18" charset="0"/>
              </a:rPr>
              <a:t>Организация мини-музея </a:t>
            </a: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в группе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 «Октябрьский – моя малая Родина!»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i="1" dirty="0" smtClean="0">
                <a:solidFill>
                  <a:srgbClr val="0070C0"/>
                </a:solidFill>
                <a:latin typeface="Georgia" pitchFamily="18" charset="0"/>
              </a:rPr>
              <a:t>Экскурсии: </a:t>
            </a: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К памятнику «Думы солдата»</a:t>
            </a:r>
            <a:endParaRPr lang="ru-RU" sz="2200" b="1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i="1" dirty="0" smtClean="0">
                <a:solidFill>
                  <a:srgbClr val="0070C0"/>
                </a:solidFill>
                <a:latin typeface="Georgia" pitchFamily="18" charset="0"/>
              </a:rPr>
              <a:t>Целевые прогулки по улицам города</a:t>
            </a:r>
            <a:endParaRPr lang="ru-RU" sz="800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i="1" dirty="0" smtClean="0">
                <a:solidFill>
                  <a:srgbClr val="0070C0"/>
                </a:solidFill>
                <a:latin typeface="Georgia" pitchFamily="18" charset="0"/>
              </a:rPr>
              <a:t>Акция</a:t>
            </a: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 «Георгиевская ленточка»</a:t>
            </a:r>
          </a:p>
        </p:txBody>
      </p:sp>
      <p:pic>
        <p:nvPicPr>
          <p:cNvPr id="8" name="Рисунок 7" descr="h_8bWFL-tt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07704" y="2996952"/>
            <a:ext cx="5472608" cy="3292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330824" cy="1800200"/>
          </a:xfrm>
        </p:spPr>
        <p:txBody>
          <a:bodyPr>
            <a:normAutofit/>
          </a:bodyPr>
          <a:lstStyle/>
          <a:p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Мини-музей </a:t>
            </a:r>
            <a:b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«Октябрьский - моя малая Родина!»</a:t>
            </a:r>
          </a:p>
        </p:txBody>
      </p:sp>
      <p:pic>
        <p:nvPicPr>
          <p:cNvPr id="12" name="Рисунок 11" descr="DSCN78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40152" y="2132856"/>
            <a:ext cx="2520280" cy="189021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Содержимое 10" descr="DSCN0120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39552" y="836712"/>
            <a:ext cx="2016224" cy="2688299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N01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60032" y="4149080"/>
            <a:ext cx="2939819" cy="220486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N011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43808" y="1484784"/>
            <a:ext cx="1869672" cy="249289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N011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971600" y="4293096"/>
            <a:ext cx="2819806" cy="211485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N00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1628800"/>
            <a:ext cx="3000333" cy="225025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DSCN00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64088" y="476672"/>
            <a:ext cx="2976331" cy="223224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_огонь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72200" y="4869160"/>
            <a:ext cx="2422349" cy="176384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404664"/>
            <a:ext cx="367240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Экскурсия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к памятнику «Думы солдата»</a:t>
            </a:r>
          </a:p>
        </p:txBody>
      </p:sp>
      <p:pic>
        <p:nvPicPr>
          <p:cNvPr id="8" name="Рисунок 7" descr="DSCN004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835696" y="4005064"/>
            <a:ext cx="3096344" cy="232225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KYbui2xyxY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292080" y="2924944"/>
            <a:ext cx="2064122" cy="292945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5" name="Заголовок 1"/>
          <p:cNvSpPr>
            <a:spLocks noGrp="1"/>
          </p:cNvSpPr>
          <p:nvPr>
            <p:ph type="title"/>
          </p:nvPr>
        </p:nvSpPr>
        <p:spPr>
          <a:xfrm>
            <a:off x="3995936" y="0"/>
            <a:ext cx="4824536" cy="12961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Игры</a:t>
            </a:r>
            <a:endParaRPr lang="ru-RU" sz="28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Содержимое 4" descr="DSCN008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-81248" y="2321609"/>
            <a:ext cx="3419843" cy="232225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N01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692696"/>
            <a:ext cx="2808312" cy="2317972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9" descr="DSCN01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84168" y="2060848"/>
            <a:ext cx="2574285" cy="343238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N012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75856" y="3356992"/>
            <a:ext cx="2268252" cy="302433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80728"/>
          </a:xfrm>
        </p:spPr>
        <p:txBody>
          <a:bodyPr/>
          <a:lstStyle/>
          <a:p>
            <a:r>
              <a:rPr lang="ru-RU" sz="2900" b="1" i="1" dirty="0" smtClean="0">
                <a:solidFill>
                  <a:srgbClr val="002060"/>
                </a:solidFill>
                <a:latin typeface="Georgia" pitchFamily="18" charset="0"/>
              </a:rPr>
              <a:t>Работа с родителями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6093296"/>
          </a:xfrm>
        </p:spPr>
        <p:txBody>
          <a:bodyPr rtlCol="0">
            <a:normAutofit fontScale="77500" lnSpcReduction="20000"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Оформление родительского уголка с рекомендациями по теме проекта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Консультация </a:t>
            </a:r>
            <a:r>
              <a:rPr lang="ru-RU" sz="3100" i="1" dirty="0">
                <a:solidFill>
                  <a:srgbClr val="0070C0"/>
                </a:solidFill>
                <a:latin typeface="Georgia" pitchFamily="18" charset="0"/>
              </a:rPr>
              <a:t>для родителей на тему: «Знакомьте детей с героическим прошлым России</a:t>
            </a: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»</a:t>
            </a:r>
          </a:p>
          <a:p>
            <a:pPr algn="just">
              <a:buFont typeface="Wingdings" pitchFamily="2" charset="2"/>
              <a:buChar char="v"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Сбор информации о членах семьи участников  ВОВ</a:t>
            </a:r>
          </a:p>
          <a:p>
            <a:pPr algn="just">
              <a:buFont typeface="Wingdings" pitchFamily="2" charset="2"/>
              <a:buChar char="v"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Сбор материала для мини-музея о ВОВ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Оформление с детьми книжки-малышки «Дед, я тебя помню»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Оформление макета «Мемориал ВОВ», «Идёт бой»</a:t>
            </a:r>
          </a:p>
          <a:p>
            <a:pPr>
              <a:buFont typeface="Wingdings" pitchFamily="2" charset="2"/>
              <a:buChar char="v"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Оформление </a:t>
            </a:r>
            <a:r>
              <a:rPr lang="ru-RU" sz="3100" i="1" dirty="0">
                <a:solidFill>
                  <a:srgbClr val="0070C0"/>
                </a:solidFill>
                <a:latin typeface="Georgia" pitchFamily="18" charset="0"/>
              </a:rPr>
              <a:t>папки-передвижки «9 Мая</a:t>
            </a: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»</a:t>
            </a:r>
            <a:endParaRPr lang="ru-RU" sz="3100" i="1" dirty="0">
              <a:solidFill>
                <a:srgbClr val="0070C0"/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Творческие </a:t>
            </a:r>
            <a:r>
              <a:rPr lang="ru-RU" sz="3100" i="1" dirty="0">
                <a:solidFill>
                  <a:srgbClr val="0070C0"/>
                </a:solidFill>
                <a:latin typeface="Georgia" pitchFamily="18" charset="0"/>
              </a:rPr>
              <a:t>работы детей и их </a:t>
            </a:r>
            <a:r>
              <a:rPr lang="ru-RU" sz="3100" i="1" dirty="0" smtClean="0">
                <a:solidFill>
                  <a:srgbClr val="0070C0"/>
                </a:solidFill>
                <a:latin typeface="Georgia" pitchFamily="18" charset="0"/>
              </a:rPr>
              <a:t>родителей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Выставка совместного творчества «Кукла в военной форме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»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Поездка с детьми к памятнику «Думы солдата» и возложение цветов</a:t>
            </a:r>
            <a:endParaRPr lang="ru-RU" dirty="0" smtClean="0"/>
          </a:p>
          <a:p>
            <a:pPr>
              <a:buFont typeface="Wingdings" pitchFamily="2" charset="2"/>
              <a:buChar char="v"/>
              <a:defRPr/>
            </a:pP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Участие </a:t>
            </a: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в праздничном параде «Бессмертный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полк»</a:t>
            </a:r>
          </a:p>
          <a:p>
            <a:pPr>
              <a:buNone/>
              <a:defRPr/>
            </a:pP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  <a:p>
            <a:pPr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N01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2852936"/>
            <a:ext cx="2963821" cy="222286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N013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00192" y="764704"/>
            <a:ext cx="2283718" cy="304495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Наша кукла </a:t>
            </a:r>
            <a:endParaRPr lang="ru-RU" sz="20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«</a:t>
            </a:r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Медицинская сестра»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в военной форме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 в музее детского сада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«Мы помним!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 Мы гордимся!»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Рисунок 5" descr="ZWUU5ZT6G5I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51920" y="2420888"/>
            <a:ext cx="2232248" cy="363347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001-002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7772400" cy="1223963"/>
          </a:xfrm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260648"/>
            <a:ext cx="5040560" cy="2808312"/>
          </a:xfrm>
        </p:spPr>
        <p:txBody>
          <a:bodyPr rtlCol="0">
            <a:normAutofit fontScale="5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Поклонимся великим тем годам,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Тем самым командирам и бойцам,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И маршалам страны и рядовым,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Поклонимся и мёртвым и живым,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Всем тем, которых забывать нельзя,</a:t>
            </a:r>
            <a:endParaRPr lang="ru-RU" b="1" dirty="0">
              <a:solidFill>
                <a:srgbClr val="0070C0"/>
              </a:solidFill>
              <a:latin typeface="Georgia" pitchFamily="18" charset="0"/>
            </a:endParaRPr>
          </a:p>
          <a:p>
            <a:pPr algn="l"/>
            <a:r>
              <a:rPr lang="ru-RU" b="1" i="1" dirty="0">
                <a:solidFill>
                  <a:srgbClr val="0070C0"/>
                </a:solidFill>
                <a:latin typeface="Georgia" pitchFamily="18" charset="0"/>
              </a:rPr>
              <a:t>Поклонимся, поклонимся, друзья</a:t>
            </a: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.</a:t>
            </a:r>
            <a:endParaRPr lang="ru-RU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algn="r"/>
            <a:r>
              <a:rPr lang="ru-RU" dirty="0" smtClean="0"/>
              <a:t> </a:t>
            </a: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4200" i="1" dirty="0" smtClean="0">
                <a:solidFill>
                  <a:srgbClr val="0070C0"/>
                </a:solidFill>
                <a:latin typeface="Georgia" pitchFamily="18" charset="0"/>
              </a:rPr>
              <a:t> Н. Н. Добронравов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9" name="Рисунок 8" descr="DSCN00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9014" y="1412776"/>
            <a:ext cx="3240360" cy="432048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4JNFo58rzzw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95936" y="2996952"/>
            <a:ext cx="4430222" cy="295232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2"/>
                </a:solidFill>
                <a:latin typeface="Georgia" pitchFamily="18" charset="0"/>
              </a:rPr>
              <a:t>3 этап -  итоговый</a:t>
            </a:r>
            <a:endParaRPr lang="ru-RU" sz="2900" b="1" i="1" dirty="0" smtClean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31748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Проведение итогового мероприятия – творческая гостиная </a:t>
            </a:r>
            <a:r>
              <a:rPr lang="ru-RU" sz="2400" i="1" dirty="0" smtClean="0">
                <a:solidFill>
                  <a:srgbClr val="0070C0"/>
                </a:solidFill>
                <a:latin typeface="Georgia" pitchFamily="18" charset="0"/>
              </a:rPr>
              <a:t>«Славный День!»</a:t>
            </a: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 с организацией выставки совместных творческих работ</a:t>
            </a:r>
          </a:p>
          <a:p>
            <a:pPr>
              <a:buFont typeface="Wingdings" pitchFamily="2" charset="2"/>
              <a:buChar char="v"/>
            </a:pP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Анализ  результатов проектной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Обобщение опыта</a:t>
            </a:r>
          </a:p>
          <a:p>
            <a:pPr>
              <a:buFont typeface="Wingdings" pitchFamily="2" charset="2"/>
              <a:buChar char="v"/>
            </a:pPr>
            <a:r>
              <a:rPr lang="ru-RU" sz="2200" i="1" dirty="0">
                <a:solidFill>
                  <a:srgbClr val="0070C0"/>
                </a:solidFill>
                <a:latin typeface="Georgia" pitchFamily="18" charset="0"/>
              </a:rPr>
              <a:t>Презентация проекта «Поклонимся великим тем </a:t>
            </a: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годам!»</a:t>
            </a:r>
          </a:p>
          <a:p>
            <a:pPr>
              <a:buFont typeface="Wingdings" pitchFamily="2" charset="2"/>
              <a:buChar char="v"/>
            </a:pPr>
            <a:r>
              <a:rPr lang="ru-RU" sz="2200" i="1" dirty="0" smtClean="0">
                <a:solidFill>
                  <a:srgbClr val="0070C0"/>
                </a:solidFill>
                <a:latin typeface="Georgia" pitchFamily="18" charset="0"/>
              </a:rPr>
              <a:t>Акция «Правнуки Победы» </a:t>
            </a:r>
          </a:p>
        </p:txBody>
      </p:sp>
      <p:pic>
        <p:nvPicPr>
          <p:cNvPr id="7" name="Рисунок 6" descr="DSCN00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87616" y="3356992"/>
            <a:ext cx="2880320" cy="216024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779122" y="3693489"/>
            <a:ext cx="1660443" cy="228359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31840" y="4581128"/>
            <a:ext cx="2259951" cy="164465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3608" y="260648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Люди! Покуда сердца стучатся,</a:t>
            </a:r>
          </a:p>
          <a:p>
            <a:pPr algn="ctr"/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Помните,</a:t>
            </a:r>
          </a:p>
          <a:p>
            <a:pPr algn="ctr"/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Какой ценой завоевано счастье.</a:t>
            </a:r>
          </a:p>
          <a:p>
            <a:pPr algn="ctr"/>
            <a:r>
              <a:rPr lang="ru-RU" sz="3200" b="1" i="1" dirty="0">
                <a:solidFill>
                  <a:srgbClr val="0070C0"/>
                </a:solidFill>
                <a:latin typeface="Georgia" pitchFamily="18" charset="0"/>
              </a:rPr>
              <a:t>Пожалуйста, помните!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2348880"/>
            <a:ext cx="5760640" cy="381642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002588" cy="43204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Паспорт проекта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73427"/>
          </a:xfrm>
        </p:spPr>
        <p:txBody>
          <a:bodyPr rtlCol="0">
            <a:normAutofit/>
          </a:bodyPr>
          <a:lstStyle/>
          <a:p>
            <a:pPr mar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Тема проекта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: Поклонимся великим тем годам!</a:t>
            </a:r>
          </a:p>
          <a:p>
            <a:pPr mar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Вид проекта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>: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творческо-информационный</a:t>
            </a:r>
          </a:p>
          <a:p>
            <a:pPr mar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Продолжительность проекта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>: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февраль-май 2017 год</a:t>
            </a:r>
          </a:p>
          <a:p>
            <a:pPr mar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Участники проекта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>: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дети старшей группы, родители, воспитатель</a:t>
            </a:r>
          </a:p>
          <a:p>
            <a:pPr mar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Georgia" pitchFamily="18" charset="0"/>
              </a:rPr>
              <a:t>Автор проекта</a:t>
            </a:r>
            <a:r>
              <a:rPr lang="ru-RU" sz="1800" dirty="0" smtClean="0">
                <a:solidFill>
                  <a:srgbClr val="0070C0"/>
                </a:solidFill>
                <a:latin typeface="Georgia" pitchFamily="18" charset="0"/>
              </a:rPr>
              <a:t>: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Шуматбаева Светлана Витальевна, воспитатель первой квалификационной категории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/>
          </a:p>
        </p:txBody>
      </p:sp>
      <p:pic>
        <p:nvPicPr>
          <p:cNvPr id="9" name="Рисунок 8" descr="DSCN00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95736" y="3212975"/>
            <a:ext cx="4499992" cy="323115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Актуальность проекта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125538"/>
            <a:ext cx="8034338" cy="359886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latin typeface="Georgia" pitchFamily="18" charset="0"/>
              </a:rPr>
              <a:t>      </a:t>
            </a: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62068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9 Мая! Великий праздник для нашего народа. День радости и вместе с тем день печали. В этот праздник мы поздравляем ветеранов и чтим память погибших. Многие десятилетия эта традиция передается из поколения к поколению. И вот сейчас поздравляют ветеранов уже их правнуки.</a:t>
            </a:r>
          </a:p>
          <a:p>
            <a:pPr algn="just"/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Чем раньше воспитывать в детях чувства сопереживания, сострадания к тем, кто не вернулся с войны, чувство благодарности к поколению, чьи годы пришлись на военное лихолетье, чувство гордости за народ, стойко переносивший невзгоды войны, за сплоченность, мужество и отвагу, тем более сильное духом поколение мы получим в недалеком будущем. Знать и помнить, ценить мир, который добыт таким трудом - это мы стараемся донести до наших детей.</a:t>
            </a:r>
          </a:p>
        </p:txBody>
      </p:sp>
      <p:pic>
        <p:nvPicPr>
          <p:cNvPr id="8194" name="Picture 2" descr="http://pohodd.ru/gal/d/36472-1/0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05064"/>
            <a:ext cx="3499148" cy="254438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http://cp12.nevsepic.com.ua/67-1/1354812668-0334352-www.nevsepic.com.u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4005064"/>
            <a:ext cx="3456384" cy="259228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9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Цель проекта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244827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Воспитание патриотизма у старших дошкольников, чувства гордости за подвиг нашего народа в Великой Отечественной войне.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8" name="Рисунок 7" descr="image (34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91680" y="2636912"/>
            <a:ext cx="5688632" cy="379242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Задачи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36135" cy="5472608"/>
          </a:xfrm>
        </p:spPr>
        <p:txBody>
          <a:bodyPr rtlCol="0">
            <a:normAutofit fontScale="77500" lnSpcReduction="20000"/>
          </a:bodyPr>
          <a:lstStyle/>
          <a:p>
            <a:pPr lvl="0" algn="just">
              <a:buNone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Дать представление о значении победы нашего народа в Великой Отечественной войне; познакомить с историческими фактами военных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лет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  <a:p>
            <a:pPr lvl="0" algn="just">
              <a:buNone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Обогащать и развивать словарный запас детей, познакомить с произведениями художественной литературы и музыки военных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лет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  <a:p>
            <a:pPr lvl="0" algn="just">
              <a:buNone/>
            </a:pP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 Проводить </a:t>
            </a: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работу с родителями, привлекая их к патриотическому воспитанию в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семье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  <a:p>
            <a:pPr lvl="0" algn="just">
              <a:buNone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Осуществлять работу по патриотическому воспитанию дошкольников, формировать гражданскую позицию, чувство любви к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Родине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  <a:p>
            <a:pPr lvl="0" algn="just">
              <a:buNone/>
            </a:pPr>
            <a:r>
              <a:rPr lang="ru-RU" i="1" dirty="0">
                <a:solidFill>
                  <a:srgbClr val="0070C0"/>
                </a:solidFill>
                <a:latin typeface="Georgia" pitchFamily="18" charset="0"/>
              </a:rPr>
              <a:t>Сохранять трепетное отношение к празднику Победы, уважение к заслугам и подвигам воинов Великой Отечественной </a:t>
            </a:r>
            <a:r>
              <a:rPr lang="ru-RU" i="1" dirty="0" smtClean="0">
                <a:solidFill>
                  <a:srgbClr val="0070C0"/>
                </a:solidFill>
                <a:latin typeface="Georgia" pitchFamily="18" charset="0"/>
              </a:rPr>
              <a:t>войны</a:t>
            </a:r>
            <a:endParaRPr lang="ru-RU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8803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Ожидаемый результат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332656"/>
            <a:ext cx="8034338" cy="4464496"/>
          </a:xfrm>
        </p:spPr>
        <p:txBody>
          <a:bodyPr rtlCol="0">
            <a:normAutofit fontScale="92500"/>
          </a:bodyPr>
          <a:lstStyle/>
          <a:p>
            <a:pPr lvl="0">
              <a:buNone/>
            </a:pPr>
            <a:endParaRPr lang="ru-RU" sz="2000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Понимание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важности праздника – Дня Победы в жизни каждого человека и гражданина своей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страны.</a:t>
            </a:r>
            <a:endParaRPr lang="ru-RU" sz="2000" dirty="0" smtClean="0"/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Сохранение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интереса к истории своей страны, к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Великой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Отечественной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войне, осознанное проявление уважения к заслугам и подвигам воинов Великой Отечественной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войны.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Осознание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родителями важности патриотического воспитания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дошкольников</a:t>
            </a:r>
            <a:r>
              <a:rPr lang="ru-RU" sz="2000" dirty="0" smtClean="0"/>
              <a:t> 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Создание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рукописной книги об участниках ВОВ – близких и родных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воспитанников.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Повышение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социальной компетентности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дошкольников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Оформление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выставки  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совместного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творчества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«Славный День!». 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Создание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в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мини-музее стенда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о Великой Отечественной 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войне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Концерт  </a:t>
            </a:r>
            <a:r>
              <a:rPr lang="ru-RU" sz="2000" i="1" dirty="0">
                <a:solidFill>
                  <a:srgbClr val="0070C0"/>
                </a:solidFill>
                <a:latin typeface="Georgia" pitchFamily="18" charset="0"/>
              </a:rPr>
              <a:t>«День Победы</a:t>
            </a:r>
            <a:r>
              <a:rPr lang="ru-RU" sz="2000" i="1" dirty="0" smtClean="0">
                <a:solidFill>
                  <a:srgbClr val="0070C0"/>
                </a:solidFill>
                <a:latin typeface="Georgia" pitchFamily="18" charset="0"/>
              </a:rPr>
              <a:t>».</a:t>
            </a: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lvl="0">
              <a:buNone/>
            </a:pP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algn="ctr">
              <a:lnSpc>
                <a:spcPct val="150000"/>
              </a:lnSpc>
              <a:buNone/>
              <a:defRPr/>
            </a:pPr>
            <a:endParaRPr lang="ru-RU" sz="2000" i="1" dirty="0">
              <a:solidFill>
                <a:srgbClr val="0070C0"/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i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Рисунок 5" descr="72YrbaJa68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4149080"/>
            <a:ext cx="3491880" cy="232701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457200" y="332657"/>
            <a:ext cx="8229600" cy="792087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Этапы реализации проекта</a:t>
            </a:r>
            <a:b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1 этап - подготовительный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 rtlCol="0">
            <a:normAutofit fontScale="92500" lnSpcReduction="10000"/>
          </a:bodyPr>
          <a:lstStyle/>
          <a:p>
            <a:pPr marL="355600" indent="-355600"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Выявление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первоначальных знаний детей о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  войне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, о празднике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победы.</a:t>
            </a:r>
          </a:p>
          <a:p>
            <a:pPr marL="355600" indent="-355600"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Информация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для  родителей о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предстоящем проекте.</a:t>
            </a:r>
          </a:p>
          <a:p>
            <a:pPr marL="355600" indent="-355600" algn="just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Подбор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литературы, презентаций, фотографий,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плакатов.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 </a:t>
            </a:r>
            <a:endParaRPr lang="ru-RU" sz="2800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marL="355600" indent="-355600" algn="just"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Создание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необходимой базы для продуктивной и творческой деятельности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детей.</a:t>
            </a:r>
            <a:endParaRPr lang="ru-RU" sz="28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Разработка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плана реализации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проекта.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Сбор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информации о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ветеранах.</a:t>
            </a:r>
            <a:endParaRPr lang="ru-RU" sz="28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Сбор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материала для мини-музея о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ВОВ.</a:t>
            </a:r>
            <a:endParaRPr lang="ru-RU" sz="2800" i="1" dirty="0">
              <a:solidFill>
                <a:srgbClr val="0070C0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Сбор </a:t>
            </a:r>
            <a:r>
              <a:rPr lang="ru-RU" sz="2800" i="1" dirty="0">
                <a:solidFill>
                  <a:srgbClr val="0070C0"/>
                </a:solidFill>
                <a:latin typeface="Georgia" pitchFamily="18" charset="0"/>
              </a:rPr>
              <a:t>информации о военной форме времён </a:t>
            </a:r>
            <a:r>
              <a:rPr lang="ru-RU" sz="2800" i="1" dirty="0" smtClean="0">
                <a:solidFill>
                  <a:srgbClr val="0070C0"/>
                </a:solidFill>
                <a:latin typeface="Georgia" pitchFamily="18" charset="0"/>
              </a:rPr>
              <a:t>ВОВ.</a:t>
            </a:r>
            <a:endParaRPr lang="ru-RU" sz="2800" i="1" dirty="0">
              <a:solidFill>
                <a:srgbClr val="0070C0"/>
              </a:solidFill>
              <a:latin typeface="Georgia" pitchFamily="18" charset="0"/>
            </a:endParaRPr>
          </a:p>
          <a:p>
            <a:pPr>
              <a:buNone/>
              <a:defRPr/>
            </a:pPr>
            <a:endParaRPr lang="ru-RU" sz="2800" i="1" dirty="0">
              <a:solidFill>
                <a:srgbClr val="0070C0"/>
              </a:solidFill>
              <a:latin typeface="Georgia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ru-RU" sz="2800" i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ello_html_27bd07f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  <a:t>2 этап - формирующий</a:t>
            </a:r>
            <a:b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  <a:t>Работа с детьми</a:t>
            </a:r>
            <a:b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  <a:t>Образовательная область ФГОС ДО</a:t>
            </a:r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  <a:latin typeface="Georgia" pitchFamily="18" charset="0"/>
              </a:rPr>
              <a:t>Познавательное развитие</a:t>
            </a:r>
            <a:endParaRPr lang="ru-RU" sz="2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84784"/>
            <a:ext cx="7891810" cy="4968552"/>
          </a:xfrm>
        </p:spPr>
        <p:txBody>
          <a:bodyPr rtlCol="0">
            <a:no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Беседы и ООД с </a:t>
            </a:r>
            <a:r>
              <a:rPr lang="ru-RU" sz="1800" i="1" dirty="0">
                <a:solidFill>
                  <a:srgbClr val="0070C0"/>
                </a:solidFill>
                <a:latin typeface="Georgia" pitchFamily="18" charset="0"/>
              </a:rPr>
              <a:t>использованием  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иллюстраций</a:t>
            </a:r>
            <a:r>
              <a:rPr lang="ru-RU" sz="1600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050" i="1" dirty="0">
                <a:solidFill>
                  <a:srgbClr val="0070C0"/>
                </a:solidFill>
                <a:latin typeface="Georgia" pitchFamily="18" charset="0"/>
              </a:rPr>
              <a:t> </a:t>
            </a:r>
            <a:r>
              <a:rPr lang="ru-RU" sz="1600" i="1" dirty="0" smtClean="0">
                <a:solidFill>
                  <a:srgbClr val="0070C0"/>
                </a:solidFill>
                <a:latin typeface="Georgia" pitchFamily="18" charset="0"/>
              </a:rPr>
              <a:t>и ИКТ.</a:t>
            </a:r>
            <a:endParaRPr lang="ru-RU" sz="1050" i="1" dirty="0">
              <a:solidFill>
                <a:srgbClr val="0070C0"/>
              </a:solidFill>
              <a:latin typeface="Georgia" pitchFamily="18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Рассматривание плакатов«Родина-мать зовет!» И.М.Тоидзе</a:t>
            </a:r>
            <a:endParaRPr lang="ru-RU" sz="1800" i="1" dirty="0">
              <a:solidFill>
                <a:srgbClr val="0070C0"/>
              </a:solidFill>
              <a:latin typeface="Georgia" pitchFamily="18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«Письмо </a:t>
            </a:r>
            <a:r>
              <a:rPr lang="ru-RU" sz="1800" i="1" dirty="0">
                <a:solidFill>
                  <a:srgbClr val="0070C0"/>
                </a:solidFill>
                <a:latin typeface="Georgia" pitchFamily="18" charset="0"/>
              </a:rPr>
              <a:t>с фронта» А.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Лактионова.</a:t>
            </a:r>
            <a:endParaRPr lang="ru-RU" sz="1800" i="1" dirty="0">
              <a:solidFill>
                <a:srgbClr val="0070C0"/>
              </a:solidFill>
              <a:latin typeface="Georgia" pitchFamily="18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Рассматривание </a:t>
            </a:r>
            <a:r>
              <a:rPr lang="ru-RU" sz="1800" i="1" dirty="0">
                <a:solidFill>
                  <a:srgbClr val="0070C0"/>
                </a:solidFill>
                <a:latin typeface="Georgia" pitchFamily="18" charset="0"/>
              </a:rPr>
              <a:t>иллюстраций, книг, 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 фотографий  о войне.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Оформление </a:t>
            </a:r>
            <a:r>
              <a:rPr lang="ru-RU" sz="1800" i="1" dirty="0">
                <a:solidFill>
                  <a:srgbClr val="0070C0"/>
                </a:solidFill>
                <a:latin typeface="Georgia" pitchFamily="18" charset="0"/>
              </a:rPr>
              <a:t>альбома «Города Герои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».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 Презентация </a:t>
            </a:r>
            <a:r>
              <a:rPr lang="ru-RU" sz="1800" i="1" dirty="0">
                <a:solidFill>
                  <a:srgbClr val="0070C0"/>
                </a:solidFill>
                <a:latin typeface="Georgia" pitchFamily="18" charset="0"/>
              </a:rPr>
              <a:t>«Дети – герои войны</a:t>
            </a:r>
            <a:r>
              <a:rPr lang="ru-RU" sz="1800" i="1" dirty="0" smtClean="0">
                <a:solidFill>
                  <a:srgbClr val="0070C0"/>
                </a:solidFill>
                <a:latin typeface="Georgia" pitchFamily="18" charset="0"/>
              </a:rPr>
              <a:t>».</a:t>
            </a:r>
            <a:r>
              <a:rPr lang="ru-RU" sz="1800" i="1" dirty="0">
                <a:latin typeface="Georgia" pitchFamily="18" charset="0"/>
              </a:rPr>
              <a:t/>
            </a:r>
            <a:br>
              <a:rPr lang="ru-RU" sz="1800" i="1" dirty="0">
                <a:latin typeface="Georgia" pitchFamily="18" charset="0"/>
              </a:rPr>
            </a:br>
            <a:endParaRPr lang="ru-RU" sz="1800" b="1" i="1" dirty="0">
              <a:latin typeface="Georgia" pitchFamily="18" charset="0"/>
            </a:endParaRPr>
          </a:p>
        </p:txBody>
      </p:sp>
      <p:pic>
        <p:nvPicPr>
          <p:cNvPr id="8" name="Рисунок 7" descr="DSCN01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31574" y="3645024"/>
            <a:ext cx="3552394" cy="266429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N009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3645024"/>
            <a:ext cx="3672407" cy="275430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692</Words>
  <Application>Microsoft Office PowerPoint</Application>
  <PresentationFormat>Экран (4:3)</PresentationFormat>
  <Paragraphs>124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  </vt:lpstr>
      <vt:lpstr>Паспорт проекта </vt:lpstr>
      <vt:lpstr>Актуальность проекта</vt:lpstr>
      <vt:lpstr>Цель проекта</vt:lpstr>
      <vt:lpstr>Задачи проекта</vt:lpstr>
      <vt:lpstr>Ожидаемый результат</vt:lpstr>
      <vt:lpstr> Этапы реализации проекта 1 этап - подготовительный </vt:lpstr>
      <vt:lpstr> 2 этап - формирующий Работа с детьми Образовательная область ФГОС ДО Познавательное развитие</vt:lpstr>
      <vt:lpstr>Образовательная область ФГОС ДО Речевое развитие</vt:lpstr>
      <vt:lpstr>Слайд 11</vt:lpstr>
      <vt:lpstr> Образовательная область ФГОС ДО Художественно-эстетическое развитие</vt:lpstr>
      <vt:lpstr>Слайд 13</vt:lpstr>
      <vt:lpstr>  Образовательная область ФГОС ДО Социально-коммуникативное развитие</vt:lpstr>
      <vt:lpstr>Мини-музей  «Октябрьский - моя малая Родина!»</vt:lpstr>
      <vt:lpstr>Слайд 16</vt:lpstr>
      <vt:lpstr>Игры</vt:lpstr>
      <vt:lpstr>Работа с родителями</vt:lpstr>
      <vt:lpstr>Слайд 19</vt:lpstr>
      <vt:lpstr>3 этап -  итоговый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№20 «Солнышко» городского округа город Октябрьский Республики Башкортостан</dc:title>
  <dc:creator>1</dc:creator>
  <cp:lastModifiedBy>1</cp:lastModifiedBy>
  <cp:revision>164</cp:revision>
  <dcterms:created xsi:type="dcterms:W3CDTF">2017-05-08T12:39:31Z</dcterms:created>
  <dcterms:modified xsi:type="dcterms:W3CDTF">2019-12-12T13:51:53Z</dcterms:modified>
</cp:coreProperties>
</file>