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4" r:id="rId4"/>
    <p:sldId id="267" r:id="rId5"/>
    <p:sldId id="265" r:id="rId6"/>
    <p:sldId id="257" r:id="rId7"/>
    <p:sldId id="262" r:id="rId8"/>
    <p:sldId id="258" r:id="rId9"/>
    <p:sldId id="259" r:id="rId10"/>
    <p:sldId id="260" r:id="rId11"/>
    <p:sldId id="261" r:id="rId12"/>
    <p:sldId id="268" r:id="rId13"/>
    <p:sldId id="269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99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533B0-AAE6-41A4-88E4-E641B1F5AD45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3219A-A662-42CB-A2AD-4B307F0192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684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533B0-AAE6-41A4-88E4-E641B1F5AD45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3219A-A662-42CB-A2AD-4B307F0192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657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533B0-AAE6-41A4-88E4-E641B1F5AD45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3219A-A662-42CB-A2AD-4B307F0192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6978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533B0-AAE6-41A4-88E4-E641B1F5AD45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3219A-A662-42CB-A2AD-4B307F01923F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19345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533B0-AAE6-41A4-88E4-E641B1F5AD45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3219A-A662-42CB-A2AD-4B307F0192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3849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533B0-AAE6-41A4-88E4-E641B1F5AD45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3219A-A662-42CB-A2AD-4B307F0192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6568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533B0-AAE6-41A4-88E4-E641B1F5AD45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3219A-A662-42CB-A2AD-4B307F0192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26401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533B0-AAE6-41A4-88E4-E641B1F5AD45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3219A-A662-42CB-A2AD-4B307F0192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23783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533B0-AAE6-41A4-88E4-E641B1F5AD45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3219A-A662-42CB-A2AD-4B307F0192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101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533B0-AAE6-41A4-88E4-E641B1F5AD45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3219A-A662-42CB-A2AD-4B307F0192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053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533B0-AAE6-41A4-88E4-E641B1F5AD45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3219A-A662-42CB-A2AD-4B307F0192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9071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533B0-AAE6-41A4-88E4-E641B1F5AD45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3219A-A662-42CB-A2AD-4B307F0192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0546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533B0-AAE6-41A4-88E4-E641B1F5AD45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3219A-A662-42CB-A2AD-4B307F0192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920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533B0-AAE6-41A4-88E4-E641B1F5AD45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3219A-A662-42CB-A2AD-4B307F0192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1726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533B0-AAE6-41A4-88E4-E641B1F5AD45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3219A-A662-42CB-A2AD-4B307F0192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4642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533B0-AAE6-41A4-88E4-E641B1F5AD45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3219A-A662-42CB-A2AD-4B307F0192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0349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533B0-AAE6-41A4-88E4-E641B1F5AD45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3219A-A662-42CB-A2AD-4B307F0192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1359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24533B0-AAE6-41A4-88E4-E641B1F5AD45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BA3219A-A662-42CB-A2AD-4B307F0192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029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6119" y="494271"/>
            <a:ext cx="9674869" cy="476352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«Проведение артикуляционной, дыхательной, пальчиковой гимнастики»</a:t>
            </a:r>
            <a:r>
              <a:rPr lang="ru-RU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068065" y="5257798"/>
            <a:ext cx="4769707" cy="945293"/>
          </a:xfrm>
        </p:spPr>
        <p:txBody>
          <a:bodyPr>
            <a:normAutofit fontScale="85000" lnSpcReduction="10000"/>
          </a:bodyPr>
          <a:lstStyle/>
          <a:p>
            <a:pPr algn="r"/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Подготовила: учитель-логопед</a:t>
            </a:r>
          </a:p>
          <a:p>
            <a:pPr algn="r"/>
            <a:r>
              <a:rPr lang="ru-RU" dirty="0" err="1" smtClean="0">
                <a:solidFill>
                  <a:schemeClr val="bg2">
                    <a:lumMod val="75000"/>
                  </a:schemeClr>
                </a:solidFill>
              </a:rPr>
              <a:t>Е.А.Гараева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9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пальчиковая гимнастика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07094" y="2382332"/>
            <a:ext cx="10363826" cy="342410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между </a:t>
            </a:r>
            <a:r>
              <a:rPr lang="ru-RU" dirty="0"/>
              <a:t>речевой и двигательной функцией руки существует тесная взаимосвязь. Чем выше развита двигательная и </a:t>
            </a:r>
            <a:r>
              <a:rPr lang="ru-RU" dirty="0" err="1"/>
              <a:t>координаторная</a:t>
            </a:r>
            <a:r>
              <a:rPr lang="ru-RU" dirty="0"/>
              <a:t> активность руки, тем лучше развивается речь, тем меньше трудностей ребенок будет испытывать, когда будет учиться писать.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957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Этапы разучивания пальчиковых игр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42318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1. Взрослый сначала показывает игру малышу сам.</a:t>
            </a:r>
          </a:p>
          <a:p>
            <a:pPr marL="0" indent="0">
              <a:buNone/>
            </a:pPr>
            <a:r>
              <a:rPr lang="ru-RU" dirty="0"/>
              <a:t>2. Взрослый показывает игру, манипулируя пальцами и ручкам ребёнка.</a:t>
            </a:r>
          </a:p>
          <a:p>
            <a:pPr marL="0" indent="0">
              <a:buNone/>
            </a:pPr>
            <a:r>
              <a:rPr lang="ru-RU" dirty="0"/>
              <a:t>З. Взрослый и ребенок выполняют движения одновременно, взрослый проговаривает текст.</a:t>
            </a:r>
          </a:p>
          <a:p>
            <a:pPr marL="0" indent="0">
              <a:buNone/>
            </a:pPr>
            <a:r>
              <a:rPr lang="ru-RU" dirty="0"/>
              <a:t>4. Ребенок выполняет движения с необходимой помощью взрослого, который произносит текст.</a:t>
            </a:r>
          </a:p>
          <a:p>
            <a:pPr marL="0" indent="0">
              <a:buNone/>
            </a:pPr>
            <a:r>
              <a:rPr lang="ru-RU" dirty="0"/>
              <a:t>5. Ребенок выполняет движения и проговаривает текст, а взрослый подсказывает и помогает.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357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2"/>
                </a:solidFill>
              </a:rPr>
              <a:t>Рекомендации к проведению пальчиковой гимнастики</a:t>
            </a:r>
            <a:r>
              <a:rPr lang="ru-RU" dirty="0"/>
              <a:t/>
            </a:r>
            <a:br>
              <a:rPr lang="ru-RU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40184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1. Перед началом пальчиковых игр взрослому рекомендуется попробовать поработать самостоятельно, чтобы уметь правильно проводить занятия с ребенком.</a:t>
            </a:r>
          </a:p>
          <a:p>
            <a:pPr marL="0" indent="0">
              <a:buNone/>
            </a:pPr>
            <a:r>
              <a:rPr lang="ru-RU" dirty="0"/>
              <a:t>2. Не проводите игру холодными руками.</a:t>
            </a:r>
          </a:p>
          <a:p>
            <a:pPr marL="0" indent="0">
              <a:buNone/>
            </a:pPr>
            <a:r>
              <a:rPr lang="ru-RU" dirty="0"/>
              <a:t>Руки можно согреть в теплой воде или растерев ладони.</a:t>
            </a:r>
          </a:p>
          <a:p>
            <a:pPr marL="0" indent="0">
              <a:buNone/>
            </a:pPr>
            <a:r>
              <a:rPr lang="ru-RU" dirty="0"/>
              <a:t>3. Если в новой игре имеются незнакомые малышам персонажи и понятия, сначала расскажите о них, используя картинки или игрушки. 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891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3206723"/>
          </a:xfrm>
        </p:spPr>
        <p:txBody>
          <a:bodyPr>
            <a:normAutofit fontScale="90000"/>
          </a:bodyPr>
          <a:lstStyle/>
          <a:p>
            <a:r>
              <a:rPr lang="ru-RU" sz="13600" dirty="0">
                <a:solidFill>
                  <a:srgbClr val="FF0000"/>
                </a:solidFill>
              </a:rPr>
              <a:t>Спасибо за внимание!!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373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Дыхательная гимнастика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дыхательная система – это энергетическая база для речевой системы. Дыхание влияет на звукопроизношение, артикуляцию и развитие голоса.</a:t>
            </a:r>
          </a:p>
        </p:txBody>
      </p:sp>
    </p:spTree>
    <p:extLst>
      <p:ext uri="{BB962C8B-B14F-4D97-AF65-F5344CB8AC3E}">
        <p14:creationId xmlns:p14="http://schemas.microsoft.com/office/powerpoint/2010/main" val="250582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Рекомендации по проведению дыхательной гимнастики: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2214694"/>
            <a:ext cx="10363826" cy="464330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дыхательной гимнастики необходимо вытереть пыль в помещении, проветрить его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Дыхательную гимнастику не рекомендуется проводить после плотного ужина или обеда. Лучше, чтобы между занятиями и последним приемом пищи прошел хотя бы час, еще лучше, если занятия проводятся натощак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рекомендуется выполнять в свободной одежде, которая не стесняет движения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следить за тем, чтобы во время выполнения упражнений не напрягались мышцы рук, шеи, груди.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627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2453" y="305459"/>
            <a:ext cx="2841030" cy="406842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4053" y="169035"/>
            <a:ext cx="2568696" cy="342423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063" y="169035"/>
            <a:ext cx="3147941" cy="398162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Объект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3108" y="3906330"/>
            <a:ext cx="4587241" cy="291431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637908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Техника выполнения упражнений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 </a:t>
            </a:r>
            <a:r>
              <a:rPr lang="ru-RU" dirty="0"/>
              <a:t>воздух набирать через </a:t>
            </a:r>
            <a:r>
              <a:rPr lang="ru-RU" dirty="0" smtClean="0"/>
              <a:t>нос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плечи </a:t>
            </a:r>
            <a:r>
              <a:rPr lang="ru-RU" dirty="0"/>
              <a:t>не </a:t>
            </a:r>
            <a:r>
              <a:rPr lang="ru-RU" dirty="0" smtClean="0"/>
              <a:t>поднимать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выдох </a:t>
            </a:r>
            <a:r>
              <a:rPr lang="ru-RU" dirty="0"/>
              <a:t>должен быть длительным и </a:t>
            </a:r>
            <a:r>
              <a:rPr lang="ru-RU" dirty="0" smtClean="0"/>
              <a:t>плавным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 </a:t>
            </a:r>
            <a:r>
              <a:rPr lang="ru-RU" dirty="0"/>
              <a:t>необходимо следить за тем, чтобы не надувались щеки (для начала их можно придерживать руками</a:t>
            </a:r>
            <a:r>
              <a:rPr lang="ru-RU" dirty="0" smtClean="0"/>
              <a:t>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 </a:t>
            </a:r>
            <a:r>
              <a:rPr lang="ru-RU" dirty="0"/>
              <a:t>нельзя много раз подряд повторять упражнения, так как это можно привести к головокружению.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073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артикуляционной </a:t>
            </a:r>
            <a:r>
              <a:rPr lang="ru-RU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u="sng" dirty="0"/>
              <a:t>Артикуляционная гимнастика </a:t>
            </a:r>
            <a:r>
              <a:rPr lang="ru-RU" dirty="0"/>
              <a:t>– это система упражнений для органов речи, является зарядкой для артикуляционных мышц. </a:t>
            </a:r>
            <a:endParaRPr lang="ru-RU" dirty="0" smtClean="0"/>
          </a:p>
          <a:p>
            <a:pPr marL="0" indent="0">
              <a:buNone/>
            </a:pPr>
            <a:endParaRPr lang="ru-RU" u="sng" dirty="0"/>
          </a:p>
          <a:p>
            <a:pPr marL="0" indent="0">
              <a:buNone/>
            </a:pPr>
            <a:r>
              <a:rPr lang="ru-RU" u="sng" dirty="0" smtClean="0"/>
              <a:t>Цель </a:t>
            </a:r>
            <a:r>
              <a:rPr lang="ru-RU" u="sng" dirty="0"/>
              <a:t>артикуляционной гимнастики</a:t>
            </a:r>
            <a:r>
              <a:rPr lang="ru-RU" dirty="0"/>
              <a:t> - выработка полноценных движений органов речи, необходимых для правильного произнесения звуков, подготовка речевого аппарата к речевым нагрузкам.</a:t>
            </a:r>
          </a:p>
        </p:txBody>
      </p:sp>
    </p:spTree>
    <p:extLst>
      <p:ext uri="{BB962C8B-B14F-4D97-AF65-F5344CB8AC3E}">
        <p14:creationId xmlns:p14="http://schemas.microsoft.com/office/powerpoint/2010/main" val="260147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618518"/>
            <a:ext cx="10363826" cy="517268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u="sng" dirty="0"/>
              <a:t>Артикуляционная гимнастика способствует:</a:t>
            </a:r>
            <a:endParaRPr lang="ru-RU" dirty="0"/>
          </a:p>
          <a:p>
            <a:pPr lvl="0"/>
            <a:r>
              <a:rPr lang="ru-RU" sz="1800" dirty="0"/>
              <a:t>чёткому произношению звуков речи, что увеличивают скорость чтения, а также его качество (правильность и выразительность)</a:t>
            </a:r>
          </a:p>
          <a:p>
            <a:pPr lvl="0"/>
            <a:r>
              <a:rPr lang="ru-RU" sz="1800" dirty="0"/>
              <a:t>снятию эмоционального напряжения, созданию положительного настроя на урок (если проводится в его начале как </a:t>
            </a:r>
            <a:r>
              <a:rPr lang="ru-RU" sz="1800" dirty="0" err="1"/>
              <a:t>оргмомент</a:t>
            </a:r>
            <a:r>
              <a:rPr lang="ru-RU" sz="1800" dirty="0"/>
              <a:t>)</a:t>
            </a:r>
          </a:p>
          <a:p>
            <a:pPr lvl="0"/>
            <a:r>
              <a:rPr lang="ru-RU" sz="1800" dirty="0"/>
              <a:t>формированию навыков самоконтроля</a:t>
            </a:r>
          </a:p>
          <a:p>
            <a:pPr marL="0" indent="0">
              <a:buNone/>
            </a:pPr>
            <a:r>
              <a:rPr lang="ru-RU" b="1" u="sng" dirty="0"/>
              <a:t>Организация проведения артикуляционной гимнастики</a:t>
            </a:r>
            <a:endParaRPr lang="ru-RU" dirty="0"/>
          </a:p>
          <a:p>
            <a:pPr lvl="0"/>
            <a:r>
              <a:rPr lang="ru-RU" sz="1800" dirty="0"/>
              <a:t>Каждое упражнение выполняется по 5-7 раз.</a:t>
            </a:r>
          </a:p>
          <a:p>
            <a:pPr lvl="0"/>
            <a:r>
              <a:rPr lang="ru-RU" sz="1800" dirty="0"/>
              <a:t>При отборе упражнений надо соблюдать определенную последовательность, идти от простых упражнений к более сложным. Проводить их лучше эмоционально, в игровой форме.</a:t>
            </a:r>
          </a:p>
          <a:p>
            <a:pPr lvl="0"/>
            <a:r>
              <a:rPr lang="ru-RU" sz="1800" dirty="0"/>
              <a:t>Статические упражнения выполняются по 7-10 секунд (удержание артикуляционной позы в одном положении).</a:t>
            </a:r>
          </a:p>
          <a:p>
            <a:pPr lvl="0"/>
            <a:r>
              <a:rPr lang="ru-RU" sz="1800" dirty="0"/>
              <a:t>На одном уроке выполняем 3-4 упражнения, включая упражнения разных блоков</a:t>
            </a:r>
          </a:p>
          <a:p>
            <a:pPr lvl="0"/>
            <a:r>
              <a:rPr lang="ru-RU" sz="1800" dirty="0"/>
              <a:t>Ученик должен хорошо видеть лицо учителя, а также свое лицо, чтобы самостоятельно контролировать правильность выполнения упражнений.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337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артикуляционную гимнастику Проводят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3-4 раза в день по 3-5 минут. Не следует предлагать детям больше 2-3 упражнений за раз.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64"/>
            <a:ext cx="12192000" cy="6846435"/>
          </a:xfrm>
        </p:spPr>
      </p:pic>
    </p:spTree>
    <p:extLst>
      <p:ext uri="{BB962C8B-B14F-4D97-AF65-F5344CB8AC3E}">
        <p14:creationId xmlns:p14="http://schemas.microsoft.com/office/powerpoint/2010/main" val="236533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523"/>
            <a:ext cx="12191999" cy="6872523"/>
          </a:xfrm>
        </p:spPr>
      </p:pic>
    </p:spTree>
    <p:extLst>
      <p:ext uri="{BB962C8B-B14F-4D97-AF65-F5344CB8AC3E}">
        <p14:creationId xmlns:p14="http://schemas.microsoft.com/office/powerpoint/2010/main" val="257974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159</TotalTime>
  <Words>500</Words>
  <Application>Microsoft Office PowerPoint</Application>
  <PresentationFormat>Широкоэкранный</PresentationFormat>
  <Paragraphs>46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Times New Roman</vt:lpstr>
      <vt:lpstr>Tw Cen MT</vt:lpstr>
      <vt:lpstr>Wingdings</vt:lpstr>
      <vt:lpstr>Капля</vt:lpstr>
      <vt:lpstr>«Проведение артикуляционной, дыхательной, пальчиковой гимнастики»  </vt:lpstr>
      <vt:lpstr>Дыхательная гимнастика </vt:lpstr>
      <vt:lpstr>Рекомендации по проведению дыхательной гимнастики: </vt:lpstr>
      <vt:lpstr>Презентация PowerPoint</vt:lpstr>
      <vt:lpstr>Техника выполнения упражнений </vt:lpstr>
      <vt:lpstr>артикуляционной гимнастики.</vt:lpstr>
      <vt:lpstr>Презентация PowerPoint</vt:lpstr>
      <vt:lpstr>артикуляционную гимнастику Проводят 3-4 раза в день по 3-5 минут. Не следует предлагать детям больше 2-3 упражнений за раз. </vt:lpstr>
      <vt:lpstr>Презентация PowerPoint</vt:lpstr>
      <vt:lpstr>пальчиковая гимнастика </vt:lpstr>
      <vt:lpstr>Этапы разучивания пальчиковых игр </vt:lpstr>
      <vt:lpstr>Рекомендации к проведению пальчиковой гимнастики </vt:lpstr>
      <vt:lpstr>Спасибо за внимание!!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«Проведение артикуляционной, дыхательной, пальчиковой гимнастики»  </dc:title>
  <dc:creator>Пользователь Windows</dc:creator>
  <cp:lastModifiedBy>Пользователь Windows</cp:lastModifiedBy>
  <cp:revision>10</cp:revision>
  <dcterms:created xsi:type="dcterms:W3CDTF">2019-12-01T07:39:08Z</dcterms:created>
  <dcterms:modified xsi:type="dcterms:W3CDTF">2019-12-08T15:38:53Z</dcterms:modified>
</cp:coreProperties>
</file>