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9" r:id="rId15"/>
    <p:sldId id="272" r:id="rId16"/>
    <p:sldId id="273" r:id="rId17"/>
    <p:sldId id="275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Уровень развития интегративного качества "</a:t>
            </a:r>
            <a:r>
              <a:rPr lang="ru-RU" sz="1200" dirty="0" smtClean="0"/>
              <a:t>Овладевший </a:t>
            </a:r>
            <a:r>
              <a:rPr lang="ru-RU" sz="1200" dirty="0"/>
              <a:t>средствами общения и способами взаимодействия со взрослыми и </a:t>
            </a:r>
            <a:r>
              <a:rPr lang="ru-RU" sz="1200" dirty="0" smtClean="0"/>
              <a:t>сверстниками» </a:t>
            </a:r>
          </a:p>
          <a:p>
            <a:pPr>
              <a:defRPr/>
            </a:pPr>
            <a:r>
              <a:rPr lang="ru-RU" sz="1200" dirty="0" smtClean="0"/>
              <a:t>Ноябрь 2014г.</a:t>
            </a:r>
            <a:endParaRPr lang="ru-RU" sz="12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развития интегративного качества "Овладевший средствами общения и способами взаимодействия со взрослыми и сврстниками" ноябрь 2014г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выс. уровень</c:v>
                </c:pt>
                <c:pt idx="1">
                  <c:v>сред.уровень</c:v>
                </c:pt>
                <c:pt idx="2">
                  <c:v>низ.уровень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0.26</c:v>
                </c:pt>
                <c:pt idx="1">
                  <c:v>0.45</c:v>
                </c:pt>
                <c:pt idx="2">
                  <c:v>0.28999999999999998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350311838989571"/>
          <c:y val="0.39218240797318815"/>
          <c:w val="0.34331641348026321"/>
          <c:h val="0.563229374976854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 dirty="0" smtClean="0"/>
              <a:t>Уровень развития интегративного </a:t>
            </a:r>
            <a:r>
              <a:rPr lang="ru-RU" sz="1200" dirty="0"/>
              <a:t>качества "Овладевший средствами общения и способами взаимодействия со взрослыми" Ноябрь 2015г.</a:t>
            </a:r>
          </a:p>
        </c:rich>
      </c:tx>
      <c:layout>
        <c:manualLayout>
          <c:xMode val="edge"/>
          <c:yMode val="edge"/>
          <c:x val="0.1503573878264734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6351323282920247E-2"/>
          <c:y val="0.31982587041156185"/>
          <c:w val="0.56468031329852242"/>
          <c:h val="0.5526658385474899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Уровеньразвитияинтегративного качества "Овладевший средствами общения и способами взаимодействия со взрослыми" Ноябрь 2015г.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выс. ур.</c:v>
                </c:pt>
                <c:pt idx="1">
                  <c:v>сред.ур.</c:v>
                </c:pt>
                <c:pt idx="2">
                  <c:v>низ.ур.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0.28999999999999998</c:v>
                </c:pt>
                <c:pt idx="1">
                  <c:v>0.48</c:v>
                </c:pt>
                <c:pt idx="2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83688889640282"/>
          <c:y val="0.5425473558493501"/>
          <c:w val="0.34479230568584168"/>
          <c:h val="0.3765511097057591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0563D-7566-43D7-AB89-52FC82CF270A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68F0D-6A77-4CBB-8728-616BD93B6D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065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68F0D-6A77-4CBB-8728-616BD93B6DD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913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9D8007-9709-4D17-9009-26C072562E2F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260D40-05EC-4CB8-B312-20D2730CA5B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617"/>
            <a:ext cx="7851648" cy="2703304"/>
          </a:xfrm>
        </p:spPr>
        <p:txBody>
          <a:bodyPr>
            <a:noAutofit/>
          </a:bodyPr>
          <a:lstStyle/>
          <a:p>
            <a:pPr marR="45720" lvl="0" algn="ctr">
              <a:spcBef>
                <a:spcPct val="20000"/>
              </a:spcBef>
            </a:pPr>
            <a:r>
              <a:rPr lang="ru-RU" sz="3600" dirty="0" smtClean="0">
                <a:solidFill>
                  <a:srgbClr val="00B0F0"/>
                </a:solidFill>
              </a:rPr>
              <a:t>Проект «Занимательные коврики»</a:t>
            </a:r>
            <a:br>
              <a:rPr lang="ru-RU" sz="3600" dirty="0" smtClean="0">
                <a:solidFill>
                  <a:srgbClr val="00B0F0"/>
                </a:solidFill>
              </a:rPr>
            </a:br>
            <a:r>
              <a:rPr lang="ru-RU" sz="3600" dirty="0" smtClean="0">
                <a:solidFill>
                  <a:srgbClr val="00B0F0"/>
                </a:solidFill>
              </a:rPr>
              <a:t> 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200" dirty="0" smtClean="0"/>
              <a:t>Воспитатель филиала </a:t>
            </a:r>
            <a:r>
              <a:rPr lang="ru-RU" sz="2200" dirty="0"/>
              <a:t>МАДОУ </a:t>
            </a:r>
            <a:r>
              <a:rPr lang="ru-RU" sz="2200" dirty="0" err="1" smtClean="0"/>
              <a:t>Червишевского</a:t>
            </a:r>
            <a:endParaRPr lang="ru-RU" sz="2200" dirty="0" smtClean="0"/>
          </a:p>
          <a:p>
            <a:pPr algn="ctr"/>
            <a:r>
              <a:rPr lang="ru-RU" sz="2200" dirty="0" smtClean="0"/>
              <a:t> </a:t>
            </a:r>
            <a:r>
              <a:rPr lang="ru-RU" sz="2200" dirty="0"/>
              <a:t>детского сада «</a:t>
            </a:r>
            <a:r>
              <a:rPr lang="ru-RU" sz="2200" dirty="0" err="1"/>
              <a:t>Сибирячок</a:t>
            </a:r>
            <a:r>
              <a:rPr lang="ru-RU" sz="2200" dirty="0"/>
              <a:t>» в с. </a:t>
            </a:r>
            <a:r>
              <a:rPr lang="ru-RU" sz="2200" dirty="0" err="1"/>
              <a:t>Онохино</a:t>
            </a:r>
            <a:r>
              <a:rPr lang="ru-RU" sz="2200" dirty="0"/>
              <a:t> «Солнышко</a:t>
            </a:r>
            <a:r>
              <a:rPr lang="ru-RU" sz="2200" dirty="0" smtClean="0"/>
              <a:t>»</a:t>
            </a:r>
          </a:p>
          <a:p>
            <a:pPr algn="ctr"/>
            <a:r>
              <a:rPr lang="ru-RU" sz="2200" dirty="0" smtClean="0"/>
              <a:t> </a:t>
            </a:r>
            <a:r>
              <a:rPr lang="ru-RU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3900" b="1" dirty="0" err="1" smtClean="0"/>
              <a:t>Друзь</a:t>
            </a:r>
            <a:r>
              <a:rPr lang="ru-RU" sz="3900" b="1" dirty="0" smtClean="0"/>
              <a:t> Марина Николаевна</a:t>
            </a:r>
            <a:endParaRPr lang="ru-RU" sz="3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362456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Проект обеспечивает</a:t>
            </a: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9024" y="1654138"/>
            <a:ext cx="7772400" cy="4799198"/>
          </a:xfrm>
        </p:spPr>
        <p:txBody>
          <a:bodyPr>
            <a:normAutofit fontScale="92500" lnSpcReduction="20000"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sz="2800" dirty="0" smtClean="0"/>
              <a:t>Игровую активность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800" dirty="0" smtClean="0"/>
              <a:t> Познавательную активность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800" dirty="0" smtClean="0"/>
              <a:t> Творческую активность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800" dirty="0" smtClean="0"/>
              <a:t> Речевую активность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800" dirty="0" smtClean="0"/>
              <a:t> Развитие мелкой моторики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800" dirty="0" smtClean="0"/>
              <a:t>Эмоциональное благополучие</a:t>
            </a:r>
            <a:r>
              <a:rPr lang="ru-RU" sz="2000" dirty="0" smtClean="0">
                <a:cs typeface="Arial" pitchFamily="34" charset="0"/>
              </a:rPr>
              <a:t>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800" dirty="0" smtClean="0"/>
              <a:t>Возможность самовыражения</a:t>
            </a:r>
            <a:r>
              <a:rPr lang="ru-RU" sz="2000" dirty="0" smtClean="0">
                <a:cs typeface="Arial" pitchFamily="34" charset="0"/>
              </a:rPr>
              <a:t> </a:t>
            </a:r>
          </a:p>
          <a:p>
            <a:pPr lvl="0">
              <a:buClr>
                <a:srgbClr val="C32D2E"/>
              </a:buClr>
            </a:pPr>
            <a:r>
              <a:rPr lang="ru-RU" sz="2000" dirty="0" smtClean="0">
                <a:cs typeface="Arial" pitchFamily="34" charset="0"/>
              </a:rPr>
              <a:t>Поддержку инициативы и самостоятельности детей.</a:t>
            </a:r>
            <a:br>
              <a:rPr lang="ru-RU" sz="2000" dirty="0" smtClean="0">
                <a:cs typeface="Arial" pitchFamily="34" charset="0"/>
              </a:rPr>
            </a:br>
            <a:r>
              <a:rPr lang="ru-RU" sz="1900" dirty="0">
                <a:cs typeface="Arial" pitchFamily="34" charset="0"/>
              </a:rPr>
              <a:t>Построение образовательной деятельности на основе взаимодействия взрослых с детьми, ориентированного на интересы и возможности каждого </a:t>
            </a:r>
            <a:r>
              <a:rPr lang="ru-RU" sz="1900" dirty="0" smtClean="0">
                <a:cs typeface="Arial" pitchFamily="34" charset="0"/>
              </a:rPr>
              <a:t>ребёнка.</a:t>
            </a:r>
            <a:r>
              <a:rPr lang="ru-RU" sz="1900" dirty="0" smtClean="0"/>
              <a:t>  </a:t>
            </a:r>
          </a:p>
          <a:p>
            <a:pPr lvl="0">
              <a:buClr>
                <a:srgbClr val="C32D2E"/>
              </a:buClr>
            </a:pPr>
            <a:r>
              <a:rPr lang="ru-RU" sz="2100" dirty="0" smtClean="0">
                <a:cs typeface="Arial" pitchFamily="34" charset="0"/>
              </a:rPr>
              <a:t>Использование </a:t>
            </a:r>
            <a:r>
              <a:rPr lang="ru-RU" sz="2100" dirty="0">
                <a:cs typeface="Arial" pitchFamily="34" charset="0"/>
              </a:rPr>
              <a:t>в образовательной деятельности форм и методов работы, соответствующих </a:t>
            </a:r>
            <a:r>
              <a:rPr lang="ru-RU" sz="2100" dirty="0" smtClean="0">
                <a:cs typeface="Arial" pitchFamily="34" charset="0"/>
              </a:rPr>
              <a:t>возрастным и </a:t>
            </a:r>
            <a:r>
              <a:rPr lang="ru-RU" sz="2100" dirty="0">
                <a:cs typeface="Arial" pitchFamily="34" charset="0"/>
              </a:rPr>
              <a:t>индивидуальным особенностям детей</a:t>
            </a:r>
            <a:endParaRPr lang="ru-RU" dirty="0" smtClean="0"/>
          </a:p>
          <a:p>
            <a:pPr>
              <a:buClrTx/>
              <a:buFont typeface="Wingdings" pitchFamily="2" charset="2"/>
              <a:buChar char="q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1362456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Направленность используемых методов и приемов обучения</a:t>
            </a:r>
            <a:endParaRPr lang="ru-RU" sz="44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676664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Словесные игры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Ситуативный разговор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Прием «прогнозирование»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Прием схематизации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Моделирование речевых ситуаций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Составление и отгадывание загадок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Игры – фантазирование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Сочинительство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dirty="0" smtClean="0"/>
              <a:t> Совместное рассказывание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72400" cy="404664"/>
          </a:xfrm>
        </p:spPr>
        <p:txBody>
          <a:bodyPr/>
          <a:lstStyle/>
          <a:p>
            <a:r>
              <a:rPr lang="ru-RU" sz="3200" dirty="0" smtClean="0">
                <a:solidFill>
                  <a:srgbClr val="00B0F0"/>
                </a:solidFill>
              </a:rPr>
              <a:t>Прогнозируемый результат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404664"/>
            <a:ext cx="7128792" cy="2232248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Использование пособий позволяет: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1400" dirty="0" smtClean="0"/>
              <a:t> расширить развивающую среду в группе;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1400" dirty="0" smtClean="0"/>
              <a:t> повысить уровень развития мелкой моторики;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1400" dirty="0" smtClean="0"/>
              <a:t> поднять коммуникативное взаимодействие между всеми участниками;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1400" dirty="0" smtClean="0"/>
              <a:t>вызвать у детей эмоциональную отзывчивость и желание участвовать в речевом общении со взрослыми и самостоятельно;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1400" dirty="0" smtClean="0"/>
              <a:t> в процессе игры, легко и непринужденно развивать и совершенствовать  речевые навыки.</a:t>
            </a:r>
          </a:p>
          <a:p>
            <a:pPr algn="ctr">
              <a:buClrTx/>
            </a:pPr>
            <a:r>
              <a:rPr lang="ru-RU" sz="1400" dirty="0" smtClean="0"/>
              <a:t> </a:t>
            </a:r>
            <a:r>
              <a:rPr lang="ru-RU" sz="2400" b="1" dirty="0" smtClean="0"/>
              <a:t>Мы рады, что у нас уже  есть результаты!</a:t>
            </a:r>
          </a:p>
          <a:p>
            <a:pPr>
              <a:buClrTx/>
            </a:pPr>
            <a:endParaRPr lang="ru-RU" sz="1000" dirty="0"/>
          </a:p>
          <a:p>
            <a:pPr>
              <a:buClrTx/>
            </a:pPr>
            <a:r>
              <a:rPr lang="ru-RU" sz="1000" dirty="0" smtClean="0"/>
              <a:t>!</a:t>
            </a:r>
            <a:endParaRPr lang="ru-RU" sz="10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901427817"/>
              </p:ext>
            </p:extLst>
          </p:nvPr>
        </p:nvGraphicFramePr>
        <p:xfrm>
          <a:off x="755576" y="2780928"/>
          <a:ext cx="367240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4578229"/>
              </p:ext>
            </p:extLst>
          </p:nvPr>
        </p:nvGraphicFramePr>
        <p:xfrm>
          <a:off x="5148064" y="2852936"/>
          <a:ext cx="3312368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420472" cy="1362456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latin typeface="+mn-lt"/>
              </a:rPr>
              <a:t>Сколько интересного можно найти на коврике!</a:t>
            </a:r>
            <a:endParaRPr lang="ru-RU" sz="3600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3074" name="Picture 2" descr="F:\фото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273" y="1816878"/>
            <a:ext cx="5994892" cy="413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140" y="3429000"/>
            <a:ext cx="4462264" cy="57036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Коврик-</a:t>
            </a:r>
            <a:r>
              <a:rPr lang="ru-RU" sz="3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развивайка</a:t>
            </a: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«Машины сказки»</a:t>
            </a:r>
            <a:endParaRPr lang="ru-RU" sz="3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F:\фото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21088"/>
            <a:ext cx="3888432" cy="253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DSCN56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6" y="193963"/>
            <a:ext cx="4413803" cy="323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276" y="362092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Игровое упражнение «Угадай на ощупь»</a:t>
            </a:r>
            <a:endParaRPr lang="ru-RU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414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72400" cy="792088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dirty="0">
                <a:solidFill>
                  <a:srgbClr val="00B0F0"/>
                </a:solidFill>
                <a:latin typeface="+mn-lt"/>
              </a:rPr>
              <a:t/>
            </a:r>
            <a:br>
              <a:rPr lang="ru-RU" sz="2000" dirty="0">
                <a:solidFill>
                  <a:srgbClr val="00B0F0"/>
                </a:solidFill>
                <a:latin typeface="+mn-lt"/>
              </a:rPr>
            </a:br>
            <a:r>
              <a:rPr lang="ru-RU" sz="20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00B0F0"/>
                </a:solidFill>
                <a:latin typeface="+mn-lt"/>
              </a:rPr>
            </a:br>
            <a:r>
              <a:rPr lang="ru-RU" sz="2000" dirty="0" smtClean="0">
                <a:solidFill>
                  <a:srgbClr val="00B0F0"/>
                </a:solidFill>
                <a:latin typeface="+mn-lt"/>
              </a:rPr>
              <a:t>Обучение игре в шахматы </a:t>
            </a:r>
            <a:r>
              <a:rPr lang="ru-RU" sz="2000" dirty="0" smtClean="0">
                <a:solidFill>
                  <a:srgbClr val="00B0F0"/>
                </a:solidFill>
                <a:latin typeface="Constantia"/>
              </a:rPr>
              <a:t>в рамках </a:t>
            </a:r>
            <a:r>
              <a:rPr lang="ru-RU" sz="2000" dirty="0">
                <a:solidFill>
                  <a:srgbClr val="00B0F0"/>
                </a:solidFill>
                <a:latin typeface="Constantia"/>
              </a:rPr>
              <a:t>проекта «Мягкая </a:t>
            </a:r>
            <a:r>
              <a:rPr lang="ru-RU" sz="2000" dirty="0" err="1">
                <a:solidFill>
                  <a:srgbClr val="00B0F0"/>
                </a:solidFill>
                <a:latin typeface="Constantia"/>
              </a:rPr>
              <a:t>сенсорика</a:t>
            </a:r>
            <a:r>
              <a:rPr lang="ru-RU" sz="2000" dirty="0">
                <a:solidFill>
                  <a:srgbClr val="00B0F0"/>
                </a:solidFill>
                <a:latin typeface="Constantia"/>
              </a:rPr>
              <a:t>» </a:t>
            </a:r>
            <a:r>
              <a:rPr lang="ru-RU" sz="2000" dirty="0" smtClean="0">
                <a:solidFill>
                  <a:srgbClr val="00B0F0"/>
                </a:solidFill>
                <a:latin typeface="Constantia"/>
              </a:rPr>
              <a:t/>
            </a:r>
            <a:br>
              <a:rPr lang="ru-RU" sz="2000" dirty="0" smtClean="0">
                <a:solidFill>
                  <a:srgbClr val="00B0F0"/>
                </a:solidFill>
                <a:latin typeface="Constantia"/>
              </a:rPr>
            </a:br>
            <a:r>
              <a:rPr lang="ru-RU" sz="2000" dirty="0" smtClean="0">
                <a:solidFill>
                  <a:srgbClr val="00B0F0"/>
                </a:solidFill>
                <a:latin typeface="+mn-lt"/>
              </a:rPr>
              <a:t>(шахматы выполнены в технике «Волшебные помпоны»</a:t>
            </a:r>
            <a:endParaRPr lang="ru-RU" sz="2000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4098" name="Picture 2" descr="F:\фото№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120680" cy="48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68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3931" y="548680"/>
            <a:ext cx="7772400" cy="72008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B0F0"/>
                </a:solidFill>
                <a:latin typeface="+mn-lt"/>
              </a:rPr>
              <a:t>Игра в «необычные» шахматы очень увлекательна!</a:t>
            </a:r>
            <a:endParaRPr lang="ru-RU" sz="2800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5122" name="Picture 2" descr="F:\фото№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200800" cy="539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99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7467" y="332656"/>
            <a:ext cx="7772400" cy="126876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  <a:latin typeface="+mn-lt"/>
              </a:rPr>
              <a:t>Занимательное игровое упражнение «Потрогай руками, почувствуй ножками»</a:t>
            </a:r>
            <a:endParaRPr lang="ru-RU" sz="3200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7170" name="Picture 2" descr="F:\DSCN56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25586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06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204864"/>
            <a:ext cx="7772400" cy="1362456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B0F0"/>
                </a:solidFill>
                <a:latin typeface="+mn-lt"/>
              </a:rPr>
              <a:t>Спасибо за внимание. </a:t>
            </a:r>
            <a:br>
              <a:rPr lang="ru-RU" sz="4400" dirty="0" smtClean="0">
                <a:solidFill>
                  <a:srgbClr val="00B0F0"/>
                </a:solidFill>
                <a:latin typeface="+mn-lt"/>
              </a:rPr>
            </a:br>
            <a:r>
              <a:rPr lang="ru-RU" sz="4400" dirty="0" smtClean="0">
                <a:solidFill>
                  <a:srgbClr val="00B0F0"/>
                </a:solidFill>
                <a:latin typeface="+mn-lt"/>
              </a:rPr>
              <a:t>Всем творческих успехов!</a:t>
            </a:r>
            <a:endParaRPr lang="ru-RU" sz="4400" dirty="0">
              <a:solidFill>
                <a:srgbClr val="00B0F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663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72400" cy="136245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«Моя речь – это мое зеркало, мое достоинство»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916832"/>
            <a:ext cx="8280920" cy="4392488"/>
          </a:xfrm>
        </p:spPr>
        <p:txBody>
          <a:bodyPr>
            <a:normAutofit/>
          </a:bodyPr>
          <a:lstStyle/>
          <a:p>
            <a:endParaRPr lang="ru-RU" b="1" u="sng" dirty="0" smtClean="0"/>
          </a:p>
          <a:p>
            <a:r>
              <a:rPr lang="ru-RU" b="1" u="sng" dirty="0" smtClean="0"/>
              <a:t>Актуальность</a:t>
            </a:r>
          </a:p>
          <a:p>
            <a:r>
              <a:rPr lang="ru-RU" dirty="0" smtClean="0"/>
              <a:t>Проблема речи во всем ее видовом разнообразии является актуальной в дошкольном возрасте. Важнейшим условием совершенствования речевой деятельности дошкольников является создание эмоционально благоприятной ситуации, способствующей возникновению желания активно участвовать в речевом общении.</a:t>
            </a:r>
          </a:p>
          <a:p>
            <a:r>
              <a:rPr lang="ru-RU" dirty="0" smtClean="0"/>
              <a:t>Игровое общение есть этот необходимый базис, в рамках которого происходит формирование и совершенствование речевой активности ребенка. Этому условию соответствует. разработанный мною проект </a:t>
            </a:r>
            <a:r>
              <a:rPr lang="ru-RU" dirty="0" smtClean="0"/>
              <a:t>«</a:t>
            </a:r>
            <a:r>
              <a:rPr lang="ru-RU" dirty="0" smtClean="0"/>
              <a:t>Занимательные коврики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2400" cy="136245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«Хорошая игрушка помогает ребенку развиваться»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00808"/>
            <a:ext cx="8352928" cy="432048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2400" dirty="0" smtClean="0"/>
              <a:t>Развитие речи во многом связано с подвижностью детских пальчиков, или, иначе говоря, развитием мелкой моторики. Эта закономерность обусловлена тем, что двигательный центр и центр речи в коре головного мозга находятся близко друг от друга, и, стимулируя один, мы развиваем другой. Так пришла идея по разработке и внедрению технологий сенсомоторного развития, т.е. дидактических пособий- развивающих ковриков, которые выполнены из разных материалов по структуре, дополнены различными «фишками»(застежками, пуговицами, липучками, замками, пряжками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48680"/>
            <a:ext cx="7772400" cy="1362456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Цель проекта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100600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4600" dirty="0" smtClean="0"/>
              <a:t>Развитие коммуникативно-речевых навыков и умений детей дошкольного возраста посредством использования игровых пособий </a:t>
            </a:r>
            <a:r>
              <a:rPr lang="ru-RU" sz="4600" dirty="0" smtClean="0"/>
              <a:t>«</a:t>
            </a:r>
            <a:r>
              <a:rPr lang="ru-RU" sz="4600" dirty="0" smtClean="0"/>
              <a:t>Занимательные коврики</a:t>
            </a:r>
            <a:r>
              <a:rPr lang="ru-RU" sz="4600" dirty="0" smtClean="0"/>
              <a:t>».</a:t>
            </a:r>
            <a:endParaRPr lang="ru-RU" sz="4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532" y="188640"/>
            <a:ext cx="7772400" cy="1362456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Задачи проекта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7532" y="1563469"/>
            <a:ext cx="7930080" cy="367666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ClrTx/>
              <a:buFont typeface="Wingdings" pitchFamily="2" charset="2"/>
              <a:buChar char="q"/>
            </a:pPr>
            <a:r>
              <a:rPr lang="ru-RU" sz="7400" dirty="0" smtClean="0"/>
              <a:t> </a:t>
            </a:r>
            <a:r>
              <a:rPr lang="ru-RU" sz="9600" dirty="0" smtClean="0"/>
              <a:t>Создавать развивающие пособия, способствующие накоплению сенсорного и познавательно-речевого опыта;</a:t>
            </a:r>
          </a:p>
          <a:p>
            <a:pPr>
              <a:lnSpc>
                <a:spcPct val="120000"/>
              </a:lnSpc>
              <a:buClrTx/>
              <a:buFont typeface="Wingdings" pitchFamily="2" charset="2"/>
              <a:buChar char="q"/>
            </a:pPr>
            <a:r>
              <a:rPr lang="ru-RU" sz="9600" dirty="0" smtClean="0"/>
              <a:t> Обогащать и активизировать словарь, умение выделять обобщающее слово;</a:t>
            </a:r>
          </a:p>
          <a:p>
            <a:pPr>
              <a:lnSpc>
                <a:spcPct val="120000"/>
              </a:lnSpc>
              <a:buClrTx/>
              <a:buFont typeface="Wingdings" pitchFamily="2" charset="2"/>
              <a:buChar char="q"/>
            </a:pPr>
            <a:r>
              <a:rPr lang="ru-RU" sz="9600" dirty="0" smtClean="0"/>
              <a:t> Развивать языковое чутье, умение составлять рассказы, сочинять сказки и загадки;</a:t>
            </a:r>
          </a:p>
          <a:p>
            <a:pPr>
              <a:lnSpc>
                <a:spcPct val="120000"/>
              </a:lnSpc>
              <a:buClrTx/>
              <a:buFont typeface="Wingdings" pitchFamily="2" charset="2"/>
              <a:buChar char="q"/>
            </a:pPr>
            <a:r>
              <a:rPr lang="ru-RU" sz="9600" dirty="0" smtClean="0"/>
              <a:t> Формировать грамматический строй речи, умение правильно согласовывать слова в предложении, используя предлоги;</a:t>
            </a:r>
          </a:p>
          <a:p>
            <a:pPr>
              <a:buClr>
                <a:srgbClr val="CC3300"/>
              </a:buClr>
            </a:pP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11" y="764704"/>
            <a:ext cx="7772400" cy="1362456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Задачи проекта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11" y="2348880"/>
            <a:ext cx="7772400" cy="3604656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2400" dirty="0" smtClean="0"/>
              <a:t> Совершенствовать звуковую культуру речи;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400" dirty="0" smtClean="0"/>
              <a:t> Развивать познавательную мотивацию, любознательность, самостоятельность;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400" dirty="0" smtClean="0"/>
              <a:t> Обогащать чувственный опыт и умение фиксировать полученные впечатления в речи;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2400" dirty="0" smtClean="0"/>
              <a:t> Формировать у детей умение договариваться, распределять между собой материал, согласовывать действия и достигать результата;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772400" cy="1362456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Реализация проекта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00808"/>
            <a:ext cx="7772400" cy="4824536"/>
          </a:xfrm>
        </p:spPr>
        <p:txBody>
          <a:bodyPr>
            <a:normAutofit/>
          </a:bodyPr>
          <a:lstStyle/>
          <a:p>
            <a:r>
              <a:rPr lang="ru-RU" sz="2600" b="1" dirty="0" smtClean="0"/>
              <a:t>1 этап </a:t>
            </a:r>
            <a:r>
              <a:rPr lang="ru-RU" sz="2600" dirty="0" smtClean="0"/>
              <a:t>– </a:t>
            </a:r>
            <a:r>
              <a:rPr lang="ru-RU" sz="2600" b="1" dirty="0" smtClean="0"/>
              <a:t>диагностический</a:t>
            </a:r>
            <a:r>
              <a:rPr lang="ru-RU" sz="2600" dirty="0" smtClean="0"/>
              <a:t>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 smtClean="0"/>
              <a:t>выявление уровня развития речевой активности и развития мелкой моторики;</a:t>
            </a:r>
          </a:p>
          <a:p>
            <a:r>
              <a:rPr lang="ru-RU" sz="2600" b="1" dirty="0" smtClean="0"/>
              <a:t>2 этап </a:t>
            </a:r>
            <a:r>
              <a:rPr lang="ru-RU" sz="2600" dirty="0" smtClean="0"/>
              <a:t>– </a:t>
            </a:r>
            <a:r>
              <a:rPr lang="ru-RU" sz="2600" b="1" dirty="0" smtClean="0"/>
              <a:t>подготовительный</a:t>
            </a:r>
            <a:r>
              <a:rPr lang="ru-RU" sz="2600" dirty="0" smtClean="0"/>
              <a:t>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 smtClean="0"/>
              <a:t> изучение литературы по проблеме;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 smtClean="0"/>
              <a:t>подбор упражнений в соответствии с возрастом детей;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 smtClean="0"/>
              <a:t>изготовление пособий в творческой мастерской «Занимательная игрушка»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72400" cy="1008112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Реализация проекта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276872"/>
            <a:ext cx="7772400" cy="3460640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/>
              <a:t>3 этап – основной</a:t>
            </a:r>
            <a:r>
              <a:rPr lang="ru-RU" sz="2400" dirty="0" smtClean="0"/>
              <a:t>, апробация пособий 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 smtClean="0"/>
              <a:t> практические мероприятия по развитию речевой, познавательной активности, мелкой моторики;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 smtClean="0"/>
              <a:t> мастер-класс с родителями «Давай поиграем, малыш!»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 smtClean="0"/>
              <a:t> презентация проекта на семинаре-практикуме для воспитателей «Вместе учимся, играем»;</a:t>
            </a:r>
          </a:p>
          <a:p>
            <a:pPr>
              <a:buClrTx/>
            </a:pPr>
            <a:r>
              <a:rPr lang="ru-RU" sz="2400" b="1" dirty="0" smtClean="0"/>
              <a:t>4 этап – заключительный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 smtClean="0"/>
              <a:t> анализ проведенной работы, результативность;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ru-RU" sz="2400" dirty="0"/>
              <a:t>в</a:t>
            </a:r>
            <a:r>
              <a:rPr lang="ru-RU" sz="2400" dirty="0" smtClean="0"/>
              <a:t>ыставка методических пособий </a:t>
            </a:r>
            <a:r>
              <a:rPr lang="ru-RU" sz="2400" dirty="0" smtClean="0"/>
              <a:t>«</a:t>
            </a:r>
            <a:r>
              <a:rPr lang="ru-RU" sz="2400" dirty="0" smtClean="0"/>
              <a:t>Занимательные коврики</a:t>
            </a:r>
            <a:r>
              <a:rPr lang="ru-RU" sz="2400" dirty="0" smtClean="0"/>
              <a:t>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1362456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00B0F0"/>
                </a:solidFill>
              </a:rPr>
              <a:t>Принципы реализации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00808"/>
            <a:ext cx="7772400" cy="475252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Новизна и эффективность </a:t>
            </a:r>
            <a:r>
              <a:rPr lang="ru-RU" dirty="0" smtClean="0"/>
              <a:t>– пособия, выполненное в технике «Мягкая </a:t>
            </a:r>
            <a:r>
              <a:rPr lang="ru-RU" dirty="0" err="1" smtClean="0"/>
              <a:t>сенсорика</a:t>
            </a:r>
            <a:r>
              <a:rPr lang="ru-RU" dirty="0" smtClean="0"/>
              <a:t>»  позволяет вовлечь ребенка в образовательную деятельность, формирует у него желание выполнить поставленные задачи.</a:t>
            </a:r>
          </a:p>
          <a:p>
            <a:r>
              <a:rPr lang="ru-RU" b="1" dirty="0" smtClean="0"/>
              <a:t>Занимательность и вариативность </a:t>
            </a:r>
            <a:r>
              <a:rPr lang="ru-RU" dirty="0" smtClean="0"/>
              <a:t>–чем больше положительных эмоций, тем радостнее, увереннее, комфортнее ощущает себя ребенок.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Пособие </a:t>
            </a:r>
            <a:r>
              <a:rPr lang="ru-RU" dirty="0">
                <a:solidFill>
                  <a:prstClr val="black"/>
                </a:solidFill>
              </a:rPr>
              <a:t>можно использовать в разных видах </a:t>
            </a:r>
            <a:r>
              <a:rPr lang="ru-RU" dirty="0" smtClean="0">
                <a:solidFill>
                  <a:prstClr val="black"/>
                </a:solidFill>
              </a:rPr>
              <a:t>деятельности: игровой, познавательно-исследовательской,  восприятии художественной литературы.</a:t>
            </a:r>
            <a:endParaRPr lang="ru-RU" dirty="0" smtClean="0"/>
          </a:p>
          <a:p>
            <a:r>
              <a:rPr lang="ru-RU" b="1" dirty="0" smtClean="0"/>
              <a:t>Доступность</a:t>
            </a:r>
            <a:r>
              <a:rPr lang="ru-RU" dirty="0" smtClean="0"/>
              <a:t> – игровая деятельность с пособием строится с учетом возрастных особенностей детей.</a:t>
            </a:r>
          </a:p>
          <a:p>
            <a:r>
              <a:rPr lang="ru-RU" b="1" dirty="0" smtClean="0"/>
              <a:t>Систематичность и последовательность </a:t>
            </a:r>
            <a:r>
              <a:rPr lang="ru-RU" dirty="0" smtClean="0"/>
              <a:t>– заключается в непрерывности, регулярности, планомерности педагогического процесса.</a:t>
            </a:r>
          </a:p>
          <a:p>
            <a:r>
              <a:rPr lang="ru-RU" b="1" dirty="0" smtClean="0"/>
              <a:t>Результативность</a:t>
            </a:r>
            <a:r>
              <a:rPr lang="ru-RU" dirty="0" smtClean="0"/>
              <a:t> – дошкольник ненавязчиво и поэтапно совершенствует все компоненты устной речи.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468</TotalTime>
  <Words>738</Words>
  <Application>Microsoft Office PowerPoint</Application>
  <PresentationFormat>Экран (4:3)</PresentationFormat>
  <Paragraphs>89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Проект «Занимательные коврики»  </vt:lpstr>
      <vt:lpstr>«Моя речь – это мое зеркало, мое достоинство»</vt:lpstr>
      <vt:lpstr>«Хорошая игрушка помогает ребенку развиваться»</vt:lpstr>
      <vt:lpstr>Цель проекта</vt:lpstr>
      <vt:lpstr>Задачи проекта</vt:lpstr>
      <vt:lpstr>Задачи проекта</vt:lpstr>
      <vt:lpstr>Реализация проекта</vt:lpstr>
      <vt:lpstr>Реализация проекта</vt:lpstr>
      <vt:lpstr>Принципы реализации</vt:lpstr>
      <vt:lpstr>Проект обеспечивает</vt:lpstr>
      <vt:lpstr>Направленность используемых методов и приемов обучения</vt:lpstr>
      <vt:lpstr>Прогнозируемый результат</vt:lpstr>
      <vt:lpstr>Сколько интересного можно найти на коврике!</vt:lpstr>
      <vt:lpstr>Коврик-развивайка  «Машины сказки»</vt:lpstr>
      <vt:lpstr>   Обучение игре в шахматы в рамках проекта «Мягкая сенсорика»  (шахматы выполнены в технике «Волшебные помпоны»</vt:lpstr>
      <vt:lpstr>Игра в «необычные» шахматы очень увлекательна!</vt:lpstr>
      <vt:lpstr>Занимательное игровое упражнение «Потрогай руками, почувствуй ножками»</vt:lpstr>
      <vt:lpstr>Спасибо за внимание.  Всем творческих успехов!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«Мягкая сенсорика, как эффективное средство развития речи детей дошкольного возраста»</dc:title>
  <dc:creator>АЛЛА</dc:creator>
  <cp:lastModifiedBy>Игорь</cp:lastModifiedBy>
  <cp:revision>44</cp:revision>
  <dcterms:created xsi:type="dcterms:W3CDTF">2016-01-11T07:23:01Z</dcterms:created>
  <dcterms:modified xsi:type="dcterms:W3CDTF">2019-12-12T11:15:44Z</dcterms:modified>
</cp:coreProperties>
</file>