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99" d="100"/>
          <a:sy n="99" d="100"/>
        </p:scale>
        <p:origin x="-24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4A94AEB-2173-432E-AE18-E014D2D733DF}" type="datetimeFigureOut">
              <a:rPr lang="ru-RU" smtClean="0"/>
              <a:t>11.12.2019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DA4112-8B15-435D-A2A0-2117C30338DB}"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4A94AEB-2173-432E-AE18-E014D2D733DF}" type="datetimeFigureOut">
              <a:rPr lang="ru-RU" smtClean="0"/>
              <a:t>11.12.2019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DA4112-8B15-435D-A2A0-2117C30338DB}"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4A94AEB-2173-432E-AE18-E014D2D733DF}" type="datetimeFigureOut">
              <a:rPr lang="ru-RU" smtClean="0"/>
              <a:t>11.12.2019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DA4112-8B15-435D-A2A0-2117C30338DB}"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4A94AEB-2173-432E-AE18-E014D2D733DF}" type="datetimeFigureOut">
              <a:rPr lang="ru-RU" smtClean="0"/>
              <a:t>11.12.2019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DA4112-8B15-435D-A2A0-2117C30338DB}"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4A94AEB-2173-432E-AE18-E014D2D733DF}" type="datetimeFigureOut">
              <a:rPr lang="ru-RU" smtClean="0"/>
              <a:t>11.12.2019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DA4112-8B15-435D-A2A0-2117C30338DB}"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4A94AEB-2173-432E-AE18-E014D2D733DF}" type="datetimeFigureOut">
              <a:rPr lang="ru-RU" smtClean="0"/>
              <a:t>11.12.2019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4DA4112-8B15-435D-A2A0-2117C30338DB}"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4A94AEB-2173-432E-AE18-E014D2D733DF}" type="datetimeFigureOut">
              <a:rPr lang="ru-RU" smtClean="0"/>
              <a:t>11.12.2019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4DA4112-8B15-435D-A2A0-2117C30338DB}"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4A94AEB-2173-432E-AE18-E014D2D733DF}" type="datetimeFigureOut">
              <a:rPr lang="ru-RU" smtClean="0"/>
              <a:t>11.12.2019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4DA4112-8B15-435D-A2A0-2117C30338DB}"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4A94AEB-2173-432E-AE18-E014D2D733DF}" type="datetimeFigureOut">
              <a:rPr lang="ru-RU" smtClean="0"/>
              <a:t>11.12.2019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4DA4112-8B15-435D-A2A0-2117C30338DB}"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4A94AEB-2173-432E-AE18-E014D2D733DF}" type="datetimeFigureOut">
              <a:rPr lang="ru-RU" smtClean="0"/>
              <a:t>11.12.2019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4DA4112-8B15-435D-A2A0-2117C30338DB}"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4A94AEB-2173-432E-AE18-E014D2D733DF}" type="datetimeFigureOut">
              <a:rPr lang="ru-RU" smtClean="0"/>
              <a:t>11.12.2019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4DA4112-8B15-435D-A2A0-2117C30338DB}"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A94AEB-2173-432E-AE18-E014D2D733DF}" type="datetimeFigureOut">
              <a:rPr lang="ru-RU" smtClean="0"/>
              <a:t>11.12.2019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DA4112-8B15-435D-A2A0-2117C30338DB}"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00266" y="5387975"/>
            <a:ext cx="6643734" cy="1470025"/>
          </a:xfrm>
        </p:spPr>
        <p:txBody>
          <a:bodyPr>
            <a:normAutofit/>
          </a:bodyPr>
          <a:lstStyle/>
          <a:p>
            <a:r>
              <a:rPr lang="ru-RU" sz="2000" b="1" dirty="0" smtClean="0"/>
              <a:t>Подготовила:  </a:t>
            </a:r>
            <a:r>
              <a:rPr lang="ru-RU" sz="2000" dirty="0" smtClean="0"/>
              <a:t>воспитатель Лозовая Н.Н</a:t>
            </a:r>
            <a:br>
              <a:rPr lang="ru-RU" sz="2000" dirty="0" smtClean="0"/>
            </a:br>
            <a:r>
              <a:rPr lang="ru-RU" sz="2000" dirty="0" smtClean="0"/>
              <a:t>МБДОУ ЦРР №7 г. Калач</a:t>
            </a:r>
            <a:endParaRPr lang="ru-RU" sz="2000" dirty="0"/>
          </a:p>
        </p:txBody>
      </p:sp>
      <p:sp>
        <p:nvSpPr>
          <p:cNvPr id="3" name="Подзаголовок 2"/>
          <p:cNvSpPr>
            <a:spLocks noGrp="1"/>
          </p:cNvSpPr>
          <p:nvPr>
            <p:ph type="subTitle" idx="1"/>
          </p:nvPr>
        </p:nvSpPr>
        <p:spPr>
          <a:xfrm>
            <a:off x="1428728" y="2643182"/>
            <a:ext cx="4129094" cy="1752600"/>
          </a:xfrm>
        </p:spPr>
        <p:txBody>
          <a:bodyPr/>
          <a:lstStyle/>
          <a:p>
            <a:endParaRPr lang="ru-RU" dirty="0"/>
          </a:p>
        </p:txBody>
      </p:sp>
      <p:sp>
        <p:nvSpPr>
          <p:cNvPr id="4" name="Прямоугольник 3"/>
          <p:cNvSpPr/>
          <p:nvPr/>
        </p:nvSpPr>
        <p:spPr>
          <a:xfrm>
            <a:off x="714348" y="214290"/>
            <a:ext cx="7572428" cy="1015663"/>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ru-RU" sz="60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«Зимние забавы»</a:t>
            </a:r>
            <a:endParaRPr lang="ru-RU" sz="60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pic>
        <p:nvPicPr>
          <p:cNvPr id="1026" name="Picture 2" descr="C:\Users\Комп\Desktop\b122ac7a5402a49654f4ad4c798e3381.jpeg"/>
          <p:cNvPicPr>
            <a:picLocks noChangeAspect="1" noChangeArrowheads="1"/>
          </p:cNvPicPr>
          <p:nvPr/>
        </p:nvPicPr>
        <p:blipFill>
          <a:blip r:embed="rId2" cstate="print"/>
          <a:srcRect/>
          <a:stretch>
            <a:fillRect/>
          </a:stretch>
        </p:blipFill>
        <p:spPr bwMode="auto">
          <a:xfrm>
            <a:off x="357158" y="1428736"/>
            <a:ext cx="5938837" cy="4251325"/>
          </a:xfrm>
          <a:prstGeom prst="rect">
            <a:avLst/>
          </a:prstGeom>
          <a:noFill/>
        </p:spPr>
      </p:pic>
      <p:pic>
        <p:nvPicPr>
          <p:cNvPr id="1027" name="Picture 3" descr="C:\Users\Комп\Desktop\kisspng-snowflake-khabarovsk-technique-exhibition-garland-frame-5ad4e35bd71d48.2717920315239012758811.jpg"/>
          <p:cNvPicPr>
            <a:picLocks noChangeAspect="1" noChangeArrowheads="1"/>
          </p:cNvPicPr>
          <p:nvPr/>
        </p:nvPicPr>
        <p:blipFill>
          <a:blip r:embed="rId3" cstate="print"/>
          <a:srcRect/>
          <a:stretch>
            <a:fillRect/>
          </a:stretch>
        </p:blipFill>
        <p:spPr bwMode="auto">
          <a:xfrm rot="1745120">
            <a:off x="7580390" y="735628"/>
            <a:ext cx="1319050" cy="1348362"/>
          </a:xfrm>
          <a:prstGeom prst="rect">
            <a:avLst/>
          </a:prstGeom>
          <a:noFill/>
        </p:spPr>
      </p:pic>
      <p:pic>
        <p:nvPicPr>
          <p:cNvPr id="1028" name="Picture 4" descr="C:\Users\Комп\Desktop\kisspng-snowflake-line-pattern-5b002a18101899.6105753015267374320659.jpg"/>
          <p:cNvPicPr>
            <a:picLocks noChangeAspect="1" noChangeArrowheads="1"/>
          </p:cNvPicPr>
          <p:nvPr/>
        </p:nvPicPr>
        <p:blipFill>
          <a:blip r:embed="rId4" cstate="print"/>
          <a:srcRect/>
          <a:stretch>
            <a:fillRect/>
          </a:stretch>
        </p:blipFill>
        <p:spPr bwMode="auto">
          <a:xfrm rot="20847853">
            <a:off x="6487346" y="2292993"/>
            <a:ext cx="1530460" cy="1360408"/>
          </a:xfrm>
          <a:prstGeom prst="rect">
            <a:avLst/>
          </a:prstGeom>
          <a:noFill/>
        </p:spPr>
      </p:pic>
      <p:pic>
        <p:nvPicPr>
          <p:cNvPr id="1029" name="Picture 5" descr="C:\Users\Комп\Desktop\kisspng-clip-art-free-content-portable-network-graphics-ve-5ced281d26e758.0545341115590461731594.jpg"/>
          <p:cNvPicPr>
            <a:picLocks noChangeAspect="1" noChangeArrowheads="1"/>
          </p:cNvPicPr>
          <p:nvPr/>
        </p:nvPicPr>
        <p:blipFill>
          <a:blip r:embed="rId5" cstate="print"/>
          <a:srcRect/>
          <a:stretch>
            <a:fillRect/>
          </a:stretch>
        </p:blipFill>
        <p:spPr bwMode="auto">
          <a:xfrm rot="1382081">
            <a:off x="7163271" y="4020009"/>
            <a:ext cx="1500964" cy="1500964"/>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7224" y="2928934"/>
            <a:ext cx="6829444" cy="1011222"/>
          </a:xfrm>
        </p:spPr>
        <p:txBody>
          <a:bodyPr>
            <a:normAutofit/>
          </a:bodyPr>
          <a:lstStyle/>
          <a:p>
            <a:endParaRPr lang="ru-RU" dirty="0"/>
          </a:p>
        </p:txBody>
      </p:sp>
      <p:pic>
        <p:nvPicPr>
          <p:cNvPr id="4" name="Содержимое 3" descr="img8.jpg"/>
          <p:cNvPicPr>
            <a:picLocks noGrp="1" noChangeAspect="1"/>
          </p:cNvPicPr>
          <p:nvPr>
            <p:ph idx="1"/>
          </p:nvPr>
        </p:nvPicPr>
        <p:blipFill>
          <a:blip r:embed="rId2"/>
          <a:stretch>
            <a:fillRect/>
          </a:stretch>
        </p:blipFill>
        <p:spPr>
          <a:xfrm>
            <a:off x="642910" y="1071546"/>
            <a:ext cx="8046156" cy="4525963"/>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3929066"/>
            <a:ext cx="5500726" cy="1143000"/>
          </a:xfrm>
        </p:spPr>
        <p:txBody>
          <a:bodyPr>
            <a:normAutofit fontScale="90000"/>
          </a:bodyPr>
          <a:lstStyle/>
          <a:p>
            <a:pPr algn="l"/>
            <a:r>
              <a:rPr lang="ru-RU" sz="2400" dirty="0"/>
              <a:t>Играла в снежки во </a:t>
            </a:r>
            <a:r>
              <a:rPr lang="ru-RU" sz="2400" dirty="0" smtClean="0"/>
              <a:t/>
            </a:r>
            <a:br>
              <a:rPr lang="ru-RU" sz="2400" dirty="0" smtClean="0"/>
            </a:br>
            <a:r>
              <a:rPr lang="ru-RU" sz="2400" dirty="0" smtClean="0"/>
              <a:t>дворе </a:t>
            </a:r>
            <a:r>
              <a:rPr lang="ru-RU" sz="2400" dirty="0"/>
              <a:t>детвора,</a:t>
            </a:r>
            <a:r>
              <a:rPr lang="ru-RU" sz="2400" dirty="0" smtClean="0"/>
              <a:t/>
            </a:r>
            <a:br>
              <a:rPr lang="ru-RU" sz="2400" dirty="0" smtClean="0"/>
            </a:br>
            <a:r>
              <a:rPr lang="ru-RU" sz="2400" dirty="0"/>
              <a:t>А мамы из окон </a:t>
            </a:r>
            <a:r>
              <a:rPr lang="ru-RU" sz="2400" dirty="0" smtClean="0"/>
              <a:t/>
            </a:r>
            <a:br>
              <a:rPr lang="ru-RU" sz="2400" dirty="0" smtClean="0"/>
            </a:br>
            <a:r>
              <a:rPr lang="ru-RU" sz="2400" dirty="0" smtClean="0"/>
              <a:t>кричали</a:t>
            </a:r>
            <a:r>
              <a:rPr lang="ru-RU" sz="2400" dirty="0"/>
              <a:t>:</a:t>
            </a:r>
            <a:r>
              <a:rPr lang="ru-RU" sz="2400" dirty="0" smtClean="0"/>
              <a:t/>
            </a:r>
            <a:br>
              <a:rPr lang="ru-RU" sz="2400" dirty="0" smtClean="0"/>
            </a:br>
            <a:r>
              <a:rPr lang="ru-RU" sz="2400" dirty="0"/>
              <a:t>- Пора!</a:t>
            </a:r>
            <a:r>
              <a:rPr lang="ru-RU" sz="2400" dirty="0" smtClean="0"/>
              <a:t/>
            </a:r>
            <a:br>
              <a:rPr lang="ru-RU" sz="2400" dirty="0" smtClean="0"/>
            </a:br>
            <a:r>
              <a:rPr lang="ru-RU" sz="2400" dirty="0"/>
              <a:t>Простудишься, Вовка!</a:t>
            </a:r>
            <a:r>
              <a:rPr lang="ru-RU" sz="2400" dirty="0" smtClean="0"/>
              <a:t/>
            </a:r>
            <a:br>
              <a:rPr lang="ru-RU" sz="2400" dirty="0" smtClean="0"/>
            </a:br>
            <a:r>
              <a:rPr lang="ru-RU" sz="2400" dirty="0"/>
              <a:t>- Замёрзнешь, Марина!</a:t>
            </a:r>
            <a:r>
              <a:rPr lang="ru-RU" sz="2400" dirty="0" smtClean="0"/>
              <a:t/>
            </a:r>
            <a:br>
              <a:rPr lang="ru-RU" sz="2400" dirty="0" smtClean="0"/>
            </a:br>
            <a:r>
              <a:rPr lang="ru-RU" sz="2400" dirty="0"/>
              <a:t>А Вовка так ловко прицелился в спину.</a:t>
            </a:r>
            <a:r>
              <a:rPr lang="ru-RU" sz="2400" dirty="0" smtClean="0"/>
              <a:t/>
            </a:r>
            <a:br>
              <a:rPr lang="ru-RU" sz="2400" dirty="0" smtClean="0"/>
            </a:br>
            <a:r>
              <a:rPr lang="ru-RU" sz="2400" dirty="0"/>
              <a:t>Задиристый Вовка прицелился в спину -</a:t>
            </a:r>
            <a:r>
              <a:rPr lang="ru-RU" sz="2400" dirty="0" smtClean="0"/>
              <a:t/>
            </a:r>
            <a:br>
              <a:rPr lang="ru-RU" sz="2400" dirty="0" smtClean="0"/>
            </a:br>
            <a:r>
              <a:rPr lang="ru-RU" sz="2400" dirty="0"/>
              <a:t>И хочется бросить,</a:t>
            </a:r>
            <a:r>
              <a:rPr lang="ru-RU" sz="2400" dirty="0" smtClean="0"/>
              <a:t/>
            </a:r>
            <a:br>
              <a:rPr lang="ru-RU" sz="2400" dirty="0" smtClean="0"/>
            </a:br>
            <a:r>
              <a:rPr lang="ru-RU" sz="2400" dirty="0"/>
              <a:t>И жалко Марину…</a:t>
            </a:r>
          </a:p>
        </p:txBody>
      </p:sp>
      <p:pic>
        <p:nvPicPr>
          <p:cNvPr id="4" name="Содержимое 3" descr="depositphotos_7788852-stock-illustration-two-kids-throwing-snow-balls.jpg"/>
          <p:cNvPicPr>
            <a:picLocks noGrp="1" noChangeAspect="1"/>
          </p:cNvPicPr>
          <p:nvPr>
            <p:ph idx="1"/>
          </p:nvPr>
        </p:nvPicPr>
        <p:blipFill>
          <a:blip r:embed="rId2"/>
          <a:stretch>
            <a:fillRect/>
          </a:stretch>
        </p:blipFill>
        <p:spPr>
          <a:xfrm>
            <a:off x="3000364" y="285728"/>
            <a:ext cx="5859148" cy="4525963"/>
          </a:xfrm>
        </p:spPr>
      </p:pic>
      <p:sp>
        <p:nvSpPr>
          <p:cNvPr id="5" name="TextBox 4"/>
          <p:cNvSpPr txBox="1"/>
          <p:nvPr/>
        </p:nvSpPr>
        <p:spPr>
          <a:xfrm>
            <a:off x="642910" y="2000240"/>
            <a:ext cx="1587711" cy="461665"/>
          </a:xfrm>
          <a:prstGeom prst="rect">
            <a:avLst/>
          </a:prstGeom>
          <a:noFill/>
        </p:spPr>
        <p:txBody>
          <a:bodyPr wrap="square" rtlCol="0">
            <a:spAutoFit/>
          </a:bodyPr>
          <a:lstStyle/>
          <a:p>
            <a:r>
              <a:rPr lang="ru-RU" sz="2400" dirty="0" smtClean="0">
                <a:solidFill>
                  <a:srgbClr val="002060"/>
                </a:solidFill>
              </a:rPr>
              <a:t>СНЕЖКИ</a:t>
            </a:r>
            <a:endParaRPr lang="ru-RU" sz="2400" dirty="0">
              <a:solidFill>
                <a:srgbClr val="00206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86050" y="3143248"/>
            <a:ext cx="8229600" cy="1143000"/>
          </a:xfrm>
        </p:spPr>
        <p:txBody>
          <a:bodyPr>
            <a:noAutofit/>
          </a:bodyPr>
          <a:lstStyle/>
          <a:p>
            <a:r>
              <a:rPr lang="ru-RU" sz="1800" dirty="0"/>
              <a:t>Санки, лыжи стали ближе -</a:t>
            </a:r>
            <a:r>
              <a:rPr lang="ru-RU" sz="1800" dirty="0" smtClean="0"/>
              <a:t/>
            </a:r>
            <a:br>
              <a:rPr lang="ru-RU" sz="1800" dirty="0" smtClean="0"/>
            </a:br>
            <a:r>
              <a:rPr lang="ru-RU" sz="1800" dirty="0"/>
              <a:t>Мы достали их с балкона.</a:t>
            </a:r>
            <a:r>
              <a:rPr lang="ru-RU" sz="1800" dirty="0" smtClean="0"/>
              <a:t/>
            </a:r>
            <a:br>
              <a:rPr lang="ru-RU" sz="1800" dirty="0" smtClean="0"/>
            </a:br>
            <a:r>
              <a:rPr lang="ru-RU" sz="1800" dirty="0"/>
              <a:t>Не шумите, чуть потише!</a:t>
            </a:r>
            <a:r>
              <a:rPr lang="ru-RU" sz="1800" dirty="0" smtClean="0"/>
              <a:t/>
            </a:r>
            <a:br>
              <a:rPr lang="ru-RU" sz="1800" dirty="0" smtClean="0"/>
            </a:br>
            <a:r>
              <a:rPr lang="ru-RU" sz="1800" dirty="0"/>
              <a:t>Слышите? У рам оконных</a:t>
            </a:r>
            <a:r>
              <a:rPr lang="ru-RU" sz="1800" dirty="0" smtClean="0"/>
              <a:t/>
            </a:r>
            <a:br>
              <a:rPr lang="ru-RU" sz="1800" dirty="0" smtClean="0"/>
            </a:br>
            <a:r>
              <a:rPr lang="ru-RU" sz="1800" dirty="0"/>
              <a:t>Зазвенело, засквозило,</a:t>
            </a:r>
            <a:r>
              <a:rPr lang="ru-RU" sz="1800" dirty="0" smtClean="0"/>
              <a:t/>
            </a:r>
            <a:br>
              <a:rPr lang="ru-RU" sz="1800" dirty="0" smtClean="0"/>
            </a:br>
            <a:r>
              <a:rPr lang="ru-RU" sz="1800" dirty="0"/>
              <a:t>Подзывать поближе стало,</a:t>
            </a:r>
            <a:r>
              <a:rPr lang="ru-RU" sz="1800" dirty="0" smtClean="0"/>
              <a:t/>
            </a:r>
            <a:br>
              <a:rPr lang="ru-RU" sz="1800" dirty="0" smtClean="0"/>
            </a:br>
            <a:r>
              <a:rPr lang="ru-RU" sz="1800" dirty="0"/>
              <a:t>Закружило, застудило,</a:t>
            </a:r>
            <a:r>
              <a:rPr lang="ru-RU" sz="1800" dirty="0" smtClean="0"/>
              <a:t/>
            </a:r>
            <a:br>
              <a:rPr lang="ru-RU" sz="1800" dirty="0" smtClean="0"/>
            </a:br>
            <a:r>
              <a:rPr lang="ru-RU" sz="1800" dirty="0"/>
              <a:t>Снегом свежим забросало.</a:t>
            </a:r>
            <a:r>
              <a:rPr lang="ru-RU" sz="1800" dirty="0" smtClean="0"/>
              <a:t/>
            </a:r>
            <a:br>
              <a:rPr lang="ru-RU" sz="1800" dirty="0" smtClean="0"/>
            </a:br>
            <a:r>
              <a:rPr lang="ru-RU" sz="1800" dirty="0"/>
              <a:t>Приглашает нас зима</a:t>
            </a:r>
            <a:r>
              <a:rPr lang="ru-RU" sz="1800" dirty="0" smtClean="0"/>
              <a:t/>
            </a:r>
            <a:br>
              <a:rPr lang="ru-RU" sz="1800" dirty="0" smtClean="0"/>
            </a:br>
            <a:r>
              <a:rPr lang="ru-RU" sz="1800" dirty="0"/>
              <a:t>На веселье до темна!</a:t>
            </a:r>
            <a:r>
              <a:rPr lang="ru-RU" sz="1800" dirty="0" smtClean="0"/>
              <a:t/>
            </a:r>
            <a:br>
              <a:rPr lang="ru-RU" sz="1800" dirty="0" smtClean="0"/>
            </a:br>
            <a:r>
              <a:rPr lang="ru-RU" sz="1800" dirty="0"/>
              <a:t>Посмотрите, наша горка</a:t>
            </a:r>
            <a:r>
              <a:rPr lang="ru-RU" sz="1800" dirty="0" smtClean="0"/>
              <a:t/>
            </a:r>
            <a:br>
              <a:rPr lang="ru-RU" sz="1800" dirty="0" smtClean="0"/>
            </a:br>
            <a:r>
              <a:rPr lang="ru-RU" sz="1800" dirty="0"/>
              <a:t>Уж ребят полным полна!</a:t>
            </a:r>
            <a:r>
              <a:rPr lang="ru-RU" sz="1800" dirty="0" smtClean="0"/>
              <a:t/>
            </a:r>
            <a:br>
              <a:rPr lang="ru-RU" sz="1800" dirty="0" smtClean="0"/>
            </a:br>
            <a:r>
              <a:rPr lang="ru-RU" sz="1800" dirty="0"/>
              <a:t>Пусть зима </a:t>
            </a:r>
            <a:r>
              <a:rPr lang="ru-RU" sz="1800" dirty="0" err="1"/>
              <a:t>метелит</a:t>
            </a:r>
            <a:r>
              <a:rPr lang="ru-RU" sz="1800" dirty="0"/>
              <a:t>, свищет,</a:t>
            </a:r>
            <a:r>
              <a:rPr lang="ru-RU" sz="1800" dirty="0" smtClean="0"/>
              <a:t/>
            </a:r>
            <a:br>
              <a:rPr lang="ru-RU" sz="1800" dirty="0" smtClean="0"/>
            </a:br>
            <a:r>
              <a:rPr lang="ru-RU" sz="1800" dirty="0"/>
              <a:t>Городит сугробов-гор,</a:t>
            </a:r>
            <a:r>
              <a:rPr lang="ru-RU" sz="1800" dirty="0" smtClean="0"/>
              <a:t/>
            </a:r>
            <a:br>
              <a:rPr lang="ru-RU" sz="1800" dirty="0" smtClean="0"/>
            </a:br>
            <a:r>
              <a:rPr lang="ru-RU" sz="1800" dirty="0"/>
              <a:t>Дома нас пускай не ищут,</a:t>
            </a:r>
            <a:r>
              <a:rPr lang="ru-RU" sz="1800" dirty="0" smtClean="0"/>
              <a:t/>
            </a:r>
            <a:br>
              <a:rPr lang="ru-RU" sz="1800" dirty="0" smtClean="0"/>
            </a:br>
            <a:r>
              <a:rPr lang="ru-RU" sz="1800" dirty="0"/>
              <a:t>И рука скорее пишет:</a:t>
            </a:r>
            <a:r>
              <a:rPr lang="ru-RU" sz="1800" dirty="0" smtClean="0"/>
              <a:t/>
            </a:r>
            <a:br>
              <a:rPr lang="ru-RU" sz="1800" dirty="0" smtClean="0"/>
            </a:br>
            <a:r>
              <a:rPr lang="ru-RU" sz="1800" dirty="0"/>
              <a:t>«Мы пошли гулять во двор!»</a:t>
            </a:r>
          </a:p>
        </p:txBody>
      </p:sp>
      <p:pic>
        <p:nvPicPr>
          <p:cNvPr id="4" name="Содержимое 3" descr="news1552464865.jpg"/>
          <p:cNvPicPr>
            <a:picLocks noGrp="1" noChangeAspect="1"/>
          </p:cNvPicPr>
          <p:nvPr>
            <p:ph idx="1"/>
          </p:nvPr>
        </p:nvPicPr>
        <p:blipFill>
          <a:blip r:embed="rId2"/>
          <a:stretch>
            <a:fillRect/>
          </a:stretch>
        </p:blipFill>
        <p:spPr>
          <a:xfrm>
            <a:off x="357158" y="2714620"/>
            <a:ext cx="4047965" cy="4000528"/>
          </a:xfrm>
        </p:spPr>
      </p:pic>
      <p:pic>
        <p:nvPicPr>
          <p:cNvPr id="2050" name="Picture 2" descr="C:\Users\Комп\Desktop\5d9966e5463bcf679caaba31d8b9aedc.jpg"/>
          <p:cNvPicPr>
            <a:picLocks noChangeAspect="1" noChangeArrowheads="1"/>
          </p:cNvPicPr>
          <p:nvPr/>
        </p:nvPicPr>
        <p:blipFill>
          <a:blip r:embed="rId3"/>
          <a:srcRect/>
          <a:stretch>
            <a:fillRect/>
          </a:stretch>
        </p:blipFill>
        <p:spPr bwMode="auto">
          <a:xfrm>
            <a:off x="1785918" y="214290"/>
            <a:ext cx="3692672" cy="2403485"/>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214950"/>
            <a:ext cx="8229600" cy="1143000"/>
          </a:xfrm>
        </p:spPr>
        <p:txBody>
          <a:bodyPr>
            <a:normAutofit fontScale="90000"/>
          </a:bodyPr>
          <a:lstStyle/>
          <a:p>
            <a:r>
              <a:rPr lang="ru-RU" sz="2000" dirty="0"/>
              <a:t>Мы крепость построили, лепим снежки.</a:t>
            </a:r>
            <a:r>
              <a:rPr lang="ru-RU" sz="2000" dirty="0" smtClean="0"/>
              <a:t/>
            </a:r>
            <a:br>
              <a:rPr lang="ru-RU" sz="2000" dirty="0" smtClean="0"/>
            </a:br>
            <a:r>
              <a:rPr lang="ru-RU" sz="2000" dirty="0"/>
              <a:t>Но нас окружили в засаде враги.</a:t>
            </a:r>
            <a:r>
              <a:rPr lang="ru-RU" sz="2000" dirty="0" smtClean="0"/>
              <a:t/>
            </a:r>
            <a:br>
              <a:rPr lang="ru-RU" sz="2000" dirty="0" smtClean="0"/>
            </a:br>
            <a:r>
              <a:rPr lang="ru-RU" sz="2000" dirty="0"/>
              <a:t>Я бросил снежок, прилетело обратно,</a:t>
            </a:r>
            <a:r>
              <a:rPr lang="ru-RU" sz="2000" dirty="0" smtClean="0"/>
              <a:t/>
            </a:r>
            <a:br>
              <a:rPr lang="ru-RU" sz="2000" dirty="0" smtClean="0"/>
            </a:br>
            <a:r>
              <a:rPr lang="ru-RU" sz="2000" dirty="0"/>
              <a:t>Попало мне по лбу, не очень приятно.</a:t>
            </a:r>
            <a:r>
              <a:rPr lang="ru-RU" sz="2000" dirty="0" smtClean="0"/>
              <a:t/>
            </a:r>
            <a:br>
              <a:rPr lang="ru-RU" sz="2000" dirty="0" smtClean="0"/>
            </a:br>
            <a:r>
              <a:rPr lang="ru-RU" sz="2000" dirty="0" smtClean="0"/>
              <a:t/>
            </a:r>
            <a:br>
              <a:rPr lang="ru-RU" sz="2000" dirty="0" smtClean="0"/>
            </a:br>
            <a:r>
              <a:rPr lang="ru-RU" sz="2000" dirty="0"/>
              <a:t>Но мы не из робких, пошли в наступленье,</a:t>
            </a:r>
            <a:r>
              <a:rPr lang="ru-RU" sz="2000" dirty="0" smtClean="0"/>
              <a:t/>
            </a:r>
            <a:br>
              <a:rPr lang="ru-RU" sz="2000" dirty="0" smtClean="0"/>
            </a:br>
            <a:r>
              <a:rPr lang="ru-RU" sz="2000" dirty="0"/>
              <a:t>Ура! победили в нелегком </a:t>
            </a:r>
            <a:r>
              <a:rPr lang="ru-RU" sz="2000" dirty="0" err="1"/>
              <a:t>сраженьи</a:t>
            </a:r>
            <a:r>
              <a:rPr lang="ru-RU" sz="2000" dirty="0"/>
              <a:t>.</a:t>
            </a:r>
          </a:p>
        </p:txBody>
      </p:sp>
      <p:pic>
        <p:nvPicPr>
          <p:cNvPr id="6" name="Содержимое 5" descr="depositphotos_131446096-stock-illustration-vector-illustration-of-little-children.jpg"/>
          <p:cNvPicPr>
            <a:picLocks noGrp="1" noChangeAspect="1"/>
          </p:cNvPicPr>
          <p:nvPr>
            <p:ph idx="1"/>
          </p:nvPr>
        </p:nvPicPr>
        <p:blipFill>
          <a:blip r:embed="rId2"/>
          <a:stretch>
            <a:fillRect/>
          </a:stretch>
        </p:blipFill>
        <p:spPr>
          <a:xfrm>
            <a:off x="1571604" y="142852"/>
            <a:ext cx="5851750" cy="4525963"/>
          </a:xfrm>
        </p:spPr>
      </p:pic>
      <p:sp>
        <p:nvSpPr>
          <p:cNvPr id="8" name="TextBox 7"/>
          <p:cNvSpPr txBox="1"/>
          <p:nvPr/>
        </p:nvSpPr>
        <p:spPr>
          <a:xfrm>
            <a:off x="1928794" y="4357694"/>
            <a:ext cx="1445076" cy="369332"/>
          </a:xfrm>
          <a:prstGeom prst="rect">
            <a:avLst/>
          </a:prstGeom>
          <a:noFill/>
        </p:spPr>
        <p:txBody>
          <a:bodyPr wrap="none" rtlCol="0">
            <a:spAutoFit/>
          </a:bodyPr>
          <a:lstStyle/>
          <a:p>
            <a:r>
              <a:rPr lang="ru-RU" b="1" dirty="0" smtClean="0"/>
              <a:t>«Сражение»</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28860" y="5000636"/>
            <a:ext cx="6215106" cy="1143000"/>
          </a:xfrm>
        </p:spPr>
        <p:txBody>
          <a:bodyPr>
            <a:normAutofit fontScale="90000"/>
          </a:bodyPr>
          <a:lstStyle/>
          <a:p>
            <a:r>
              <a:rPr lang="ru-RU" sz="2400" b="1" dirty="0" smtClean="0"/>
              <a:t>«Зимняя прогулка»</a:t>
            </a:r>
            <a:r>
              <a:rPr lang="ru-RU" sz="2400" dirty="0" smtClean="0"/>
              <a:t/>
            </a:r>
            <a:br>
              <a:rPr lang="ru-RU" sz="2400" dirty="0" smtClean="0"/>
            </a:br>
            <a:r>
              <a:rPr lang="ru-RU" sz="2400" dirty="0"/>
              <a:t>Куртку, сапоги и шапку.</a:t>
            </a:r>
            <a:r>
              <a:rPr lang="ru-RU" sz="2400" dirty="0" smtClean="0"/>
              <a:t/>
            </a:r>
            <a:br>
              <a:rPr lang="ru-RU" sz="2400" dirty="0" smtClean="0"/>
            </a:br>
            <a:r>
              <a:rPr lang="ru-RU" sz="2400" dirty="0"/>
              <a:t>Надевают все ребятки.</a:t>
            </a:r>
            <a:r>
              <a:rPr lang="ru-RU" sz="2400" dirty="0" smtClean="0"/>
              <a:t/>
            </a:r>
            <a:br>
              <a:rPr lang="ru-RU" sz="2400" dirty="0" smtClean="0"/>
            </a:br>
            <a:r>
              <a:rPr lang="ru-RU" sz="2400" dirty="0"/>
              <a:t>Чтоб на улице гулять.</a:t>
            </a:r>
            <a:r>
              <a:rPr lang="ru-RU" sz="2400" dirty="0" smtClean="0"/>
              <a:t/>
            </a:r>
            <a:br>
              <a:rPr lang="ru-RU" sz="2400" dirty="0" smtClean="0"/>
            </a:br>
            <a:r>
              <a:rPr lang="ru-RU" sz="2400" dirty="0"/>
              <a:t>Чтобы саночки катать.</a:t>
            </a:r>
            <a:r>
              <a:rPr lang="ru-RU" sz="2400" dirty="0" smtClean="0"/>
              <a:t/>
            </a:r>
            <a:br>
              <a:rPr lang="ru-RU" sz="2400" dirty="0" smtClean="0"/>
            </a:br>
            <a:r>
              <a:rPr lang="ru-RU" sz="2400" dirty="0"/>
              <a:t>Хорошо когда зима.</a:t>
            </a:r>
            <a:r>
              <a:rPr lang="ru-RU" sz="2400" dirty="0" smtClean="0"/>
              <a:t/>
            </a:r>
            <a:br>
              <a:rPr lang="ru-RU" sz="2400" dirty="0" smtClean="0"/>
            </a:br>
            <a:r>
              <a:rPr lang="ru-RU" sz="2400" dirty="0"/>
              <a:t>Зиме рада детвора.</a:t>
            </a:r>
          </a:p>
        </p:txBody>
      </p:sp>
      <p:pic>
        <p:nvPicPr>
          <p:cNvPr id="4" name="Содержимое 3" descr="main_479318_original.jpg"/>
          <p:cNvPicPr>
            <a:picLocks noGrp="1" noChangeAspect="1"/>
          </p:cNvPicPr>
          <p:nvPr>
            <p:ph idx="1"/>
          </p:nvPr>
        </p:nvPicPr>
        <p:blipFill>
          <a:blip r:embed="rId2"/>
          <a:stretch>
            <a:fillRect/>
          </a:stretch>
        </p:blipFill>
        <p:spPr>
          <a:xfrm>
            <a:off x="642910" y="142852"/>
            <a:ext cx="6072230" cy="4233212"/>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57620" y="2857496"/>
            <a:ext cx="6357950" cy="1143000"/>
          </a:xfrm>
        </p:spPr>
        <p:txBody>
          <a:bodyPr>
            <a:noAutofit/>
          </a:bodyPr>
          <a:lstStyle/>
          <a:p>
            <a:r>
              <a:rPr lang="ru-RU" sz="2000" b="1" dirty="0" smtClean="0"/>
              <a:t>«Снеговик»</a:t>
            </a:r>
            <a:br>
              <a:rPr lang="ru-RU" sz="2000" b="1" dirty="0" smtClean="0"/>
            </a:br>
            <a:r>
              <a:rPr lang="ru-RU" sz="2000" dirty="0"/>
              <a:t/>
            </a:r>
            <a:br>
              <a:rPr lang="ru-RU" sz="2000" dirty="0"/>
            </a:br>
            <a:r>
              <a:rPr lang="ru-RU" sz="2000" dirty="0"/>
              <a:t>Слепили мы снеговика,</a:t>
            </a:r>
            <a:br>
              <a:rPr lang="ru-RU" sz="2000" dirty="0"/>
            </a:br>
            <a:r>
              <a:rPr lang="ru-RU" sz="2000" dirty="0"/>
              <a:t>Вот какой красавец!</a:t>
            </a:r>
            <a:br>
              <a:rPr lang="ru-RU" sz="2000" dirty="0"/>
            </a:br>
            <a:r>
              <a:rPr lang="ru-RU" sz="2000" dirty="0"/>
              <a:t>Всем ребятам во дворе</a:t>
            </a:r>
            <a:br>
              <a:rPr lang="ru-RU" sz="2000" dirty="0"/>
            </a:br>
            <a:r>
              <a:rPr lang="ru-RU" sz="2000" dirty="0"/>
              <a:t>Лепить его понравилось.</a:t>
            </a:r>
            <a:br>
              <a:rPr lang="ru-RU" sz="2000" dirty="0"/>
            </a:br>
            <a:r>
              <a:rPr lang="ru-RU" sz="2000" dirty="0"/>
              <a:t>Мы скатали три комка,</a:t>
            </a:r>
            <a:br>
              <a:rPr lang="ru-RU" sz="2000" dirty="0"/>
            </a:br>
            <a:r>
              <a:rPr lang="ru-RU" sz="2000" dirty="0"/>
              <a:t>Пуговицы сделали.</a:t>
            </a:r>
            <a:br>
              <a:rPr lang="ru-RU" sz="2000" dirty="0"/>
            </a:br>
            <a:r>
              <a:rPr lang="ru-RU" sz="2000" dirty="0"/>
              <a:t>На голову снеговика</a:t>
            </a:r>
            <a:br>
              <a:rPr lang="ru-RU" sz="2000" dirty="0"/>
            </a:br>
            <a:r>
              <a:rPr lang="ru-RU" sz="2000" dirty="0"/>
              <a:t>Мы ведро надели.</a:t>
            </a:r>
            <a:br>
              <a:rPr lang="ru-RU" sz="2000" dirty="0"/>
            </a:br>
            <a:r>
              <a:rPr lang="ru-RU" sz="2000" dirty="0"/>
              <a:t>Вместо глаз два уголька,</a:t>
            </a:r>
            <a:br>
              <a:rPr lang="ru-RU" sz="2000" dirty="0"/>
            </a:br>
            <a:r>
              <a:rPr lang="ru-RU" sz="2000" dirty="0"/>
              <a:t>Нос – морковка рыжая.</a:t>
            </a:r>
            <a:br>
              <a:rPr lang="ru-RU" sz="2000" dirty="0"/>
            </a:br>
            <a:r>
              <a:rPr lang="ru-RU" sz="2000" dirty="0"/>
              <a:t>Слепили мы снеговика,</a:t>
            </a:r>
            <a:br>
              <a:rPr lang="ru-RU" sz="2000" dirty="0"/>
            </a:br>
            <a:r>
              <a:rPr lang="ru-RU" sz="2000" dirty="0"/>
              <a:t>Он красавец вышел!</a:t>
            </a:r>
          </a:p>
        </p:txBody>
      </p:sp>
      <p:pic>
        <p:nvPicPr>
          <p:cNvPr id="4" name="Содержимое 3" descr="bdec0e1bdbacbb6108e155f1f33c5de2.jpg"/>
          <p:cNvPicPr>
            <a:picLocks noGrp="1" noChangeAspect="1"/>
          </p:cNvPicPr>
          <p:nvPr>
            <p:ph idx="1"/>
          </p:nvPr>
        </p:nvPicPr>
        <p:blipFill>
          <a:blip r:embed="rId2"/>
          <a:stretch>
            <a:fillRect/>
          </a:stretch>
        </p:blipFill>
        <p:spPr>
          <a:xfrm>
            <a:off x="428596" y="1071546"/>
            <a:ext cx="5019852" cy="4525963"/>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71802" y="3214686"/>
            <a:ext cx="8229600" cy="1143000"/>
          </a:xfrm>
        </p:spPr>
        <p:txBody>
          <a:bodyPr>
            <a:normAutofit fontScale="90000"/>
          </a:bodyPr>
          <a:lstStyle/>
          <a:p>
            <a:r>
              <a:rPr lang="ru-RU" sz="2200" b="1" dirty="0" smtClean="0"/>
              <a:t>«На катке»</a:t>
            </a:r>
            <a:r>
              <a:rPr lang="ru-RU" sz="2000" b="1" dirty="0" smtClean="0"/>
              <a:t/>
            </a:r>
            <a:br>
              <a:rPr lang="ru-RU" sz="2000" b="1" dirty="0" smtClean="0"/>
            </a:br>
            <a:r>
              <a:rPr lang="ru-RU" sz="2000" dirty="0"/>
              <a:t/>
            </a:r>
            <a:br>
              <a:rPr lang="ru-RU" sz="2000" dirty="0"/>
            </a:br>
            <a:r>
              <a:rPr lang="ru-RU" sz="2000" dirty="0"/>
              <a:t>Блестят коньки, блестит каток,</a:t>
            </a:r>
            <a:br>
              <a:rPr lang="ru-RU" sz="2000" dirty="0"/>
            </a:br>
            <a:r>
              <a:rPr lang="ru-RU" sz="2000" dirty="0"/>
              <a:t>Пушистый снег искрится,</a:t>
            </a:r>
            <a:br>
              <a:rPr lang="ru-RU" sz="2000" dirty="0"/>
            </a:br>
            <a:r>
              <a:rPr lang="ru-RU" sz="2000" dirty="0"/>
              <a:t>Надень коньки свои, дружок,</a:t>
            </a:r>
            <a:br>
              <a:rPr lang="ru-RU" sz="2000" dirty="0"/>
            </a:br>
            <a:r>
              <a:rPr lang="ru-RU" sz="2000" dirty="0"/>
              <a:t>Попробуй прокатиться.</a:t>
            </a:r>
            <a:br>
              <a:rPr lang="ru-RU" sz="2000" dirty="0"/>
            </a:br>
            <a:r>
              <a:rPr lang="ru-RU" sz="2000" dirty="0"/>
              <a:t>Пускай тебя щипнет мороз –</a:t>
            </a:r>
            <a:br>
              <a:rPr lang="ru-RU" sz="2000" dirty="0"/>
            </a:br>
            <a:r>
              <a:rPr lang="ru-RU" sz="2000" dirty="0"/>
              <a:t>Смотри, не испугайся.</a:t>
            </a:r>
            <a:br>
              <a:rPr lang="ru-RU" sz="2000" dirty="0"/>
            </a:br>
            <a:r>
              <a:rPr lang="ru-RU" sz="2000" dirty="0"/>
              <a:t>Пусть заморозит он до слез –</a:t>
            </a:r>
            <a:br>
              <a:rPr lang="ru-RU" sz="2000" dirty="0"/>
            </a:br>
            <a:r>
              <a:rPr lang="ru-RU" sz="2000" dirty="0"/>
              <a:t>Ему не поддавайся!</a:t>
            </a:r>
            <a:br>
              <a:rPr lang="ru-RU" sz="2000" dirty="0"/>
            </a:br>
            <a:r>
              <a:rPr lang="ru-RU" sz="2000" dirty="0"/>
              <a:t>Не отступай, скользи вперед,</a:t>
            </a:r>
            <a:br>
              <a:rPr lang="ru-RU" sz="2000" dirty="0"/>
            </a:br>
            <a:r>
              <a:rPr lang="ru-RU" sz="2000" dirty="0"/>
              <a:t>Лети быстрее птицы.</a:t>
            </a:r>
            <a:br>
              <a:rPr lang="ru-RU" sz="2000" dirty="0"/>
            </a:br>
            <a:r>
              <a:rPr lang="ru-RU" sz="2000" dirty="0"/>
              <a:t>Мороз сердитый отстает</a:t>
            </a:r>
            <a:br>
              <a:rPr lang="ru-RU" sz="2000" dirty="0"/>
            </a:br>
            <a:r>
              <a:rPr lang="ru-RU" sz="2000" dirty="0"/>
              <a:t>От тех, кто не боится!</a:t>
            </a:r>
            <a:br>
              <a:rPr lang="ru-RU" sz="2000" dirty="0"/>
            </a:br>
            <a:endParaRPr lang="ru-RU" sz="2000" dirty="0"/>
          </a:p>
        </p:txBody>
      </p:sp>
      <p:pic>
        <p:nvPicPr>
          <p:cNvPr id="4" name="Содержимое 3" descr="konki5a785e4bf03b4.jpg"/>
          <p:cNvPicPr>
            <a:picLocks noGrp="1" noChangeAspect="1"/>
          </p:cNvPicPr>
          <p:nvPr>
            <p:ph idx="1"/>
          </p:nvPr>
        </p:nvPicPr>
        <p:blipFill>
          <a:blip r:embed="rId2"/>
          <a:stretch>
            <a:fillRect/>
          </a:stretch>
        </p:blipFill>
        <p:spPr>
          <a:xfrm>
            <a:off x="214282" y="1285860"/>
            <a:ext cx="5286412" cy="4525963"/>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728" y="500042"/>
            <a:ext cx="8229600" cy="1143000"/>
          </a:xfrm>
        </p:spPr>
        <p:txBody>
          <a:bodyPr>
            <a:normAutofit fontScale="90000"/>
          </a:bodyPr>
          <a:lstStyle/>
          <a:p>
            <a:r>
              <a:rPr lang="ru-RU" sz="3200" dirty="0"/>
              <a:t>Мы в морозный день с друзьями</a:t>
            </a:r>
            <a:r>
              <a:rPr lang="ru-RU" sz="3200" dirty="0" smtClean="0"/>
              <a:t/>
            </a:r>
            <a:br>
              <a:rPr lang="ru-RU" sz="3200" dirty="0" smtClean="0"/>
            </a:br>
            <a:r>
              <a:rPr lang="ru-RU" sz="3200" dirty="0"/>
              <a:t>Снег из шланга поливали.</a:t>
            </a:r>
            <a:r>
              <a:rPr lang="ru-RU" sz="3200" dirty="0" smtClean="0"/>
              <a:t/>
            </a:r>
            <a:br>
              <a:rPr lang="ru-RU" sz="3200" dirty="0" smtClean="0"/>
            </a:br>
            <a:r>
              <a:rPr lang="ru-RU" sz="3200" dirty="0"/>
              <a:t>Как появится ледок,</a:t>
            </a:r>
            <a:r>
              <a:rPr lang="ru-RU" sz="3200" dirty="0" smtClean="0"/>
              <a:t/>
            </a:r>
            <a:br>
              <a:rPr lang="ru-RU" sz="3200" dirty="0" smtClean="0"/>
            </a:br>
            <a:r>
              <a:rPr lang="ru-RU" sz="3200" dirty="0"/>
              <a:t>Значит, все — готов..</a:t>
            </a:r>
            <a:r>
              <a:rPr lang="ru-RU" sz="3200" i="1" dirty="0"/>
              <a:t>. </a:t>
            </a:r>
            <a:r>
              <a:rPr lang="ru-RU" sz="3200" b="1" i="1" dirty="0"/>
              <a:t>(каток)</a:t>
            </a:r>
            <a:endParaRPr lang="ru-RU" sz="3200" b="1" dirty="0"/>
          </a:p>
        </p:txBody>
      </p:sp>
      <p:pic>
        <p:nvPicPr>
          <p:cNvPr id="4" name="Содержимое 3" descr="200775-OYSDVG-4-1.jpg"/>
          <p:cNvPicPr>
            <a:picLocks noGrp="1" noChangeAspect="1"/>
          </p:cNvPicPr>
          <p:nvPr>
            <p:ph idx="1"/>
          </p:nvPr>
        </p:nvPicPr>
        <p:blipFill>
          <a:blip r:embed="rId2" cstate="print"/>
          <a:stretch>
            <a:fillRect/>
          </a:stretch>
        </p:blipFill>
        <p:spPr>
          <a:xfrm>
            <a:off x="357158" y="1928802"/>
            <a:ext cx="4525963" cy="4525963"/>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71670" y="714356"/>
            <a:ext cx="8229600" cy="1143000"/>
          </a:xfrm>
        </p:spPr>
        <p:txBody>
          <a:bodyPr>
            <a:normAutofit fontScale="90000"/>
          </a:bodyPr>
          <a:lstStyle/>
          <a:p>
            <a:r>
              <a:rPr lang="ru-RU" sz="2800" dirty="0"/>
              <a:t>Во дворе катали ком,</a:t>
            </a:r>
            <a:r>
              <a:rPr lang="ru-RU" sz="2800" dirty="0" smtClean="0"/>
              <a:t/>
            </a:r>
            <a:br>
              <a:rPr lang="ru-RU" sz="2800" dirty="0" smtClean="0"/>
            </a:br>
            <a:r>
              <a:rPr lang="ru-RU" sz="2800" dirty="0"/>
              <a:t>Шляпа старая на нем.</a:t>
            </a:r>
            <a:r>
              <a:rPr lang="ru-RU" sz="2800" dirty="0" smtClean="0"/>
              <a:t/>
            </a:r>
            <a:br>
              <a:rPr lang="ru-RU" sz="2800" dirty="0" smtClean="0"/>
            </a:br>
            <a:r>
              <a:rPr lang="ru-RU" sz="2800" dirty="0"/>
              <a:t>Нос приделали, и вмиг</a:t>
            </a:r>
            <a:r>
              <a:rPr lang="ru-RU" sz="2800" dirty="0" smtClean="0"/>
              <a:t/>
            </a:r>
            <a:br>
              <a:rPr lang="ru-RU" sz="2800" dirty="0" smtClean="0"/>
            </a:br>
            <a:r>
              <a:rPr lang="ru-RU" sz="2800" dirty="0"/>
              <a:t>Получился …</a:t>
            </a:r>
            <a:r>
              <a:rPr lang="ru-RU" sz="2800" dirty="0" smtClean="0"/>
              <a:t/>
            </a:r>
            <a:br>
              <a:rPr lang="ru-RU" sz="2800" dirty="0" smtClean="0"/>
            </a:br>
            <a:r>
              <a:rPr lang="ru-RU" sz="2800" b="1" i="1" dirty="0" smtClean="0"/>
              <a:t>(Снеговик)</a:t>
            </a:r>
            <a:r>
              <a:rPr lang="ru-RU" sz="2800" i="1" dirty="0"/>
              <a:t> </a:t>
            </a:r>
            <a:endParaRPr lang="ru-RU" sz="2800" dirty="0"/>
          </a:p>
        </p:txBody>
      </p:sp>
      <p:pic>
        <p:nvPicPr>
          <p:cNvPr id="4" name="Содержимое 3" descr="9212894c51cf59460a1eb1669b824bc5.png"/>
          <p:cNvPicPr>
            <a:picLocks noGrp="1" noChangeAspect="1"/>
          </p:cNvPicPr>
          <p:nvPr>
            <p:ph idx="1"/>
          </p:nvPr>
        </p:nvPicPr>
        <p:blipFill>
          <a:blip r:embed="rId2"/>
          <a:stretch>
            <a:fillRect/>
          </a:stretch>
        </p:blipFill>
        <p:spPr>
          <a:xfrm>
            <a:off x="428596" y="1285860"/>
            <a:ext cx="5214974" cy="5214974"/>
          </a:xfrm>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TotalTime>
  <Words>52</Words>
  <Application>Microsoft Office PowerPoint</Application>
  <PresentationFormat>Экран (4:3)</PresentationFormat>
  <Paragraphs>12</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Подготовила:  воспитатель Лозовая Н.Н МБДОУ ЦРР №7 г. Калач</vt:lpstr>
      <vt:lpstr>Играла в снежки во  дворе детвора, А мамы из окон  кричали: - Пора! Простудишься, Вовка! - Замёрзнешь, Марина! А Вовка так ловко прицелился в спину. Задиристый Вовка прицелился в спину - И хочется бросить, И жалко Марину…</vt:lpstr>
      <vt:lpstr>Санки, лыжи стали ближе - Мы достали их с балкона. Не шумите, чуть потише! Слышите? У рам оконных Зазвенело, засквозило, Подзывать поближе стало, Закружило, застудило, Снегом свежим забросало. Приглашает нас зима На веселье до темна! Посмотрите, наша горка Уж ребят полным полна! Пусть зима метелит, свищет, Городит сугробов-гор, Дома нас пускай не ищут, И рука скорее пишет: «Мы пошли гулять во двор!»</vt:lpstr>
      <vt:lpstr>Мы крепость построили, лепим снежки. Но нас окружили в засаде враги. Я бросил снежок, прилетело обратно, Попало мне по лбу, не очень приятно.  Но мы не из робких, пошли в наступленье, Ура! победили в нелегком сраженьи.</vt:lpstr>
      <vt:lpstr>«Зимняя прогулка» Куртку, сапоги и шапку. Надевают все ребятки. Чтоб на улице гулять. Чтобы саночки катать. Хорошо когда зима. Зиме рада детвора.</vt:lpstr>
      <vt:lpstr>«Снеговик»  Слепили мы снеговика, Вот какой красавец! Всем ребятам во дворе Лепить его понравилось. Мы скатали три комка, Пуговицы сделали. На голову снеговика Мы ведро надели. Вместо глаз два уголька, Нос – морковка рыжая. Слепили мы снеговика, Он красавец вышел!</vt:lpstr>
      <vt:lpstr>«На катке»  Блестят коньки, блестит каток, Пушистый снег искрится, Надень коньки свои, дружок, Попробуй прокатиться. Пускай тебя щипнет мороз – Смотри, не испугайся. Пусть заморозит он до слез – Ему не поддавайся! Не отступай, скользи вперед, Лети быстрее птицы. Мороз сердитый отстает От тех, кто не боится! </vt:lpstr>
      <vt:lpstr>Мы в морозный день с друзьями Снег из шланга поливали. Как появится ледок, Значит, все — готов... (каток)</vt:lpstr>
      <vt:lpstr>Во дворе катали ком, Шляпа старая на нем. Нос приделали, и вмиг Получился … (Снеговик) </vt:lpstr>
      <vt:lpstr>Слайд 10</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«Зимние забавы»</dc:title>
  <dc:creator>Комп</dc:creator>
  <cp:lastModifiedBy>Комп</cp:lastModifiedBy>
  <cp:revision>5</cp:revision>
  <dcterms:created xsi:type="dcterms:W3CDTF">2019-12-11T17:29:30Z</dcterms:created>
  <dcterms:modified xsi:type="dcterms:W3CDTF">2019-12-11T18:19:14Z</dcterms:modified>
</cp:coreProperties>
</file>