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22" y="14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90A66-E59D-4A92-A29E-A14E29DAEC6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E0BBA-02B6-47B2-AF85-432D4A941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65d943b8.jpg"/>
          <p:cNvPicPr>
            <a:picLocks noChangeAspect="1"/>
          </p:cNvPicPr>
          <p:nvPr/>
        </p:nvPicPr>
        <p:blipFill>
          <a:blip r:embed="rId2" cstate="print"/>
          <a:srcRect l="1701" t="1130" r="1701" b="6494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683568"/>
            <a:ext cx="5976664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300" b="1" dirty="0" smtClean="0">
                <a:solidFill>
                  <a:srgbClr val="C00000"/>
                </a:solidFill>
              </a:rPr>
              <a:t>       </a:t>
            </a:r>
            <a:endParaRPr lang="ru-RU" sz="23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23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23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sz="2300" b="1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Развитие </a:t>
            </a:r>
            <a:r>
              <a:rPr lang="ru-RU" sz="2800" b="1" dirty="0" smtClean="0">
                <a:solidFill>
                  <a:srgbClr val="C00000"/>
                </a:solidFill>
              </a:rPr>
              <a:t>речевого </a:t>
            </a:r>
            <a:r>
              <a:rPr lang="ru-RU" sz="2800" b="1" dirty="0" smtClean="0">
                <a:solidFill>
                  <a:srgbClr val="C00000"/>
                </a:solidFill>
              </a:rPr>
              <a:t>дыхания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для детей дошкольного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возраста (4 – 6 лет)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indent="180000"/>
            <a:endParaRPr lang="ru-RU" sz="2000" dirty="0" smtClean="0"/>
          </a:p>
          <a:p>
            <a:pPr indent="180000"/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08920" y="651621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/>
              <a:t>Подготовила: педагог дополнительного образования Тимошина Е.А.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196752" y="824440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МБДОУ Детский сад № 20 «Малыш» </a:t>
            </a:r>
          </a:p>
          <a:p>
            <a:pPr algn="ctr"/>
            <a:r>
              <a:rPr lang="ru-RU" dirty="0" smtClean="0"/>
              <a:t>2019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65d943b8.jpg"/>
          <p:cNvPicPr>
            <a:picLocks noChangeAspect="1"/>
          </p:cNvPicPr>
          <p:nvPr/>
        </p:nvPicPr>
        <p:blipFill>
          <a:blip r:embed="rId2" cstate="print"/>
          <a:srcRect l="1701" t="1130" r="1701" b="6494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683568"/>
            <a:ext cx="5976664" cy="1067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000" algn="just"/>
            <a:endParaRPr lang="ru-RU" sz="2000" dirty="0" smtClean="0"/>
          </a:p>
          <a:p>
            <a:pPr indent="180000" algn="just"/>
            <a:r>
              <a:rPr lang="ru-RU" sz="2000" dirty="0" smtClean="0"/>
              <a:t>Развитие </a:t>
            </a:r>
            <a:r>
              <a:rPr lang="ru-RU" sz="2000" dirty="0"/>
              <a:t>речевого дыхания играет большую роль в воспитании правильной </a:t>
            </a:r>
            <a:r>
              <a:rPr lang="ru-RU" sz="2000" dirty="0" smtClean="0"/>
              <a:t>речи ребенка. Оно является основой звучащей речи. </a:t>
            </a:r>
          </a:p>
          <a:p>
            <a:pPr indent="180000" algn="just"/>
            <a:r>
              <a:rPr lang="ru-RU" sz="2000" dirty="0" smtClean="0"/>
              <a:t>Речевое дыхание – это возможность человека выполнять короткий глубокий вход и рационально распределять воздух при выдохе с одновременным произнесением различных звукосочетаний. </a:t>
            </a:r>
          </a:p>
          <a:p>
            <a:pPr indent="180000" algn="just"/>
            <a:r>
              <a:rPr lang="ru-RU" sz="2000" dirty="0"/>
              <a:t>Б</a:t>
            </a:r>
            <a:r>
              <a:rPr lang="ru-RU" sz="2000" dirty="0" smtClean="0"/>
              <a:t>лагодаря правильному речевому дыханию ребенок верно произносит слова, изменяет громкость речи, делает ее плавной и выразительной. Развивать речевое дыхание помогают различные игры и упражнения</a:t>
            </a:r>
            <a:r>
              <a:rPr lang="ru-RU" sz="2000" dirty="0"/>
              <a:t>. </a:t>
            </a:r>
            <a:endParaRPr lang="ru-RU" sz="2000" dirty="0" smtClean="0"/>
          </a:p>
          <a:p>
            <a:endParaRPr lang="ru-RU" sz="2000" dirty="0" smtClean="0"/>
          </a:p>
          <a:p>
            <a:pPr algn="ctr"/>
            <a:r>
              <a:rPr lang="ru-RU" sz="2000" dirty="0" smtClean="0"/>
              <a:t> </a:t>
            </a:r>
            <a:r>
              <a:rPr lang="ru-RU" sz="2000" u="sng" dirty="0" smtClean="0"/>
              <a:t>Правила:</a:t>
            </a:r>
          </a:p>
          <a:p>
            <a:r>
              <a:rPr lang="ru-RU" sz="2000" dirty="0" smtClean="0"/>
              <a:t>- Выполнять игры в проветренном помещении.</a:t>
            </a:r>
          </a:p>
          <a:p>
            <a:r>
              <a:rPr lang="ru-RU" sz="2000" dirty="0" smtClean="0"/>
              <a:t>- Вдох - через нос, плечи не поднимать. Выдох – через рот, длительный, плавный, щеки не надувать.</a:t>
            </a:r>
          </a:p>
          <a:p>
            <a:r>
              <a:rPr lang="ru-RU" sz="2000" dirty="0" smtClean="0"/>
              <a:t>- Важно, чтобы ребёнок дул с силой (а не просто выдыхал). Воздушная струя должна быть узкая, холодная. </a:t>
            </a:r>
          </a:p>
          <a:p>
            <a:r>
              <a:rPr lang="ru-RU" sz="2000" dirty="0" smtClean="0"/>
              <a:t>- Достаточно 3-4 повторений. Не переусердствуйте! Многократное выполнение упражнений может привести к головокружению.</a:t>
            </a:r>
          </a:p>
          <a:p>
            <a:r>
              <a:rPr lang="ru-RU" sz="2000" dirty="0" smtClean="0"/>
              <a:t>- После каждой игры давайте ребёнку отдохнуть.</a:t>
            </a:r>
          </a:p>
          <a:p>
            <a:pPr indent="180000"/>
            <a:endParaRPr lang="ru-RU" sz="2000" dirty="0" smtClean="0"/>
          </a:p>
          <a:p>
            <a:pPr indent="180000"/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65d943b8.jpg"/>
          <p:cNvPicPr>
            <a:picLocks noChangeAspect="1"/>
          </p:cNvPicPr>
          <p:nvPr/>
        </p:nvPicPr>
        <p:blipFill>
          <a:blip r:embed="rId2" cstate="print"/>
          <a:srcRect l="1701" t="1887" r="1701" b="3881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683568"/>
            <a:ext cx="59766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dirty="0" smtClean="0"/>
          </a:p>
          <a:p>
            <a:pPr indent="180000"/>
            <a:endParaRPr lang="ru-RU" sz="2000" dirty="0" smtClean="0"/>
          </a:p>
          <a:p>
            <a:pPr indent="180000"/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48680" y="827584"/>
            <a:ext cx="576064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Координация ротового и носового дыхания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Вдох и выдох через нос. Вдох – глубокий, выдох длительный, плавный.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Вдох через нос, выдох через рот.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Вдох через рот и выдох через нос.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Вдох и выдох через рот.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Комбинированный вдох</a:t>
            </a:r>
          </a:p>
          <a:p>
            <a:pPr algn="just"/>
            <a:r>
              <a:rPr lang="ru-RU" sz="2000" dirty="0" smtClean="0"/>
              <a:t>Вдох через нос – задержка дыхания – выдох через нос.</a:t>
            </a:r>
          </a:p>
          <a:p>
            <a:pPr algn="just"/>
            <a:r>
              <a:rPr lang="ru-RU" sz="2000" dirty="0" smtClean="0"/>
              <a:t>Вдох через нос – задержка дыхания – выдох через рот.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/>
              <a:t> Вдох- выдох</a:t>
            </a:r>
          </a:p>
          <a:p>
            <a:pPr algn="ctr"/>
            <a:r>
              <a:rPr lang="ru-RU" sz="2000" i="1" dirty="0" smtClean="0"/>
              <a:t>Носом вдох, а выдох ртом</a:t>
            </a:r>
          </a:p>
          <a:p>
            <a:pPr algn="ctr"/>
            <a:r>
              <a:rPr lang="ru-RU" sz="2000" i="1" dirty="0" smtClean="0"/>
              <a:t>Дышим глубже, а потом</a:t>
            </a:r>
          </a:p>
          <a:p>
            <a:pPr algn="ctr"/>
            <a:r>
              <a:rPr lang="ru-RU" sz="2000" i="1" dirty="0" smtClean="0"/>
              <a:t>Вдохнули ртом и выдох ртом,</a:t>
            </a:r>
          </a:p>
          <a:p>
            <a:pPr algn="ctr"/>
            <a:r>
              <a:rPr lang="ru-RU" sz="2000" i="1" dirty="0" smtClean="0"/>
              <a:t>Дышим глубже, а потом...</a:t>
            </a:r>
          </a:p>
          <a:p>
            <a:endParaRPr lang="ru-RU" sz="2000" dirty="0" smtClean="0"/>
          </a:p>
          <a:p>
            <a:pPr algn="ctr"/>
            <a:r>
              <a:rPr lang="ru-RU" sz="2000" b="1" dirty="0" smtClean="0"/>
              <a:t>Игра</a:t>
            </a:r>
            <a:r>
              <a:rPr lang="ru-RU" sz="2000" dirty="0" smtClean="0"/>
              <a:t> </a:t>
            </a:r>
            <a:r>
              <a:rPr lang="ru-RU" sz="2000" b="1" dirty="0" smtClean="0"/>
              <a:t>«Остуди чай»</a:t>
            </a:r>
          </a:p>
          <a:p>
            <a:pPr algn="just"/>
            <a:r>
              <a:rPr lang="ru-RU" sz="2000" dirty="0" smtClean="0"/>
              <a:t>Родитель предлагает ребенку подуть на горячий чай, чтобы он быстрее остыл. </a:t>
            </a:r>
          </a:p>
          <a:p>
            <a:pPr algn="just"/>
            <a:r>
              <a:rPr lang="ru-RU" sz="2000" dirty="0" smtClean="0"/>
              <a:t>Ребенок дует на «пар». Если правильно </a:t>
            </a:r>
          </a:p>
          <a:p>
            <a:pPr algn="just"/>
            <a:r>
              <a:rPr lang="ru-RU" sz="2000" dirty="0" smtClean="0"/>
              <a:t>дует то «пар» отклоняется от чашки. </a:t>
            </a:r>
            <a:endParaRPr lang="ru-RU" sz="2000" dirty="0"/>
          </a:p>
        </p:txBody>
      </p:sp>
      <p:pic>
        <p:nvPicPr>
          <p:cNvPr id="7" name="Рисунок 6" descr="detsad-33785-1476372580.jpg"/>
          <p:cNvPicPr>
            <a:picLocks noChangeAspect="1"/>
          </p:cNvPicPr>
          <p:nvPr/>
        </p:nvPicPr>
        <p:blipFill>
          <a:blip r:embed="rId3" cstate="print"/>
          <a:srcRect l="-1519" t="27385" r="70160" b="11231"/>
          <a:stretch>
            <a:fillRect/>
          </a:stretch>
        </p:blipFill>
        <p:spPr>
          <a:xfrm>
            <a:off x="4994226" y="6804248"/>
            <a:ext cx="1375731" cy="1867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65d943b8.jpg"/>
          <p:cNvPicPr>
            <a:picLocks noChangeAspect="1"/>
          </p:cNvPicPr>
          <p:nvPr/>
        </p:nvPicPr>
        <p:blipFill>
          <a:blip r:embed="rId2" cstate="print"/>
          <a:srcRect l="1701" t="1887" r="1701" b="3881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683568"/>
            <a:ext cx="59766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dirty="0" smtClean="0"/>
          </a:p>
          <a:p>
            <a:pPr indent="180000"/>
            <a:endParaRPr lang="ru-RU" sz="2000" dirty="0" smtClean="0"/>
          </a:p>
          <a:p>
            <a:pPr indent="180000"/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48680" y="827585"/>
            <a:ext cx="576064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Игра «Задуй свечку»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Ребенок держит полоску бумаги на </a:t>
            </a:r>
          </a:p>
          <a:p>
            <a:r>
              <a:rPr lang="ru-RU" sz="2000" dirty="0" smtClean="0"/>
              <a:t>расстоянии около 10 см от губ. Ему </a:t>
            </a:r>
          </a:p>
          <a:p>
            <a:r>
              <a:rPr lang="ru-RU" sz="2000" dirty="0" smtClean="0"/>
              <a:t>предлагается медленно и тихо подуть </a:t>
            </a:r>
          </a:p>
          <a:p>
            <a:r>
              <a:rPr lang="ru-RU" sz="2000" dirty="0" smtClean="0"/>
              <a:t>на «свечу» так, чтобы пламя «свечи» </a:t>
            </a:r>
          </a:p>
          <a:p>
            <a:r>
              <a:rPr lang="ru-RU" sz="2000" dirty="0" smtClean="0"/>
              <a:t>отклонилось. </a:t>
            </a:r>
          </a:p>
          <a:p>
            <a:endParaRPr lang="ru-RU" sz="2000" dirty="0" smtClean="0"/>
          </a:p>
          <a:p>
            <a:pPr algn="ctr"/>
            <a:r>
              <a:rPr lang="ru-RU" sz="2000" b="1" dirty="0" smtClean="0"/>
              <a:t>Игра «Мыльные пузыри» </a:t>
            </a:r>
          </a:p>
          <a:p>
            <a:pPr algn="just"/>
            <a:r>
              <a:rPr lang="ru-RU" sz="2000" dirty="0" smtClean="0"/>
              <a:t>Выдуваем с ребенком самый большой пузырь. Главное точно дуть в колечко, иначе пузырей не будет.</a:t>
            </a:r>
          </a:p>
          <a:p>
            <a:endParaRPr lang="ru-RU" sz="2000" dirty="0" smtClean="0"/>
          </a:p>
          <a:p>
            <a:pPr algn="ctr"/>
            <a:r>
              <a:rPr lang="ru-RU" sz="2000" b="1" dirty="0" smtClean="0"/>
              <a:t>Игра «Бабочка – лети»</a:t>
            </a:r>
          </a:p>
          <a:p>
            <a:pPr algn="just"/>
            <a:r>
              <a:rPr lang="ru-RU" sz="2000" dirty="0" smtClean="0"/>
              <a:t>Родитель подносит ребенку листочек с лежащей на нем бабочкой (листок из зеленого картона,</a:t>
            </a:r>
          </a:p>
          <a:p>
            <a:pPr algn="just"/>
            <a:r>
              <a:rPr lang="ru-RU" sz="2000" dirty="0" smtClean="0"/>
              <a:t>                          легкая бабочка, привязана ниточкой </a:t>
            </a:r>
          </a:p>
          <a:p>
            <a:pPr algn="just"/>
            <a:r>
              <a:rPr lang="ru-RU" sz="2000" dirty="0" smtClean="0"/>
              <a:t>                          к листочку). Ребенок должен плавно </a:t>
            </a:r>
          </a:p>
          <a:p>
            <a:pPr algn="just"/>
            <a:r>
              <a:rPr lang="ru-RU" sz="2000" dirty="0" smtClean="0"/>
              <a:t>                         выдохнуть, так, чтобы бабочка плавно </a:t>
            </a:r>
          </a:p>
          <a:p>
            <a:pPr algn="just"/>
            <a:r>
              <a:rPr lang="ru-RU" sz="2000" dirty="0" smtClean="0"/>
              <a:t>                         слетела с цветка.</a:t>
            </a:r>
          </a:p>
          <a:p>
            <a:pPr algn="just"/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Игра "Самый быстрый карандаш"</a:t>
            </a:r>
          </a:p>
          <a:p>
            <a:pPr algn="just"/>
            <a:r>
              <a:rPr lang="ru-RU" sz="2000" dirty="0" smtClean="0"/>
              <a:t>Перед ребенком сидящим за столом на расстоянии 20 см кладем карандаш. Сначала сами показываем ребенку как дуть на карандаш, чтобы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8" name="Рисунок 7" descr="img5.jpg"/>
          <p:cNvPicPr>
            <a:picLocks noChangeAspect="1"/>
          </p:cNvPicPr>
          <p:nvPr/>
        </p:nvPicPr>
        <p:blipFill>
          <a:blip r:embed="rId3" cstate="print"/>
          <a:srcRect l="5901" t="15000" r="64700" b="20601"/>
          <a:stretch>
            <a:fillRect/>
          </a:stretch>
        </p:blipFill>
        <p:spPr>
          <a:xfrm>
            <a:off x="4941168" y="827584"/>
            <a:ext cx="1152128" cy="1892782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9" name="Рисунок 8" descr="detsad-5853-1446913562.jpg"/>
          <p:cNvPicPr>
            <a:picLocks noChangeAspect="1"/>
          </p:cNvPicPr>
          <p:nvPr/>
        </p:nvPicPr>
        <p:blipFill>
          <a:blip r:embed="rId4" cstate="print"/>
          <a:srcRect l="6760" t="4509" r="54934" b="45893"/>
          <a:stretch>
            <a:fillRect/>
          </a:stretch>
        </p:blipFill>
        <p:spPr>
          <a:xfrm>
            <a:off x="332656" y="5436096"/>
            <a:ext cx="1512168" cy="146769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ello_html_65d943b8.jpg"/>
          <p:cNvPicPr>
            <a:picLocks noChangeAspect="1"/>
          </p:cNvPicPr>
          <p:nvPr/>
        </p:nvPicPr>
        <p:blipFill>
          <a:blip r:embed="rId2" cstate="print"/>
          <a:srcRect l="1701" t="1887" r="1701" b="3881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672" y="683568"/>
            <a:ext cx="59766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2000" dirty="0" smtClean="0"/>
          </a:p>
          <a:p>
            <a:pPr indent="180000"/>
            <a:endParaRPr lang="ru-RU" sz="2000" dirty="0" smtClean="0"/>
          </a:p>
          <a:p>
            <a:pPr indent="180000"/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48680" y="827585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                            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48680" y="827584"/>
            <a:ext cx="5616624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он укатился на противоположный край стола. Можно поиграть в эту игру вдвоем </a:t>
            </a:r>
          </a:p>
          <a:p>
            <a:pPr algn="just"/>
            <a:r>
              <a:rPr lang="ru-RU" sz="2000" dirty="0" smtClean="0"/>
              <a:t>сидя друг напротив друга и </a:t>
            </a:r>
          </a:p>
          <a:p>
            <a:pPr algn="just"/>
            <a:r>
              <a:rPr lang="ru-RU" sz="2000" dirty="0" smtClean="0"/>
              <a:t>перекатывать карандаш друг другу.</a:t>
            </a:r>
          </a:p>
          <a:p>
            <a:pPr algn="just"/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Игра «Загнать мяч в ворота» </a:t>
            </a:r>
          </a:p>
          <a:p>
            <a:pPr algn="just"/>
            <a:r>
              <a:rPr lang="ru-RU" sz="2000" dirty="0" smtClean="0"/>
              <a:t>Вытянуть губы вперед трубочкой и длительно         </a:t>
            </a:r>
          </a:p>
          <a:p>
            <a:pPr algn="just"/>
            <a:r>
              <a:rPr lang="ru-RU" sz="2000" dirty="0" smtClean="0"/>
              <a:t>                                 дуть на ватный шарик, стараясь, </a:t>
            </a:r>
          </a:p>
          <a:p>
            <a:r>
              <a:rPr lang="ru-RU" sz="2000" dirty="0" smtClean="0"/>
              <a:t>                                чтобы он пролетел между двумя   </a:t>
            </a:r>
          </a:p>
          <a:p>
            <a:r>
              <a:rPr lang="ru-RU" sz="2000" dirty="0" smtClean="0"/>
              <a:t>                                кубиками.</a:t>
            </a:r>
            <a:br>
              <a:rPr lang="ru-RU" sz="2000" dirty="0" smtClean="0"/>
            </a:br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Игра «Кто дальше загонит мяч» </a:t>
            </a:r>
          </a:p>
          <a:p>
            <a:pPr algn="just"/>
            <a:r>
              <a:rPr lang="ru-RU" sz="2000" dirty="0" smtClean="0"/>
              <a:t>Улыбнуться, положить широкий передний край языка на нижнюю губу. Подуть длительно так, чтобы воздушная струя шла посередине языка, и сдуть ватку на противоположный край стола.</a:t>
            </a:r>
            <a:br>
              <a:rPr lang="ru-RU" sz="2000" dirty="0" smtClean="0"/>
            </a:br>
            <a:endParaRPr lang="ru-RU" sz="2000" dirty="0" smtClean="0"/>
          </a:p>
          <a:p>
            <a:pPr algn="ctr"/>
            <a:r>
              <a:rPr lang="ru-RU" sz="2000" b="1" dirty="0" smtClean="0"/>
              <a:t>Игра «Паровозик свистит» </a:t>
            </a:r>
          </a:p>
          <a:p>
            <a:pPr algn="just"/>
            <a:r>
              <a:rPr lang="ru-RU" sz="2000" dirty="0" smtClean="0"/>
              <a:t>Взять чистый пузырек и поднести его ко рту. Кончик языка слегка высунуть так, чтобы он касался только края горлышка. Выдыхать воздух плавно в пузырек. </a:t>
            </a:r>
            <a:endParaRPr lang="ru-RU" sz="2000" dirty="0"/>
          </a:p>
        </p:txBody>
      </p:sp>
      <p:pic>
        <p:nvPicPr>
          <p:cNvPr id="9" name="Рисунок 8" descr="depositphotos_92143672-stock-photo-colored-wooden-penc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3136" y="1259632"/>
            <a:ext cx="1836204" cy="122413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0" name="Рисунок 9" descr="Uprazhnenie-Zagonim-myach-v-vorota.jpg"/>
          <p:cNvPicPr>
            <a:picLocks noChangeAspect="1"/>
          </p:cNvPicPr>
          <p:nvPr/>
        </p:nvPicPr>
        <p:blipFill>
          <a:blip r:embed="rId4" cstate="print"/>
          <a:srcRect l="1701" t="21496" r="55250" b="25592"/>
          <a:stretch>
            <a:fillRect/>
          </a:stretch>
        </p:blipFill>
        <p:spPr>
          <a:xfrm>
            <a:off x="260648" y="3347864"/>
            <a:ext cx="2016224" cy="1573639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245</Words>
  <Application>Microsoft Office PowerPoint</Application>
  <PresentationFormat>Экран (4:3)</PresentationFormat>
  <Paragraphs>114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ТИМОШИНЫ</dc:creator>
  <cp:lastModifiedBy>ТИМОШИНЫ</cp:lastModifiedBy>
  <cp:revision>16</cp:revision>
  <dcterms:created xsi:type="dcterms:W3CDTF">2019-11-12T19:01:16Z</dcterms:created>
  <dcterms:modified xsi:type="dcterms:W3CDTF">2019-12-09T14:21:24Z</dcterms:modified>
</cp:coreProperties>
</file>