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0" r:id="rId3"/>
    <p:sldId id="305" r:id="rId4"/>
    <p:sldId id="274" r:id="rId5"/>
    <p:sldId id="273" r:id="rId6"/>
    <p:sldId id="280" r:id="rId7"/>
    <p:sldId id="298" r:id="rId8"/>
    <p:sldId id="308" r:id="rId9"/>
    <p:sldId id="292" r:id="rId10"/>
    <p:sldId id="285" r:id="rId11"/>
    <p:sldId id="311" r:id="rId12"/>
    <p:sldId id="287" r:id="rId13"/>
    <p:sldId id="303" r:id="rId14"/>
    <p:sldId id="304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99"/>
    <a:srgbClr val="006699"/>
    <a:srgbClr val="FF9933"/>
    <a:srgbClr val="993366"/>
    <a:srgbClr val="FF00FF"/>
    <a:srgbClr val="6600CC"/>
    <a:srgbClr val="9900CC"/>
    <a:srgbClr val="0000FF"/>
    <a:srgbClr val="660033"/>
    <a:srgbClr val="00808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70" autoAdjust="0"/>
    <p:restoredTop sz="94540" autoAdjust="0"/>
  </p:normalViewPr>
  <p:slideViewPr>
    <p:cSldViewPr>
      <p:cViewPr varScale="1">
        <p:scale>
          <a:sx n="69" d="100"/>
          <a:sy n="69" d="100"/>
        </p:scale>
        <p:origin x="-141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1301C6-E015-4005-9F45-2643A4AD623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C12F99-3737-42C7-9D9D-5F61FD7FED0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6D10E3-C983-4F40-9E60-1AB003F3E80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372380-EF1E-40B9-9974-5450D70FD9C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FE26AF-8D8A-4A5C-A5FB-2D373699E67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59ECE0-49E3-489B-AC82-3CFAE1CB191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BD3A12-5F6F-4F03-9A72-D52A288A535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7E8F29-A9CF-4C01-AB90-9B3FCA40EAF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1D971E-DE62-4E88-B783-8D752CAB3EE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C8FF1D-A113-443A-B727-E35733F7DD8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FC7526-1C2C-4A08-962C-5E18C1546C4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0B9F8B7-A148-494D-BB53-2FA76C24435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84;&#1091;&#1079;&#1099;&#1082;&#1072;\Desktop\&#1087;&#1088;&#1077;&#1079;&#1077;&#1085;&#1090;&#1072;&#1094;&#1080;&#1103;%20&#1090;&#1072;&#1085;&#1094;&#1099;%20&#1040;&#1084;&#1080;&#1085;&#1072;%206&#1074;\kalinka_cut.mp3" TargetMode="Externa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Marina\Desktop\&#1087;&#1088;&#1077;&#1079;&#1077;&#1085;&#1090;&#1072;&#1094;&#1080;&#1103;%20&#1090;&#1072;&#1085;&#1094;&#1099;\&#1087;&#1088;&#1077;&#1079;&#1077;&#1085;&#1090;&#1072;&#1094;&#1080;&#1103;%20&#1090;&#1072;&#1085;&#1094;&#1099;\zver_cut.mp3" TargetMode="Externa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dance-art-project.ru/about_dance/dances_of_nations_of_the_world/letka-enka-goryachiy-finskiy-tanets/" TargetMode="Externa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5" name="WordArt 9"/>
          <p:cNvSpPr>
            <a:spLocks noChangeArrowheads="1" noChangeShapeType="1" noTextEdit="1"/>
          </p:cNvSpPr>
          <p:nvPr/>
        </p:nvSpPr>
        <p:spPr bwMode="auto">
          <a:xfrm>
            <a:off x="609600" y="1066800"/>
            <a:ext cx="8229600" cy="26670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48"/>
              </a:avLst>
            </a:prstTxWarp>
          </a:bodyPr>
          <a:lstStyle/>
          <a:p>
            <a:pPr algn="ctr"/>
            <a:r>
              <a:rPr lang="ru-RU" sz="5400" kern="10" dirty="0" smtClean="0">
                <a:ln w="63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93366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Book Antiqua" pitchFamily="18" charset="0"/>
                <a:cs typeface="Arial"/>
              </a:rPr>
              <a:t>История танца</a:t>
            </a:r>
            <a:endParaRPr lang="ru-RU" sz="5400" kern="10" dirty="0">
              <a:ln w="6350">
                <a:solidFill>
                  <a:srgbClr val="000000"/>
                </a:solidFill>
                <a:round/>
                <a:headEnd/>
                <a:tailEnd/>
              </a:ln>
              <a:solidFill>
                <a:srgbClr val="993366"/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Book Antiqua" pitchFamily="18" charset="0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155" decel="100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155" decel="100000"/>
                                        <p:tgtEl>
                                          <p:spTgt spid="410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155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155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4495800" y="1828800"/>
            <a:ext cx="4267200" cy="4662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i="1" dirty="0"/>
              <a:t> </a:t>
            </a:r>
            <a:r>
              <a:rPr lang="ru-RU" dirty="0" smtClean="0"/>
              <a:t> Импровизация – это основной принцип </a:t>
            </a:r>
            <a:r>
              <a:rPr lang="ru-RU" dirty="0" err="1" smtClean="0"/>
              <a:t>джаз-модерна</a:t>
            </a:r>
            <a:r>
              <a:rPr lang="ru-RU" dirty="0" smtClean="0"/>
              <a:t>, который позволяет ему всегда идти в ногу со временем и в любые времена выглядеть свежо и по- современному, отражая в себе новейшие веянья искусства. Исполнители модерна обогатили искусство танца множеством оригинальных танцевально-пластических средств. </a:t>
            </a:r>
          </a:p>
          <a:p>
            <a:pPr>
              <a:lnSpc>
                <a:spcPct val="150000"/>
              </a:lnSpc>
            </a:pPr>
            <a:endParaRPr lang="ru-RU" b="1" i="1" dirty="0">
              <a:latin typeface="Book Antiqua" pitchFamily="18" charset="0"/>
            </a:endParaRPr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533400" y="304800"/>
            <a:ext cx="8382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4000" dirty="0" smtClean="0"/>
              <a:t> Джаз-модерн </a:t>
            </a:r>
            <a:r>
              <a:rPr lang="ru-RU" sz="2000" dirty="0" smtClean="0"/>
              <a:t>представляет собою оригинальный симбиоз современных хореографических течений, балетных элементов и этнических танцев.</a:t>
            </a:r>
            <a:endParaRPr lang="ru-RU" sz="2000" dirty="0"/>
          </a:p>
        </p:txBody>
      </p:sp>
      <p:pic>
        <p:nvPicPr>
          <p:cNvPr id="8" name="Picture 5" descr="C:\Users\Marina\Desktop\cont2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04800" y="2209800"/>
            <a:ext cx="3962947" cy="39268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800" decel="1000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4495800" y="2133600"/>
            <a:ext cx="42672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i="1" dirty="0"/>
              <a:t> </a:t>
            </a:r>
            <a:endParaRPr lang="ru-RU" dirty="0" smtClean="0"/>
          </a:p>
          <a:p>
            <a:pPr>
              <a:lnSpc>
                <a:spcPct val="150000"/>
              </a:lnSpc>
            </a:pPr>
            <a:endParaRPr lang="ru-RU" b="1" i="1" dirty="0">
              <a:latin typeface="Book Antiqua" pitchFamily="18" charset="0"/>
            </a:endParaRPr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5029200" y="381000"/>
            <a:ext cx="38862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4000" dirty="0" smtClean="0"/>
              <a:t>  ТАНГО – </a:t>
            </a:r>
            <a:r>
              <a:rPr lang="ru-RU" sz="2000" dirty="0" smtClean="0"/>
              <a:t>самый чувственный и эмоциональный танец.</a:t>
            </a:r>
            <a:endParaRPr lang="ru-RU" sz="2000" dirty="0"/>
          </a:p>
        </p:txBody>
      </p:sp>
      <p:pic>
        <p:nvPicPr>
          <p:cNvPr id="6" name="Picture 4" descr="https://avatars.mds.yandex.net/get-pdb/226447/dd2927cd-35fd-403e-888e-516154a4f37b/s1200?webp=false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191000" y="1859757"/>
            <a:ext cx="4760231" cy="4998243"/>
          </a:xfrm>
          <a:prstGeom prst="rect">
            <a:avLst/>
          </a:prstGeom>
          <a:noFill/>
        </p:spPr>
      </p:pic>
      <p:pic>
        <p:nvPicPr>
          <p:cNvPr id="7" name="Picture 6" descr="https://htc-online.com.ua/wp-content/uploads/2017/03/kak-podobrat-odezhdu-dlya-balnyx-tancev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2400" y="533400"/>
            <a:ext cx="4191000" cy="411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800" decel="1000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Marina\Desktop\1375177504_break-danc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81000" y="1371600"/>
            <a:ext cx="3860800" cy="2895600"/>
          </a:xfrm>
          <a:prstGeom prst="rect">
            <a:avLst/>
          </a:prstGeom>
          <a:noFill/>
        </p:spPr>
      </p:pic>
      <p:pic>
        <p:nvPicPr>
          <p:cNvPr id="5126" name="Picture 6" descr="C:\Users\Marina\Desktop\61517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81400" y="3810000"/>
            <a:ext cx="4974981" cy="2771775"/>
          </a:xfrm>
          <a:prstGeom prst="rect">
            <a:avLst/>
          </a:prstGeom>
          <a:noFill/>
        </p:spPr>
      </p:pic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3352800" y="152400"/>
            <a:ext cx="5502275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Сегодня мы танцуем самые разнообразные танцы, медленные и быстрые, плавные, лиричные и энергичные, те, которые люди танцуют с давних пор и те, </a:t>
            </a:r>
            <a:endParaRPr lang="ru-RU" sz="2400" b="1" i="1" dirty="0" smtClean="0">
              <a:effectLst>
                <a:outerShdw blurRad="38100" dist="38100" dir="2700000" algn="tl">
                  <a:srgbClr val="C0C0C0"/>
                </a:outerShdw>
              </a:effectLst>
              <a:latin typeface="Book Antiqua" pitchFamily="18" charset="0"/>
            </a:endParaRPr>
          </a:p>
          <a:p>
            <a:pPr algn="r">
              <a:defRPr/>
            </a:pPr>
            <a:r>
              <a:rPr lang="ru-RU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       которые </a:t>
            </a:r>
            <a:r>
              <a:rPr lang="ru-RU" sz="24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вошли в наш репертуар </a:t>
            </a:r>
            <a:r>
              <a:rPr lang="ru-RU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недавно</a:t>
            </a:r>
            <a:r>
              <a:rPr lang="ru-RU" sz="2400" dirty="0" smtClean="0"/>
              <a:t>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228600" y="304800"/>
            <a:ext cx="8915400" cy="1296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ru-RU" b="1" dirty="0" err="1" smtClean="0"/>
              <a:t>Флешмо́б</a:t>
            </a:r>
            <a:r>
              <a:rPr lang="ru-RU" dirty="0" smtClean="0"/>
              <a:t> — заранее спланированная массовая акция, в которой большая группа людей появляется в общественном месте, выполняет заранее оговорённые действия (сценарий, движения, танцы) и затем расходится. </a:t>
            </a:r>
            <a:endParaRPr lang="ru-RU" b="1" i="1" dirty="0">
              <a:latin typeface="Book Antiqua" pitchFamily="18" charset="0"/>
            </a:endParaRPr>
          </a:p>
        </p:txBody>
      </p:sp>
      <p:pic>
        <p:nvPicPr>
          <p:cNvPr id="5122" name="Picture 2" descr="https://www.ap22.ru/netcat_files/multifile/2713/1_271_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76400" y="2057400"/>
            <a:ext cx="5978219" cy="39804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EXPO1206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228600" y="304800"/>
            <a:ext cx="8915400" cy="1713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ru-RU" dirty="0" smtClean="0">
                <a:latin typeface="Book Antiqua" pitchFamily="18" charset="0"/>
              </a:rPr>
              <a:t>По решению ЮНЕСКО 29 апреля в день рождения французского балетмейстера Жана Жоржа </a:t>
            </a:r>
            <a:r>
              <a:rPr lang="ru-RU" dirty="0" err="1" smtClean="0">
                <a:latin typeface="Book Antiqua" pitchFamily="18" charset="0"/>
              </a:rPr>
              <a:t>Новерра</a:t>
            </a:r>
            <a:r>
              <a:rPr lang="ru-RU" dirty="0" smtClean="0">
                <a:latin typeface="Book Antiqua" pitchFamily="18" charset="0"/>
              </a:rPr>
              <a:t> мир отмечает Международный день танца. Это праздник настоящего творчества и жизни. Он призван объединить не только все направления танца, но и все народы мира, т.к. именно танец способен </a:t>
            </a:r>
          </a:p>
        </p:txBody>
      </p:sp>
      <p:pic>
        <p:nvPicPr>
          <p:cNvPr id="6" name="Рисунок 5" descr="e1e35.jpg"/>
          <p:cNvPicPr>
            <a:picLocks noChangeAspect="1"/>
          </p:cNvPicPr>
          <p:nvPr/>
        </p:nvPicPr>
        <p:blipFill>
          <a:blip r:embed="rId3" cstate="screen">
            <a:lum bright="-7000"/>
          </a:blip>
          <a:stretch>
            <a:fillRect/>
          </a:stretch>
        </p:blipFill>
        <p:spPr>
          <a:xfrm>
            <a:off x="4038600" y="2743200"/>
            <a:ext cx="4267200" cy="32004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28600" y="1981200"/>
            <a:ext cx="2819400" cy="46115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>
                <a:latin typeface="Book Antiqua" pitchFamily="18" charset="0"/>
              </a:rPr>
              <a:t>преодолеть все политические, культурные и этнические границы, духовно объединяя людей во имя дружбы и мира, позволяя им говорить на одном языке прекрасного – языке Души.</a:t>
            </a:r>
            <a:endParaRPr lang="ru-RU" b="1" i="1" dirty="0" smtClean="0">
              <a:latin typeface="Book Antiqua" pitchFamily="18" charset="0"/>
            </a:endParaRPr>
          </a:p>
          <a:p>
            <a:pPr>
              <a:lnSpc>
                <a:spcPct val="150000"/>
              </a:lnSpc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4876800" y="3200400"/>
            <a:ext cx="40386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ru-RU" sz="1600" i="1" dirty="0" smtClean="0">
                <a:latin typeface="Book Antiqua" pitchFamily="18" charset="0"/>
              </a:rPr>
              <a:t>Почти все важные события в жизни </a:t>
            </a:r>
          </a:p>
          <a:p>
            <a:pPr>
              <a:lnSpc>
                <a:spcPct val="150000"/>
              </a:lnSpc>
              <a:defRPr/>
            </a:pPr>
            <a:r>
              <a:rPr lang="ru-RU" sz="1600" i="1" dirty="0" smtClean="0">
                <a:latin typeface="Book Antiqua" pitchFamily="18" charset="0"/>
              </a:rPr>
              <a:t>первобытного человека отмечались танцами: рождение, смерть, война, </a:t>
            </a:r>
          </a:p>
          <a:p>
            <a:pPr>
              <a:lnSpc>
                <a:spcPct val="150000"/>
              </a:lnSpc>
              <a:defRPr/>
            </a:pPr>
            <a:r>
              <a:rPr lang="ru-RU" sz="1600" i="1" dirty="0" smtClean="0">
                <a:latin typeface="Book Antiqua" pitchFamily="18" charset="0"/>
              </a:rPr>
              <a:t>избрание нового вождя, исцеление больного. Танцем выражались моления о дожде, </a:t>
            </a:r>
          </a:p>
          <a:p>
            <a:pPr>
              <a:lnSpc>
                <a:spcPct val="150000"/>
              </a:lnSpc>
              <a:defRPr/>
            </a:pPr>
            <a:r>
              <a:rPr lang="ru-RU" sz="1600" i="1" dirty="0" smtClean="0">
                <a:latin typeface="Book Antiqua" pitchFamily="18" charset="0"/>
              </a:rPr>
              <a:t>о солнечном свете, о плодородии, </a:t>
            </a:r>
          </a:p>
          <a:p>
            <a:pPr>
              <a:lnSpc>
                <a:spcPct val="150000"/>
              </a:lnSpc>
              <a:defRPr/>
            </a:pPr>
            <a:r>
              <a:rPr lang="ru-RU" sz="1600" i="1" dirty="0" smtClean="0">
                <a:latin typeface="Book Antiqua" pitchFamily="18" charset="0"/>
              </a:rPr>
              <a:t>о защите и прощении. </a:t>
            </a:r>
            <a:r>
              <a:rPr lang="ru-RU" sz="16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Музыкальное сопровождение было самым простым: удары барабана, хлопанье в ладоши, пение. </a:t>
            </a:r>
            <a:endParaRPr lang="ru-RU" sz="1600" i="1" dirty="0">
              <a:effectLst>
                <a:outerShdw blurRad="38100" dist="38100" dir="2700000" algn="tl">
                  <a:srgbClr val="C0C0C0"/>
                </a:outerShdw>
              </a:effectLst>
              <a:latin typeface="Book Antiqua" pitchFamily="18" charset="0"/>
            </a:endParaRPr>
          </a:p>
        </p:txBody>
      </p:sp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304800" y="228600"/>
            <a:ext cx="4267200" cy="2356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ru-RU" sz="2000" i="1" dirty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Танец появился очень давно, на заре человечества. Первые танцы </a:t>
            </a:r>
            <a:r>
              <a:rPr lang="ru-RU" sz="20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напоминали движения </a:t>
            </a:r>
            <a:r>
              <a:rPr lang="ru-RU" sz="2000" i="1" dirty="0"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, связанные с трудом первобытного человека: ловлей рыбы, сбором плодов, охотой.</a:t>
            </a:r>
          </a:p>
        </p:txBody>
      </p:sp>
      <p:pic>
        <p:nvPicPr>
          <p:cNvPr id="1026" name="Picture 2" descr="C:\Users\Marina\Desktop\afrikan_danc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04800" y="3505200"/>
            <a:ext cx="4543136" cy="3048000"/>
          </a:xfrm>
          <a:prstGeom prst="rect">
            <a:avLst/>
          </a:prstGeom>
          <a:noFill/>
        </p:spPr>
      </p:pic>
      <p:pic>
        <p:nvPicPr>
          <p:cNvPr id="1027" name="Picture 3" descr="C:\Users\Marina\Desktop\86535_or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381000"/>
            <a:ext cx="4122737" cy="27681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7" grpId="0"/>
      <p:bldP spid="820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0" y="0"/>
            <a:ext cx="914400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Calibri" pitchFamily="34" charset="0"/>
                <a:cs typeface="Times New Roman" pitchFamily="18" charset="0"/>
              </a:rPr>
              <a:t>                     </a:t>
            </a:r>
            <a:r>
              <a:rPr lang="ru-RU" sz="3000" b="1" i="1" dirty="0" smtClean="0">
                <a:latin typeface="Book Antiqua" pitchFamily="18" charset="0"/>
              </a:rPr>
              <a:t>Русские народные танцы</a:t>
            </a:r>
          </a:p>
          <a:p>
            <a:pPr lvl="0" eaLnBrk="0" hangingPunct="0">
              <a:lnSpc>
                <a:spcPct val="150000"/>
              </a:lnSpc>
            </a:pPr>
            <a:r>
              <a:rPr lang="ru-RU" b="1" dirty="0" smtClean="0">
                <a:latin typeface="Book Antiqua" pitchFamily="18" charset="0"/>
              </a:rPr>
              <a:t>Русский народный танец</a:t>
            </a:r>
            <a:r>
              <a:rPr lang="ru-RU" dirty="0" smtClean="0">
                <a:latin typeface="Book Antiqua" pitchFamily="18" charset="0"/>
              </a:rPr>
              <a:t> — русское народное танцевальное искусство, представленное в виде народного самодеятельного или постановочного сценического танца. </a:t>
            </a:r>
            <a:endParaRPr kumimoji="0" lang="ru-RU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</a:endParaRPr>
          </a:p>
        </p:txBody>
      </p:sp>
      <p:pic>
        <p:nvPicPr>
          <p:cNvPr id="5" name="Рисунок 4" descr="1416736585_rssrsres3_4.1280x102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514600" y="1981200"/>
            <a:ext cx="3168181" cy="2360295"/>
          </a:xfrm>
          <a:prstGeom prst="rect">
            <a:avLst/>
          </a:prstGeom>
        </p:spPr>
      </p:pic>
      <p:pic>
        <p:nvPicPr>
          <p:cNvPr id="6" name="Рисунок 5" descr="fourimg_7286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52400" y="3048000"/>
            <a:ext cx="3470880" cy="2169300"/>
          </a:xfrm>
          <a:prstGeom prst="rect">
            <a:avLst/>
          </a:prstGeom>
        </p:spPr>
      </p:pic>
      <p:pic>
        <p:nvPicPr>
          <p:cNvPr id="7" name="Рисунок 6" descr="tumblr_inline_nbq1v8GRpo1sleogx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5562600" y="1557963"/>
            <a:ext cx="3318480" cy="194723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733800" y="4419600"/>
            <a:ext cx="5257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ru-RU" dirty="0" smtClean="0">
                <a:latin typeface="Book Antiqua" pitchFamily="18" charset="0"/>
              </a:rPr>
              <a:t>Для мужской пляски характерны удаль, широта души, юмор; женский танец</a:t>
            </a:r>
            <a:endParaRPr lang="ru-RU" i="1" dirty="0" smtClean="0">
              <a:latin typeface="Book Antiqua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8600" y="5265668"/>
            <a:ext cx="8915400" cy="1287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ru-RU" dirty="0" smtClean="0">
                <a:latin typeface="Book Antiqua" pitchFamily="18" charset="0"/>
              </a:rPr>
              <a:t>отличается плавностью, величавостью, лёгким кокетством. Русские танцы являются неотъемлемой частью русской национальной культуры.</a:t>
            </a:r>
            <a:endParaRPr lang="ru-RU" i="1" dirty="0" smtClean="0">
              <a:latin typeface="Book Antiqua" pitchFamily="18" charset="0"/>
            </a:endParaRPr>
          </a:p>
          <a:p>
            <a:pPr>
              <a:lnSpc>
                <a:spcPct val="150000"/>
              </a:lnSpc>
            </a:pPr>
            <a:endParaRPr lang="ru-RU" dirty="0"/>
          </a:p>
        </p:txBody>
      </p:sp>
      <p:pic>
        <p:nvPicPr>
          <p:cNvPr id="11" name="kalinka_cut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screen"/>
          <a:stretch>
            <a:fillRect/>
          </a:stretch>
        </p:blipFill>
        <p:spPr>
          <a:xfrm>
            <a:off x="8534400" y="6172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638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EXPO1206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152400" y="609600"/>
            <a:ext cx="85344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latin typeface="Book Antiqua" pitchFamily="18" charset="0"/>
              </a:rPr>
              <a:t>Лезгинка — старинный сольный мужской и парный танец. Танец наиболее зрелищен, когда исполняется в национальных костюмах и в сопровождении музыкального ансамбля.</a:t>
            </a:r>
          </a:p>
          <a:p>
            <a:r>
              <a:rPr lang="ru-RU" i="1" dirty="0">
                <a:latin typeface="Book Antiqua" pitchFamily="18" charset="0"/>
              </a:rPr>
              <a:t>В танце используется 2 образа. Мужчина двигается в образе «орла», чередует медленный и стремительный темп. Самыми трудноисполняемыми и эффектными движениями являются танцевальные движения мужчины, когда он на носках раскидывает руки в разные стороны. Женщина двигается в образе «лебедя», завораживая грациозной осанкой и плавными движениями рук. Женщина увеличивает темп своего танца вслед за мужчиной. </a:t>
            </a:r>
          </a:p>
        </p:txBody>
      </p:sp>
      <p:sp>
        <p:nvSpPr>
          <p:cNvPr id="9228" name="Rectangle 12"/>
          <p:cNvSpPr>
            <a:spLocks noChangeArrowheads="1"/>
          </p:cNvSpPr>
          <p:nvPr/>
        </p:nvSpPr>
        <p:spPr bwMode="auto">
          <a:xfrm>
            <a:off x="2819400" y="114672"/>
            <a:ext cx="25908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000" b="1" i="1" dirty="0">
                <a:latin typeface="Book Antiqua" pitchFamily="18" charset="0"/>
              </a:rPr>
              <a:t>Л</a:t>
            </a:r>
            <a:r>
              <a:rPr lang="ru-RU" sz="3000" b="1" i="1" dirty="0" smtClean="0">
                <a:latin typeface="Book Antiqua" pitchFamily="18" charset="0"/>
              </a:rPr>
              <a:t>езгинка</a:t>
            </a:r>
          </a:p>
        </p:txBody>
      </p:sp>
      <p:pic>
        <p:nvPicPr>
          <p:cNvPr id="12291" name="Picture 3" descr="C:\Users\Marina\Desktop\phoca_thumb_l_aKZ-(31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487385" y="3927806"/>
            <a:ext cx="5132616" cy="2645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EXPO1206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1584325" y="1865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ru-RU"/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5029200" y="3124200"/>
            <a:ext cx="3886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9230" name="Text Box 14"/>
          <p:cNvSpPr txBox="1">
            <a:spLocks noChangeArrowheads="1"/>
          </p:cNvSpPr>
          <p:nvPr/>
        </p:nvSpPr>
        <p:spPr bwMode="auto">
          <a:xfrm>
            <a:off x="304800" y="1905000"/>
            <a:ext cx="20034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i="1" dirty="0" smtClean="0"/>
              <a:t>.</a:t>
            </a:r>
            <a:endParaRPr lang="ru-RU" i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981200" y="76200"/>
            <a:ext cx="46482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ru-RU" sz="3000" b="1" i="1" dirty="0" smtClean="0">
                <a:latin typeface="Book Antiqua" pitchFamily="18" charset="0"/>
              </a:rPr>
              <a:t>   Кавказские </a:t>
            </a:r>
            <a:r>
              <a:rPr lang="ru-RU" sz="3000" b="1" i="1" dirty="0">
                <a:latin typeface="Book Antiqua" pitchFamily="18" charset="0"/>
              </a:rPr>
              <a:t>танцы</a:t>
            </a:r>
          </a:p>
        </p:txBody>
      </p:sp>
      <p:pic>
        <p:nvPicPr>
          <p:cNvPr id="4099" name="Picture 3" descr="C:\Users\Marina\Desktop\lezginka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38200" y="1219200"/>
            <a:ext cx="3657600" cy="2743200"/>
          </a:xfrm>
          <a:prstGeom prst="rect">
            <a:avLst/>
          </a:prstGeom>
          <a:noFill/>
        </p:spPr>
      </p:pic>
      <p:pic>
        <p:nvPicPr>
          <p:cNvPr id="9218" name="Picture 2" descr="C:\Users\Marina\Desktop\138665368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486400" y="2362200"/>
            <a:ext cx="3162300" cy="3495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9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1" grpId="0" autoUpdateAnimBg="0"/>
      <p:bldP spid="9230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EXPO1206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2286000" y="1598613"/>
            <a:ext cx="4572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i="1"/>
              <a:t>. </a:t>
            </a:r>
            <a:endParaRPr lang="ru-RU" b="1" i="1"/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457200" y="448270"/>
            <a:ext cx="79248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2800" b="1" i="1" dirty="0" smtClean="0">
                <a:latin typeface="Book Antiqua" pitchFamily="18" charset="0"/>
              </a:rPr>
              <a:t>Со временем из народных танцев появляется </a:t>
            </a:r>
          </a:p>
          <a:p>
            <a:pPr algn="ctr" eaLnBrk="0" hangingPunct="0"/>
            <a:r>
              <a:rPr lang="ru-RU" sz="2800" b="1" i="1" dirty="0" smtClean="0">
                <a:latin typeface="Book Antiqua" pitchFamily="18" charset="0"/>
              </a:rPr>
              <a:t>классический танец</a:t>
            </a:r>
            <a:endParaRPr lang="ru-RU" sz="2800" b="1" i="1" dirty="0">
              <a:latin typeface="Book Antiqua" pitchFamily="18" charset="0"/>
            </a:endParaRPr>
          </a:p>
        </p:txBody>
      </p:sp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304801" y="2286000"/>
            <a:ext cx="3733799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i="1" dirty="0">
                <a:latin typeface="Book Antiqua" pitchFamily="18" charset="0"/>
              </a:rPr>
              <a:t>Полька</a:t>
            </a:r>
            <a:r>
              <a:rPr lang="ru-RU" sz="2400" i="1" dirty="0">
                <a:latin typeface="Book Antiqua" pitchFamily="18" charset="0"/>
              </a:rPr>
              <a:t> </a:t>
            </a:r>
            <a:r>
              <a:rPr lang="ru-RU" sz="2400" i="1" dirty="0" smtClean="0">
                <a:latin typeface="Book Antiqua" pitchFamily="18" charset="0"/>
              </a:rPr>
              <a:t>- чешский </a:t>
            </a:r>
            <a:r>
              <a:rPr lang="ru-RU" sz="2400" i="1" dirty="0">
                <a:latin typeface="Book Antiqua" pitchFamily="18" charset="0"/>
              </a:rPr>
              <a:t>энергичный танец быстро распространился по Европе и был принят всеми буржуа на "ура</a:t>
            </a:r>
            <a:r>
              <a:rPr lang="ru-RU" sz="2400" i="1" dirty="0" smtClean="0">
                <a:latin typeface="Book Antiqua" pitchFamily="18" charset="0"/>
              </a:rPr>
              <a:t>"</a:t>
            </a:r>
            <a:endParaRPr lang="ru-RU" sz="2400" i="1" dirty="0">
              <a:latin typeface="Book Antiqua" pitchFamily="18" charset="0"/>
            </a:endParaRPr>
          </a:p>
          <a:p>
            <a:endParaRPr lang="ru-RU" sz="2000" dirty="0"/>
          </a:p>
        </p:txBody>
      </p:sp>
      <p:pic>
        <p:nvPicPr>
          <p:cNvPr id="8196" name="Picture 4" descr="C:\Users\Marina\Desktop\EdQ0RdKep2Q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19600" y="1828800"/>
            <a:ext cx="4343400" cy="4038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/>
      <p:bldP spid="1639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EXPO1206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3032125" y="48371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41997" name="WordArt 13"/>
          <p:cNvSpPr>
            <a:spLocks noChangeArrowheads="1" noChangeShapeType="1" noTextEdit="1"/>
          </p:cNvSpPr>
          <p:nvPr/>
        </p:nvSpPr>
        <p:spPr bwMode="auto">
          <a:xfrm>
            <a:off x="228600" y="228600"/>
            <a:ext cx="3733800" cy="1295400"/>
          </a:xfrm>
          <a:prstGeom prst="rect">
            <a:avLst/>
          </a:prstGeom>
          <a:ln>
            <a:noFill/>
          </a:ln>
        </p:spPr>
        <p:txBody>
          <a:bodyPr wrap="none" fromWordArt="1">
            <a:prstTxWarp prst="textPlain">
              <a:avLst>
                <a:gd name="adj" fmla="val 47563"/>
              </a:avLst>
            </a:prstTxWarp>
          </a:bodyPr>
          <a:lstStyle/>
          <a:p>
            <a:pPr algn="ctr"/>
            <a:r>
              <a:rPr lang="ru-RU" sz="2520" b="1" i="1" dirty="0" smtClean="0">
                <a:latin typeface="Book Antiqua" pitchFamily="18" charset="0"/>
              </a:rPr>
              <a:t>Вальс</a:t>
            </a:r>
            <a:endParaRPr lang="ru-RU" sz="2520" b="1" i="1" dirty="0">
              <a:latin typeface="Book Antiqua" pitchFamily="18" charset="0"/>
            </a:endParaRPr>
          </a:p>
        </p:txBody>
      </p:sp>
      <p:pic>
        <p:nvPicPr>
          <p:cNvPr id="14338" name="Picture 2" descr="C:\Users\Marina\Desktop\Без названия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363114" y="1"/>
            <a:ext cx="4780886" cy="3124200"/>
          </a:xfrm>
          <a:prstGeom prst="rect">
            <a:avLst/>
          </a:prstGeom>
          <a:noFill/>
        </p:spPr>
      </p:pic>
      <p:pic>
        <p:nvPicPr>
          <p:cNvPr id="10" name="zver_cut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screen"/>
          <a:stretch>
            <a:fillRect/>
          </a:stretch>
        </p:blipFill>
        <p:spPr>
          <a:xfrm>
            <a:off x="228600" y="6172200"/>
            <a:ext cx="304800" cy="304800"/>
          </a:xfrm>
          <a:prstGeom prst="rect">
            <a:avLst/>
          </a:prstGeom>
        </p:spPr>
      </p:pic>
      <p:pic>
        <p:nvPicPr>
          <p:cNvPr id="7" name="Picture 2" descr="C:\Users\Marina\Desktop\vals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28600" y="2209800"/>
            <a:ext cx="3624504" cy="4396554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4267200" y="3733800"/>
            <a:ext cx="4572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b="1" i="1" dirty="0" smtClean="0">
                <a:latin typeface="Book Antiqua" pitchFamily="18" charset="0"/>
              </a:rPr>
              <a:t>О вальсе сказано немало,</a:t>
            </a:r>
          </a:p>
          <a:p>
            <a:pPr algn="ctr">
              <a:lnSpc>
                <a:spcPct val="150000"/>
              </a:lnSpc>
            </a:pPr>
            <a:r>
              <a:rPr lang="ru-RU" b="1" i="1" dirty="0" smtClean="0">
                <a:latin typeface="Book Antiqua" pitchFamily="18" charset="0"/>
              </a:rPr>
              <a:t>Он в песнях и стихах воспет.</a:t>
            </a:r>
          </a:p>
          <a:p>
            <a:pPr algn="ctr">
              <a:lnSpc>
                <a:spcPct val="150000"/>
              </a:lnSpc>
            </a:pPr>
            <a:r>
              <a:rPr lang="ru-RU" b="1" i="1" dirty="0" smtClean="0">
                <a:latin typeface="Book Antiqua" pitchFamily="18" charset="0"/>
              </a:rPr>
              <a:t>И сколько танцев ни бывало, </a:t>
            </a:r>
          </a:p>
          <a:p>
            <a:pPr algn="ctr">
              <a:lnSpc>
                <a:spcPct val="150000"/>
              </a:lnSpc>
            </a:pPr>
            <a:r>
              <a:rPr lang="ru-RU" b="1" i="1" dirty="0" smtClean="0">
                <a:latin typeface="Book Antiqua" pitchFamily="18" charset="0"/>
              </a:rPr>
              <a:t>А лучше вальса, право, нет.</a:t>
            </a:r>
            <a:endParaRPr lang="ru-RU" b="1" i="1" dirty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" dur="3000"/>
                                        <p:tgtEl>
                                          <p:spTgt spid="41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3" showWhenStopped="0">
                <p:cTn id="1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41997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700808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>
                <a:hlinkClick r:id="rId2"/>
              </a:rPr>
              <a:t>«</a:t>
            </a:r>
            <a:r>
              <a:rPr lang="ru-RU" sz="2800" b="1" dirty="0" err="1">
                <a:hlinkClick r:id="rId2"/>
              </a:rPr>
              <a:t>Летка-енка</a:t>
            </a:r>
            <a:r>
              <a:rPr lang="ru-RU" sz="2800" b="1" dirty="0">
                <a:hlinkClick r:id="rId2"/>
              </a:rPr>
              <a:t>» – горячий финский танец.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err="1"/>
              <a:t>Летка-енка</a:t>
            </a:r>
            <a:r>
              <a:rPr lang="ru-RU" sz="2800" dirty="0"/>
              <a:t>, являясь русской интерпретацией финского танца </a:t>
            </a:r>
            <a:r>
              <a:rPr lang="ru-RU" sz="2800" dirty="0" smtClean="0"/>
              <a:t> </a:t>
            </a:r>
            <a:r>
              <a:rPr lang="ru-RU" sz="2800" dirty="0"/>
              <a:t>и означающая в переводе - «ритмичное качание», родилась на белоснежных северных просторах.</a:t>
            </a:r>
          </a:p>
        </p:txBody>
      </p:sp>
      <p:pic>
        <p:nvPicPr>
          <p:cNvPr id="24578" name="Picture 2" descr="«Летка-енка» – горячий финский танец.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979712" y="3789040"/>
            <a:ext cx="5400594" cy="2376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EXPO1206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3032125" y="48371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609600" y="0"/>
            <a:ext cx="80772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000" b="1" i="1" dirty="0" smtClean="0">
                <a:latin typeface="Book Antiqua" pitchFamily="18" charset="0"/>
              </a:rPr>
              <a:t>Балет формируется в </a:t>
            </a:r>
            <a:r>
              <a:rPr lang="ru-RU" sz="3000" b="1" i="1" dirty="0">
                <a:latin typeface="Book Antiqua" pitchFamily="18" charset="0"/>
              </a:rPr>
              <a:t>Европе </a:t>
            </a:r>
            <a:r>
              <a:rPr lang="ru-RU" sz="3000" b="1" i="1" dirty="0" smtClean="0">
                <a:latin typeface="Book Antiqua" pitchFamily="18" charset="0"/>
              </a:rPr>
              <a:t>в</a:t>
            </a:r>
            <a:r>
              <a:rPr lang="en-US" sz="3000" b="1" i="1" dirty="0" smtClean="0">
                <a:latin typeface="Book Antiqua" pitchFamily="18" charset="0"/>
              </a:rPr>
              <a:t> XVI</a:t>
            </a:r>
            <a:r>
              <a:rPr lang="ru-RU" sz="3000" b="1" i="1" dirty="0" smtClean="0">
                <a:latin typeface="Book Antiqua" pitchFamily="18" charset="0"/>
              </a:rPr>
              <a:t>  -зрелище</a:t>
            </a:r>
            <a:r>
              <a:rPr lang="ru-RU" sz="3000" b="1" i="1" dirty="0">
                <a:latin typeface="Book Antiqua" pitchFamily="18" charset="0"/>
              </a:rPr>
              <a:t>, составленное из плясок и немого </a:t>
            </a:r>
            <a:r>
              <a:rPr lang="ru-RU" sz="3000" b="1" i="1" dirty="0" smtClean="0">
                <a:latin typeface="Book Antiqua" pitchFamily="18" charset="0"/>
              </a:rPr>
              <a:t>действия</a:t>
            </a:r>
            <a:endParaRPr lang="ru-RU" sz="3000" b="1" i="1" dirty="0">
              <a:latin typeface="Book Antiqua" pitchFamily="18" charset="0"/>
            </a:endParaRPr>
          </a:p>
        </p:txBody>
      </p:sp>
      <p:pic>
        <p:nvPicPr>
          <p:cNvPr id="1027" name="Picture 3" descr="C:\Users\Marina\Desktop\Balet-balet-balet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09600" y="1676400"/>
            <a:ext cx="3429000" cy="2286000"/>
          </a:xfrm>
          <a:prstGeom prst="rect">
            <a:avLst/>
          </a:prstGeom>
          <a:noFill/>
        </p:spPr>
      </p:pic>
      <p:pic>
        <p:nvPicPr>
          <p:cNvPr id="1031" name="Picture 7" descr="C:\Users\Marina\Desktop\russkiy_balet_anna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72000" y="3124200"/>
            <a:ext cx="4143440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0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1990</TotalTime>
  <Words>374</Words>
  <Application>Microsoft Office PowerPoint</Application>
  <PresentationFormat>Экран (4:3)</PresentationFormat>
  <Paragraphs>37</Paragraphs>
  <Slides>14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«Летка-енка» – горячий финский танец.  Летка-енка, являясь русской интерпретацией финского танца  и означающая в переводе - «ритмичное качание», родилась на белоснежных северных просторах.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Marina</dc:creator>
  <cp:lastModifiedBy>школа2</cp:lastModifiedBy>
  <cp:revision>231</cp:revision>
  <cp:lastPrinted>1601-01-01T00:00:00Z</cp:lastPrinted>
  <dcterms:created xsi:type="dcterms:W3CDTF">1601-01-01T00:00:00Z</dcterms:created>
  <dcterms:modified xsi:type="dcterms:W3CDTF">2019-12-12T16:26:37Z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