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9" r:id="rId11"/>
    <p:sldId id="267" r:id="rId12"/>
    <p:sldId id="270" r:id="rId13"/>
    <p:sldId id="265" r:id="rId14"/>
    <p:sldId id="266" r:id="rId15"/>
    <p:sldId id="268"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9D583A6-AAD4-42FE-91D9-A7F0556D1399}" type="datetimeFigureOut">
              <a:rPr lang="ru-RU" smtClean="0"/>
              <a:pPr/>
              <a:t>17.11.2017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7C1EC1-39ED-4E0B-B824-BCE112397E5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D583A6-AAD4-42FE-91D9-A7F0556D1399}" type="datetimeFigureOut">
              <a:rPr lang="ru-RU" smtClean="0"/>
              <a:pPr/>
              <a:t>17.11.2017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7C1EC1-39ED-4E0B-B824-BCE112397E5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2285992"/>
            <a:ext cx="7572428" cy="1446550"/>
          </a:xfrm>
          <a:prstGeom prst="rect">
            <a:avLst/>
          </a:prstGeom>
          <a:noFill/>
          <a:scene3d>
            <a:camera prst="perspectiveLeft"/>
            <a:lightRig rig="threePt" dir="t"/>
          </a:scene3d>
        </p:spPr>
        <p:txBody>
          <a:bodyPr wrap="square" rtlCol="0">
            <a:spAutoFit/>
          </a:bodyPr>
          <a:lstStyle/>
          <a:p>
            <a: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Good morning </a:t>
            </a:r>
            <a:endParaRPr lang="ru-RU" sz="8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user\Desktop\Новая папка\img5 (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descr="C:\Users\user\Desktop\Новая папка\room3.jpg"/>
          <p:cNvPicPr>
            <a:picLocks noChangeAspect="1" noChangeArrowheads="1"/>
          </p:cNvPicPr>
          <p:nvPr/>
        </p:nvPicPr>
        <p:blipFill>
          <a:blip r:embed="rId2" cstate="print"/>
          <a:srcRect/>
          <a:stretch>
            <a:fillRect/>
          </a:stretch>
        </p:blipFill>
        <p:spPr bwMode="auto">
          <a:xfrm>
            <a:off x="285720" y="3929066"/>
            <a:ext cx="4290976" cy="2643206"/>
          </a:xfrm>
          <a:prstGeom prst="rect">
            <a:avLst/>
          </a:prstGeom>
          <a:noFill/>
        </p:spPr>
      </p:pic>
      <p:pic>
        <p:nvPicPr>
          <p:cNvPr id="25603" name="Picture 3" descr="C:\Users\user\Desktop\Новая папка\room 1.jpg"/>
          <p:cNvPicPr>
            <a:picLocks noChangeAspect="1" noChangeArrowheads="1"/>
          </p:cNvPicPr>
          <p:nvPr/>
        </p:nvPicPr>
        <p:blipFill>
          <a:blip r:embed="rId3" cstate="print"/>
          <a:srcRect/>
          <a:stretch>
            <a:fillRect/>
          </a:stretch>
        </p:blipFill>
        <p:spPr bwMode="auto">
          <a:xfrm>
            <a:off x="214282" y="214290"/>
            <a:ext cx="4632276" cy="2605459"/>
          </a:xfrm>
          <a:prstGeom prst="rect">
            <a:avLst/>
          </a:prstGeom>
          <a:noFill/>
        </p:spPr>
      </p:pic>
      <p:pic>
        <p:nvPicPr>
          <p:cNvPr id="25605" name="Picture 5" descr="http://s3.thingpic.com/images/31/tkUJA3bGRFNERhBBKXSaHvvA.jpeg"/>
          <p:cNvPicPr>
            <a:picLocks noChangeAspect="1" noChangeArrowheads="1"/>
          </p:cNvPicPr>
          <p:nvPr/>
        </p:nvPicPr>
        <p:blipFill>
          <a:blip r:embed="rId4" cstate="print"/>
          <a:srcRect b="9048"/>
          <a:stretch>
            <a:fillRect/>
          </a:stretch>
        </p:blipFill>
        <p:spPr bwMode="auto">
          <a:xfrm>
            <a:off x="5214942" y="142852"/>
            <a:ext cx="3570800" cy="3000396"/>
          </a:xfrm>
          <a:prstGeom prst="rect">
            <a:avLst/>
          </a:prstGeom>
          <a:noFill/>
        </p:spPr>
      </p:pic>
      <p:sp>
        <p:nvSpPr>
          <p:cNvPr id="6" name="TextBox 5"/>
          <p:cNvSpPr txBox="1"/>
          <p:nvPr/>
        </p:nvSpPr>
        <p:spPr>
          <a:xfrm>
            <a:off x="2500298" y="3000372"/>
            <a:ext cx="1928826" cy="523220"/>
          </a:xfrm>
          <a:prstGeom prst="rect">
            <a:avLst/>
          </a:prstGeom>
          <a:noFill/>
        </p:spPr>
        <p:txBody>
          <a:bodyPr wrap="square" rtlCol="0">
            <a:spAutoFit/>
          </a:bodyPr>
          <a:lstStyle/>
          <a:p>
            <a:r>
              <a:rPr lang="en-US" sz="2800" b="1" dirty="0" smtClean="0"/>
              <a:t>Room 1</a:t>
            </a:r>
            <a:endParaRPr lang="ru-RU" sz="2800" b="1" dirty="0"/>
          </a:p>
        </p:txBody>
      </p:sp>
      <p:sp>
        <p:nvSpPr>
          <p:cNvPr id="7" name="TextBox 6"/>
          <p:cNvSpPr txBox="1"/>
          <p:nvPr/>
        </p:nvSpPr>
        <p:spPr>
          <a:xfrm>
            <a:off x="7358082" y="3214686"/>
            <a:ext cx="1321324" cy="523220"/>
          </a:xfrm>
          <a:prstGeom prst="rect">
            <a:avLst/>
          </a:prstGeom>
          <a:noFill/>
        </p:spPr>
        <p:txBody>
          <a:bodyPr wrap="none" rtlCol="0">
            <a:spAutoFit/>
          </a:bodyPr>
          <a:lstStyle/>
          <a:p>
            <a:r>
              <a:rPr lang="en-US" sz="2800" b="1" dirty="0" smtClean="0"/>
              <a:t>Room 2</a:t>
            </a:r>
            <a:endParaRPr lang="ru-RU" sz="2800" b="1" dirty="0"/>
          </a:p>
        </p:txBody>
      </p:sp>
      <p:sp>
        <p:nvSpPr>
          <p:cNvPr id="8" name="TextBox 7"/>
          <p:cNvSpPr txBox="1"/>
          <p:nvPr/>
        </p:nvSpPr>
        <p:spPr>
          <a:xfrm>
            <a:off x="4714876" y="6215082"/>
            <a:ext cx="1321324" cy="523220"/>
          </a:xfrm>
          <a:prstGeom prst="rect">
            <a:avLst/>
          </a:prstGeom>
          <a:noFill/>
        </p:spPr>
        <p:txBody>
          <a:bodyPr wrap="none" rtlCol="0">
            <a:spAutoFit/>
          </a:bodyPr>
          <a:lstStyle/>
          <a:p>
            <a:r>
              <a:rPr lang="en-US" sz="2800" b="1" dirty="0" smtClean="0"/>
              <a:t>Room 3</a:t>
            </a:r>
            <a:endParaRPr lang="ru-RU" sz="28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i.move.ru/2/822/071b4926f5598142.jpg"/>
          <p:cNvPicPr>
            <a:picLocks noChangeAspect="1" noChangeArrowheads="1"/>
          </p:cNvPicPr>
          <p:nvPr/>
        </p:nvPicPr>
        <p:blipFill>
          <a:blip r:embed="rId2" cstate="print"/>
          <a:srcRect/>
          <a:stretch>
            <a:fillRect/>
          </a:stretch>
        </p:blipFill>
        <p:spPr bwMode="auto">
          <a:xfrm>
            <a:off x="4429124" y="428604"/>
            <a:ext cx="4106665" cy="2245832"/>
          </a:xfrm>
          <a:prstGeom prst="rect">
            <a:avLst/>
          </a:prstGeom>
          <a:noFill/>
        </p:spPr>
      </p:pic>
      <p:pic>
        <p:nvPicPr>
          <p:cNvPr id="1030" name="Picture 6" descr="http://www.3dray.ru/image_badroom/1_0.gif"/>
          <p:cNvPicPr>
            <a:picLocks noChangeAspect="1" noChangeArrowheads="1"/>
          </p:cNvPicPr>
          <p:nvPr/>
        </p:nvPicPr>
        <p:blipFill>
          <a:blip r:embed="rId3" cstate="print"/>
          <a:srcRect/>
          <a:stretch>
            <a:fillRect/>
          </a:stretch>
        </p:blipFill>
        <p:spPr bwMode="auto">
          <a:xfrm>
            <a:off x="5572132" y="3429000"/>
            <a:ext cx="3281457" cy="2704942"/>
          </a:xfrm>
          <a:prstGeom prst="rect">
            <a:avLst/>
          </a:prstGeom>
          <a:noFill/>
        </p:spPr>
      </p:pic>
      <p:pic>
        <p:nvPicPr>
          <p:cNvPr id="1032" name="Picture 8" descr="http://printonic.ru/uploads/images/2016/05/11/img_573336938e9c8.jpg"/>
          <p:cNvPicPr>
            <a:picLocks noChangeAspect="1" noChangeArrowheads="1"/>
          </p:cNvPicPr>
          <p:nvPr/>
        </p:nvPicPr>
        <p:blipFill>
          <a:blip r:embed="rId4" cstate="print"/>
          <a:srcRect/>
          <a:stretch>
            <a:fillRect/>
          </a:stretch>
        </p:blipFill>
        <p:spPr bwMode="auto">
          <a:xfrm>
            <a:off x="428596" y="428604"/>
            <a:ext cx="3094035" cy="2187292"/>
          </a:xfrm>
          <a:prstGeom prst="rect">
            <a:avLst/>
          </a:prstGeom>
          <a:noFill/>
        </p:spPr>
      </p:pic>
      <p:sp>
        <p:nvSpPr>
          <p:cNvPr id="6" name="TextBox 5"/>
          <p:cNvSpPr txBox="1"/>
          <p:nvPr/>
        </p:nvSpPr>
        <p:spPr>
          <a:xfrm>
            <a:off x="1714480" y="142852"/>
            <a:ext cx="914802" cy="369332"/>
          </a:xfrm>
          <a:prstGeom prst="rect">
            <a:avLst/>
          </a:prstGeom>
          <a:noFill/>
        </p:spPr>
        <p:txBody>
          <a:bodyPr wrap="none" rtlCol="0">
            <a:spAutoFit/>
          </a:bodyPr>
          <a:lstStyle/>
          <a:p>
            <a:r>
              <a:rPr lang="en-US" b="1" dirty="0" smtClean="0"/>
              <a:t>Room 1</a:t>
            </a:r>
            <a:endParaRPr lang="ru-RU" b="1" dirty="0"/>
          </a:p>
        </p:txBody>
      </p:sp>
      <p:sp>
        <p:nvSpPr>
          <p:cNvPr id="7" name="TextBox 6"/>
          <p:cNvSpPr txBox="1"/>
          <p:nvPr/>
        </p:nvSpPr>
        <p:spPr>
          <a:xfrm>
            <a:off x="6500826" y="142852"/>
            <a:ext cx="914802" cy="369332"/>
          </a:xfrm>
          <a:prstGeom prst="rect">
            <a:avLst/>
          </a:prstGeom>
          <a:noFill/>
        </p:spPr>
        <p:txBody>
          <a:bodyPr wrap="none" rtlCol="0">
            <a:spAutoFit/>
          </a:bodyPr>
          <a:lstStyle/>
          <a:p>
            <a:r>
              <a:rPr lang="en-US" b="1" dirty="0" smtClean="0"/>
              <a:t>Room 2</a:t>
            </a:r>
            <a:endParaRPr lang="ru-RU" b="1" dirty="0"/>
          </a:p>
        </p:txBody>
      </p:sp>
      <p:sp>
        <p:nvSpPr>
          <p:cNvPr id="8" name="TextBox 7"/>
          <p:cNvSpPr txBox="1"/>
          <p:nvPr/>
        </p:nvSpPr>
        <p:spPr>
          <a:xfrm>
            <a:off x="7786710" y="6215082"/>
            <a:ext cx="914802" cy="369332"/>
          </a:xfrm>
          <a:prstGeom prst="rect">
            <a:avLst/>
          </a:prstGeom>
          <a:noFill/>
        </p:spPr>
        <p:txBody>
          <a:bodyPr wrap="none" rtlCol="0">
            <a:spAutoFit/>
          </a:bodyPr>
          <a:lstStyle/>
          <a:p>
            <a:r>
              <a:rPr lang="en-US" b="1" dirty="0" smtClean="0"/>
              <a:t>Room 3</a:t>
            </a:r>
            <a:endParaRPr lang="ru-RU" b="1" dirty="0"/>
          </a:p>
        </p:txBody>
      </p:sp>
      <p:sp>
        <p:nvSpPr>
          <p:cNvPr id="9" name="TextBox 8"/>
          <p:cNvSpPr txBox="1"/>
          <p:nvPr/>
        </p:nvSpPr>
        <p:spPr>
          <a:xfrm>
            <a:off x="285720" y="2786059"/>
            <a:ext cx="5286412" cy="4401205"/>
          </a:xfrm>
          <a:prstGeom prst="rect">
            <a:avLst/>
          </a:prstGeom>
          <a:noFill/>
        </p:spPr>
        <p:txBody>
          <a:bodyPr wrap="square" rtlCol="0">
            <a:spAutoFit/>
          </a:bodyPr>
          <a:lstStyle/>
          <a:p>
            <a:r>
              <a:rPr lang="en-US" sz="2400" b="1" dirty="0" smtClean="0"/>
              <a:t>This is my bedroom. It is not large. There are many things in it. There is my bed in the room. It is red. The lamp is near it. There is a big wardrobe in the corner. It is white. There are my clothes in it. On the left there is a window. There is a small sofa under the window. It is between the wardrobe and the chest of drawers. There is a picture above the bed. I like my bedroom very much.</a:t>
            </a:r>
            <a:r>
              <a:rPr lang="en-US" sz="1600" dirty="0" smtClean="0"/>
              <a:t/>
            </a:r>
            <a:br>
              <a:rPr lang="en-US" sz="1600" dirty="0" smtClean="0"/>
            </a:br>
            <a:endParaRPr lang="ru-RU"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ds02.infourok.ru/uploads/ex/1042/00004ad9-8e49ebdf/hello_html_m76160ef2.jpg"/>
          <p:cNvPicPr>
            <a:picLocks noChangeAspect="1" noChangeArrowheads="1"/>
          </p:cNvPicPr>
          <p:nvPr/>
        </p:nvPicPr>
        <p:blipFill>
          <a:blip r:embed="rId2" cstate="print"/>
          <a:srcRect/>
          <a:stretch>
            <a:fillRect/>
          </a:stretch>
        </p:blipFill>
        <p:spPr bwMode="auto">
          <a:xfrm>
            <a:off x="0" y="0"/>
            <a:ext cx="9138227" cy="6858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s://arhivurokov.ru/multiurok/html/2017/05/05/s_590cdc94bdf97/622944_8.jpeg"/>
          <p:cNvPicPr>
            <a:picLocks noChangeAspect="1" noChangeArrowheads="1"/>
          </p:cNvPicPr>
          <p:nvPr/>
        </p:nvPicPr>
        <p:blipFill>
          <a:blip r:embed="rId2" cstate="print"/>
          <a:srcRect/>
          <a:stretch>
            <a:fillRect/>
          </a:stretch>
        </p:blipFill>
        <p:spPr bwMode="auto">
          <a:xfrm>
            <a:off x="357158" y="642918"/>
            <a:ext cx="8411053" cy="5929354"/>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85728"/>
            <a:ext cx="3214710" cy="1200329"/>
          </a:xfrm>
          <a:prstGeom prst="rect">
            <a:avLst/>
          </a:prstGeom>
          <a:noFill/>
        </p:spPr>
        <p:txBody>
          <a:bodyPr wrap="square" rtlCol="0">
            <a:spAutoFit/>
          </a:bodyPr>
          <a:lstStyle/>
          <a:p>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There is no place like home</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TextBox 2"/>
          <p:cNvSpPr txBox="1"/>
          <p:nvPr/>
        </p:nvSpPr>
        <p:spPr>
          <a:xfrm>
            <a:off x="285720" y="1928802"/>
            <a:ext cx="3571900" cy="1200329"/>
          </a:xfrm>
          <a:prstGeom prst="rect">
            <a:avLst/>
          </a:prstGeom>
          <a:noFill/>
        </p:spPr>
        <p:txBody>
          <a:bodyPr wrap="square" rtlCol="0">
            <a:spAutoFit/>
          </a:bodyPr>
          <a:lstStyle/>
          <a:p>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East or west, home is best</a:t>
            </a: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r>
            <a:endParaRPr lang="ru-RU"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TextBox 3"/>
          <p:cNvSpPr txBox="1"/>
          <p:nvPr/>
        </p:nvSpPr>
        <p:spPr>
          <a:xfrm>
            <a:off x="285720" y="3571876"/>
            <a:ext cx="3286148" cy="1200329"/>
          </a:xfrm>
          <a:prstGeom prst="rect">
            <a:avLst/>
          </a:prstGeom>
          <a:noFill/>
        </p:spPr>
        <p:txBody>
          <a:bodyPr wrap="square" rtlCol="0">
            <a:spAutoFit/>
          </a:bodyPr>
          <a:lstStyle/>
          <a:p>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My home is my castle</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TextBox 4"/>
          <p:cNvSpPr txBox="1"/>
          <p:nvPr/>
        </p:nvSpPr>
        <p:spPr>
          <a:xfrm>
            <a:off x="357158" y="5214950"/>
            <a:ext cx="3500462" cy="1200329"/>
          </a:xfrm>
          <a:prstGeom prst="rect">
            <a:avLst/>
          </a:prstGeom>
          <a:noFill/>
        </p:spPr>
        <p:txBody>
          <a:bodyPr wrap="square" rtlCol="0">
            <a:spAutoFit/>
          </a:bodyPr>
          <a:lstStyle/>
          <a:p>
            <a:r>
              <a:rPr 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Home , sweet home</a:t>
            </a:r>
            <a:endPar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TextBox 5"/>
          <p:cNvSpPr txBox="1"/>
          <p:nvPr/>
        </p:nvSpPr>
        <p:spPr>
          <a:xfrm>
            <a:off x="5000628" y="357166"/>
            <a:ext cx="2917399" cy="1200329"/>
          </a:xfrm>
          <a:prstGeom prst="rect">
            <a:avLst/>
          </a:prstGeom>
          <a:noFill/>
        </p:spPr>
        <p:txBody>
          <a:bodyPr wrap="square" rtlCol="0">
            <a:spAutoFit/>
          </a:bodyPr>
          <a:lstStyle/>
          <a:p>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Дом, милый дом.</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TextBox 6"/>
          <p:cNvSpPr txBox="1"/>
          <p:nvPr/>
        </p:nvSpPr>
        <p:spPr>
          <a:xfrm>
            <a:off x="4857752" y="1928802"/>
            <a:ext cx="3857652" cy="1200329"/>
          </a:xfrm>
          <a:prstGeom prst="rect">
            <a:avLst/>
          </a:prstGeom>
          <a:noFill/>
        </p:spPr>
        <p:txBody>
          <a:bodyPr wrap="square" rtlCol="0">
            <a:spAutoFit/>
          </a:bodyPr>
          <a:lstStyle/>
          <a:p>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Мой дом – моя крепость.</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8" name="TextBox 7"/>
          <p:cNvSpPr txBox="1"/>
          <p:nvPr/>
        </p:nvSpPr>
        <p:spPr>
          <a:xfrm>
            <a:off x="4929190" y="3500438"/>
            <a:ext cx="3643338" cy="1200329"/>
          </a:xfrm>
          <a:prstGeom prst="rect">
            <a:avLst/>
          </a:prstGeom>
          <a:noFill/>
        </p:spPr>
        <p:txBody>
          <a:bodyPr wrap="square" rtlCol="0">
            <a:spAutoFit/>
          </a:bodyPr>
          <a:lstStyle/>
          <a:p>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В гостях хорошо, а дома лучше</a:t>
            </a:r>
            <a:r>
              <a:rPr lang="ru-RU" dirty="0" smtClean="0"/>
              <a:t>.</a:t>
            </a:r>
            <a:endParaRPr lang="ru-RU" dirty="0"/>
          </a:p>
        </p:txBody>
      </p:sp>
      <p:sp>
        <p:nvSpPr>
          <p:cNvPr id="9" name="TextBox 8"/>
          <p:cNvSpPr txBox="1"/>
          <p:nvPr/>
        </p:nvSpPr>
        <p:spPr>
          <a:xfrm>
            <a:off x="5072066" y="5214950"/>
            <a:ext cx="3857652" cy="1200329"/>
          </a:xfrm>
          <a:prstGeom prst="rect">
            <a:avLst/>
          </a:prstGeom>
          <a:noFill/>
        </p:spPr>
        <p:txBody>
          <a:bodyPr wrap="square" rtlCol="0">
            <a:spAutoFit/>
          </a:bodyPr>
          <a:lstStyle/>
          <a:p>
            <a:r>
              <a:rPr lang="ru-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Нет лучше места, чем дом.</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29" name="Прямая со стрелкой 28"/>
          <p:cNvCxnSpPr>
            <a:endCxn id="9" idx="1"/>
          </p:cNvCxnSpPr>
          <p:nvPr/>
        </p:nvCxnSpPr>
        <p:spPr>
          <a:xfrm rot="16200000" flipH="1">
            <a:off x="1985902" y="2728951"/>
            <a:ext cx="4672130" cy="150019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a:endCxn id="8" idx="1"/>
          </p:cNvCxnSpPr>
          <p:nvPr/>
        </p:nvCxnSpPr>
        <p:spPr>
          <a:xfrm>
            <a:off x="3143240" y="2500306"/>
            <a:ext cx="1785950" cy="160029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rot="5400000" flipH="1" flipV="1">
            <a:off x="3464711" y="2678901"/>
            <a:ext cx="1714512" cy="121444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a:endCxn id="6" idx="1"/>
          </p:cNvCxnSpPr>
          <p:nvPr/>
        </p:nvCxnSpPr>
        <p:spPr>
          <a:xfrm rot="5400000" flipH="1" flipV="1">
            <a:off x="1764530" y="2764670"/>
            <a:ext cx="5043437" cy="142876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3108" y="2428868"/>
            <a:ext cx="5298951" cy="1446550"/>
          </a:xfrm>
          <a:prstGeom prst="rect">
            <a:avLst/>
          </a:prstGeom>
          <a:noFill/>
          <a:scene3d>
            <a:camera prst="obliqueBottomLeft"/>
            <a:lightRig rig="threePt" dir="t"/>
          </a:scene3d>
        </p:spPr>
        <p:txBody>
          <a:bodyPr wrap="none" rtlCol="0">
            <a:spAutoFit/>
          </a:bodyPr>
          <a:lstStyle/>
          <a:p>
            <a: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Thank you </a:t>
            </a:r>
            <a:endParaRPr lang="ru-RU" sz="8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https://static7.depositphotos.com/1016517/762/v/950/depositphotos_7627440-stock-illustration-children-room.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xn-----klcfl0acjadfifjeqd4pj.xn--p1ai/netcat_files/multifile/2552/preview__FilesZ500_res_wizualizacje_Z109_Z109_view1_jpg.jpg"/>
          <p:cNvPicPr>
            <a:picLocks noChangeAspect="1" noChangeArrowheads="1"/>
          </p:cNvPicPr>
          <p:nvPr/>
        </p:nvPicPr>
        <p:blipFill>
          <a:blip r:embed="rId2" cstate="print"/>
          <a:srcRect/>
          <a:stretch>
            <a:fillRect/>
          </a:stretch>
        </p:blipFill>
        <p:spPr bwMode="auto">
          <a:xfrm>
            <a:off x="214282" y="173998"/>
            <a:ext cx="8572560" cy="668400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mebel-ua.com.ua/img/tov/300/91/full_1209172.jpg"/>
          <p:cNvPicPr>
            <a:picLocks noChangeAspect="1" noChangeArrowheads="1"/>
          </p:cNvPicPr>
          <p:nvPr/>
        </p:nvPicPr>
        <p:blipFill>
          <a:blip r:embed="rId2" cstate="print"/>
          <a:srcRect/>
          <a:stretch>
            <a:fillRect/>
          </a:stretch>
        </p:blipFill>
        <p:spPr bwMode="auto">
          <a:xfrm>
            <a:off x="285720" y="714356"/>
            <a:ext cx="8643998" cy="590550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5852" y="1571612"/>
            <a:ext cx="6000792" cy="1569660"/>
          </a:xfrm>
          <a:prstGeom prst="rect">
            <a:avLst/>
          </a:prstGeom>
          <a:noFill/>
        </p:spPr>
        <p:txBody>
          <a:bodyPr wrap="square" rtlCol="0">
            <a:spAutoFit/>
          </a:bodyPr>
          <a:lstStyle/>
          <a:p>
            <a:r>
              <a:rPr lang="en-US" sz="9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  O  U  S  E</a:t>
            </a:r>
            <a:endParaRPr lang="ru-RU" sz="9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428604"/>
            <a:ext cx="7786742" cy="3170099"/>
          </a:xfrm>
          <a:prstGeom prst="rect">
            <a:avLst/>
          </a:prstGeom>
          <a:noFill/>
        </p:spPr>
        <p:txBody>
          <a:bodyPr wrap="square" rtlCol="0">
            <a:spAutoFit/>
          </a:bodyPr>
          <a:lstStyle/>
          <a:p>
            <a:r>
              <a:rPr lang="en-US" sz="4000" b="1" dirty="0" smtClean="0"/>
              <a:t>between, mirror,  sink, living room, wardrobe, dining room, downstairs,  cooker, in,  under, bath room, on, chair, fridge, bookcase</a:t>
            </a:r>
            <a:endParaRPr lang="ru-RU" sz="4000" b="1" dirty="0" smtClean="0"/>
          </a:p>
          <a:p>
            <a:endParaRPr lang="ru-RU" sz="4000" b="1" dirty="0"/>
          </a:p>
        </p:txBody>
      </p:sp>
      <p:graphicFrame>
        <p:nvGraphicFramePr>
          <p:cNvPr id="4" name="Таблица 3"/>
          <p:cNvGraphicFramePr>
            <a:graphicFrameLocks noGrp="1"/>
          </p:cNvGraphicFramePr>
          <p:nvPr/>
        </p:nvGraphicFramePr>
        <p:xfrm>
          <a:off x="1142976" y="3571876"/>
          <a:ext cx="7000924" cy="2123440"/>
        </p:xfrm>
        <a:graphic>
          <a:graphicData uri="http://schemas.openxmlformats.org/drawingml/2006/table">
            <a:tbl>
              <a:tblPr firstRow="1" bandRow="1">
                <a:tableStyleId>{5C22544A-7EE6-4342-B048-85BDC9FD1C3A}</a:tableStyleId>
              </a:tblPr>
              <a:tblGrid>
                <a:gridCol w="1750231"/>
                <a:gridCol w="1750231"/>
                <a:gridCol w="1750231"/>
                <a:gridCol w="1750231"/>
              </a:tblGrid>
              <a:tr h="370840">
                <a:tc>
                  <a:txBody>
                    <a:bodyPr/>
                    <a:lstStyle/>
                    <a:p>
                      <a:r>
                        <a:rPr lang="en-US" dirty="0" smtClean="0"/>
                        <a:t>furniture</a:t>
                      </a:r>
                      <a:endParaRPr lang="ru-RU" dirty="0"/>
                    </a:p>
                  </a:txBody>
                  <a:tcPr/>
                </a:tc>
                <a:tc>
                  <a:txBody>
                    <a:bodyPr/>
                    <a:lstStyle/>
                    <a:p>
                      <a:r>
                        <a:rPr lang="en-US" dirty="0" smtClean="0"/>
                        <a:t>rooms</a:t>
                      </a:r>
                      <a:endParaRPr lang="ru-RU" dirty="0"/>
                    </a:p>
                  </a:txBody>
                  <a:tcPr/>
                </a:tc>
                <a:tc>
                  <a:txBody>
                    <a:bodyPr/>
                    <a:lstStyle/>
                    <a:p>
                      <a:r>
                        <a:rPr lang="en-US" dirty="0" smtClean="0"/>
                        <a:t>prepositions</a:t>
                      </a:r>
                      <a:endParaRPr lang="ru-RU" dirty="0"/>
                    </a:p>
                  </a:txBody>
                  <a:tcPr/>
                </a:tc>
                <a:tc>
                  <a:txBody>
                    <a:bodyPr/>
                    <a:lstStyle/>
                    <a:p>
                      <a:r>
                        <a:rPr lang="en-US" dirty="0" smtClean="0"/>
                        <a:t>furniture in the kitchen</a:t>
                      </a:r>
                      <a:endParaRPr lang="ru-RU" dirty="0"/>
                    </a:p>
                  </a:txBody>
                  <a:tcPr/>
                </a:tc>
              </a:tr>
              <a:tr h="370840">
                <a:tc>
                  <a:txBody>
                    <a:bodyPr/>
                    <a:lstStyle/>
                    <a:p>
                      <a:endParaRPr lang="ru-RU"/>
                    </a:p>
                  </a:txBody>
                  <a:tcPr/>
                </a:tc>
                <a:tc>
                  <a:txBody>
                    <a:bodyPr/>
                    <a:lstStyle/>
                    <a:p>
                      <a:endParaRPr lang="ru-RU" dirty="0"/>
                    </a:p>
                  </a:txBody>
                  <a:tcPr/>
                </a:tc>
                <a:tc>
                  <a:txBody>
                    <a:bodyPr/>
                    <a:lstStyle/>
                    <a:p>
                      <a:endParaRPr lang="ru-RU" dirty="0"/>
                    </a:p>
                  </a:txBody>
                  <a:tcPr/>
                </a:tc>
                <a:tc>
                  <a:txBody>
                    <a:bodyPr/>
                    <a:lstStyle/>
                    <a:p>
                      <a:endParaRPr lang="ru-RU"/>
                    </a:p>
                  </a:txBody>
                  <a:tcPr/>
                </a:tc>
              </a:tr>
              <a:tr h="370840">
                <a:tc>
                  <a:txBody>
                    <a:bodyPr/>
                    <a:lstStyle/>
                    <a:p>
                      <a:endParaRPr lang="ru-RU"/>
                    </a:p>
                  </a:txBody>
                  <a:tcPr/>
                </a:tc>
                <a:tc>
                  <a:txBody>
                    <a:bodyPr/>
                    <a:lstStyle/>
                    <a:p>
                      <a:endParaRPr lang="ru-RU"/>
                    </a:p>
                  </a:txBody>
                  <a:tcPr/>
                </a:tc>
                <a:tc>
                  <a:txBody>
                    <a:bodyPr/>
                    <a:lstStyle/>
                    <a:p>
                      <a:endParaRPr lang="ru-RU" dirty="0"/>
                    </a:p>
                  </a:txBody>
                  <a:tcPr/>
                </a:tc>
                <a:tc>
                  <a:txBody>
                    <a:bodyPr/>
                    <a:lstStyle/>
                    <a:p>
                      <a:endParaRPr lang="ru-RU"/>
                    </a:p>
                  </a:txBody>
                  <a:tcPr/>
                </a:tc>
              </a:tr>
              <a:tr h="370840">
                <a:tc>
                  <a:txBody>
                    <a:bodyPr/>
                    <a:lstStyle/>
                    <a:p>
                      <a:endParaRPr lang="ru-RU" dirty="0"/>
                    </a:p>
                  </a:txBody>
                  <a:tcPr/>
                </a:tc>
                <a:tc>
                  <a:txBody>
                    <a:bodyPr/>
                    <a:lstStyle/>
                    <a:p>
                      <a:endParaRPr lang="ru-RU"/>
                    </a:p>
                  </a:txBody>
                  <a:tcPr/>
                </a:tc>
                <a:tc>
                  <a:txBody>
                    <a:bodyPr/>
                    <a:lstStyle/>
                    <a:p>
                      <a:endParaRPr lang="ru-RU"/>
                    </a:p>
                  </a:txBody>
                  <a:tcPr/>
                </a:tc>
                <a:tc>
                  <a:txBody>
                    <a:bodyPr/>
                    <a:lstStyle/>
                    <a:p>
                      <a:endParaRPr lang="ru-RU" dirty="0"/>
                    </a:p>
                  </a:txBody>
                  <a:tcPr/>
                </a:tc>
              </a:tr>
              <a:tr h="37084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785786" y="357166"/>
          <a:ext cx="7858180" cy="4693920"/>
        </p:xfrm>
        <a:graphic>
          <a:graphicData uri="http://schemas.openxmlformats.org/drawingml/2006/table">
            <a:tbl>
              <a:tblPr firstRow="1" bandRow="1">
                <a:tableStyleId>{5C22544A-7EE6-4342-B048-85BDC9FD1C3A}</a:tableStyleId>
              </a:tblPr>
              <a:tblGrid>
                <a:gridCol w="1964545"/>
                <a:gridCol w="1964545"/>
                <a:gridCol w="1964545"/>
                <a:gridCol w="1964545"/>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furniture</a:t>
                      </a:r>
                      <a:endParaRPr lang="ru-RU" dirty="0" smtClean="0"/>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rooms</a:t>
                      </a:r>
                      <a:endParaRPr lang="ru-RU" dirty="0" smtClean="0"/>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prepositions</a:t>
                      </a:r>
                      <a:endParaRPr lang="ru-RU" dirty="0" smtClean="0"/>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furniture in the kitchen</a:t>
                      </a:r>
                      <a:endParaRPr lang="ru-RU" dirty="0" smtClean="0"/>
                    </a:p>
                    <a:p>
                      <a:endParaRPr lang="ru-RU" dirty="0"/>
                    </a:p>
                  </a:txBody>
                  <a:tcPr/>
                </a:tc>
              </a:tr>
              <a:tr h="370840">
                <a:tc>
                  <a:txBody>
                    <a:bodyPr/>
                    <a:lstStyle/>
                    <a:p>
                      <a:r>
                        <a:rPr lang="en-US" sz="3200" b="1" dirty="0" smtClean="0"/>
                        <a:t>mirror</a:t>
                      </a:r>
                      <a:endParaRPr lang="ru-RU" sz="3200" b="1" dirty="0"/>
                    </a:p>
                  </a:txBody>
                  <a:tcPr/>
                </a:tc>
                <a:tc>
                  <a:txBody>
                    <a:bodyPr/>
                    <a:lstStyle/>
                    <a:p>
                      <a:r>
                        <a:rPr lang="en-US" sz="3200" b="1" dirty="0" smtClean="0"/>
                        <a:t>living room</a:t>
                      </a:r>
                      <a:endParaRPr lang="ru-RU" sz="3200" b="1" dirty="0"/>
                    </a:p>
                  </a:txBody>
                  <a:tcPr/>
                </a:tc>
                <a:tc>
                  <a:txBody>
                    <a:bodyPr/>
                    <a:lstStyle/>
                    <a:p>
                      <a:r>
                        <a:rPr lang="en-US" sz="3200" b="1" dirty="0" smtClean="0"/>
                        <a:t>in</a:t>
                      </a:r>
                      <a:endParaRPr lang="ru-RU" sz="3200" b="1" dirty="0"/>
                    </a:p>
                  </a:txBody>
                  <a:tcPr/>
                </a:tc>
                <a:tc>
                  <a:txBody>
                    <a:bodyPr/>
                    <a:lstStyle/>
                    <a:p>
                      <a:r>
                        <a:rPr lang="en-US" sz="3200" b="1" dirty="0" smtClean="0"/>
                        <a:t>sink</a:t>
                      </a:r>
                      <a:endParaRPr lang="ru-RU" sz="3200" b="1" dirty="0"/>
                    </a:p>
                  </a:txBody>
                  <a:tcPr/>
                </a:tc>
              </a:tr>
              <a:tr h="370840">
                <a:tc>
                  <a:txBody>
                    <a:bodyPr/>
                    <a:lstStyle/>
                    <a:p>
                      <a:r>
                        <a:rPr lang="en-US" sz="3200" b="1" dirty="0" smtClean="0"/>
                        <a:t>wardrobe</a:t>
                      </a:r>
                      <a:endParaRPr lang="ru-RU" sz="3200" b="1" dirty="0"/>
                    </a:p>
                  </a:txBody>
                  <a:tcPr/>
                </a:tc>
                <a:tc>
                  <a:txBody>
                    <a:bodyPr/>
                    <a:lstStyle/>
                    <a:p>
                      <a:r>
                        <a:rPr lang="en-US" sz="3200" b="1" dirty="0" smtClean="0"/>
                        <a:t>dining room</a:t>
                      </a:r>
                      <a:endParaRPr lang="ru-RU" sz="3200" b="1" dirty="0"/>
                    </a:p>
                  </a:txBody>
                  <a:tcPr/>
                </a:tc>
                <a:tc>
                  <a:txBody>
                    <a:bodyPr/>
                    <a:lstStyle/>
                    <a:p>
                      <a:r>
                        <a:rPr lang="en-US" sz="3200" b="1" dirty="0" smtClean="0"/>
                        <a:t>between</a:t>
                      </a:r>
                      <a:endParaRPr lang="ru-RU" sz="3200" b="1" dirty="0"/>
                    </a:p>
                  </a:txBody>
                  <a:tcPr/>
                </a:tc>
                <a:tc>
                  <a:txBody>
                    <a:bodyPr/>
                    <a:lstStyle/>
                    <a:p>
                      <a:r>
                        <a:rPr lang="en-US" sz="3200" b="1" dirty="0" smtClean="0"/>
                        <a:t>cooker</a:t>
                      </a:r>
                      <a:endParaRPr lang="ru-RU" sz="3200" b="1" dirty="0"/>
                    </a:p>
                  </a:txBody>
                  <a:tcPr/>
                </a:tc>
              </a:tr>
              <a:tr h="4156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chair</a:t>
                      </a:r>
                      <a:endParaRPr lang="ru-RU" sz="3200" b="1" dirty="0" smtClean="0"/>
                    </a:p>
                    <a:p>
                      <a:endParaRPr lang="ru-RU" sz="32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bath room</a:t>
                      </a:r>
                      <a:endParaRPr lang="ru-RU" sz="3200" b="1" dirty="0" smtClean="0"/>
                    </a:p>
                    <a:p>
                      <a:endParaRPr lang="ru-RU" sz="3200" b="1" dirty="0"/>
                    </a:p>
                  </a:txBody>
                  <a:tcPr/>
                </a:tc>
                <a:tc>
                  <a:txBody>
                    <a:bodyPr/>
                    <a:lstStyle/>
                    <a:p>
                      <a:r>
                        <a:rPr lang="en-US" sz="3200" b="1" dirty="0" smtClean="0"/>
                        <a:t>on</a:t>
                      </a:r>
                      <a:endParaRPr lang="ru-RU" sz="32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3200" b="1" dirty="0" smtClean="0"/>
                        <a:t>fridge</a:t>
                      </a:r>
                      <a:endParaRPr lang="ru-RU" sz="3200" b="1" dirty="0"/>
                    </a:p>
                  </a:txBody>
                  <a:tcPr/>
                </a:tc>
              </a:tr>
              <a:tr h="370840">
                <a:tc>
                  <a:txBody>
                    <a:bodyPr/>
                    <a:lstStyle/>
                    <a:p>
                      <a:r>
                        <a:rPr lang="en-US" sz="3200" b="1" dirty="0" smtClean="0"/>
                        <a:t>bookcase</a:t>
                      </a:r>
                      <a:endParaRPr lang="ru-RU" sz="3200" b="1" dirty="0"/>
                    </a:p>
                  </a:txBody>
                  <a:tcPr/>
                </a:tc>
                <a:tc>
                  <a:txBody>
                    <a:bodyPr/>
                    <a:lstStyle/>
                    <a:p>
                      <a:endParaRPr lang="ru-RU" sz="3200" b="1" dirty="0"/>
                    </a:p>
                  </a:txBody>
                  <a:tcPr/>
                </a:tc>
                <a:tc>
                  <a:txBody>
                    <a:bodyPr/>
                    <a:lstStyle/>
                    <a:p>
                      <a:r>
                        <a:rPr lang="en-US" sz="3200" b="1" dirty="0" smtClean="0"/>
                        <a:t>under</a:t>
                      </a:r>
                      <a:endParaRPr lang="ru-RU" sz="3200" b="1" dirty="0"/>
                    </a:p>
                  </a:txBody>
                  <a:tcPr/>
                </a:tc>
                <a:tc>
                  <a:txBody>
                    <a:bodyPr/>
                    <a:lstStyle/>
                    <a:p>
                      <a:endParaRPr lang="ru-RU" sz="3200" b="1"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857232"/>
            <a:ext cx="5715040" cy="3970318"/>
          </a:xfrm>
          <a:prstGeom prst="rect">
            <a:avLst/>
          </a:prstGeom>
          <a:noFill/>
        </p:spPr>
        <p:txBody>
          <a:bodyPr wrap="square" rtlCol="0">
            <a:spAutoFit/>
          </a:bodyPr>
          <a:lstStyle/>
          <a:p>
            <a:r>
              <a:rPr lang="en-US" sz="3600" dirty="0" smtClean="0"/>
              <a:t>The second letter is      </a:t>
            </a:r>
            <a:r>
              <a:rPr lang="en-US" sz="3600" b="1" dirty="0" smtClean="0"/>
              <a:t>H</a:t>
            </a:r>
          </a:p>
          <a:p>
            <a:r>
              <a:rPr lang="en-US" sz="3600" dirty="0" smtClean="0"/>
              <a:t>The third letter is          </a:t>
            </a:r>
            <a:r>
              <a:rPr lang="en-US" sz="3600" b="1" dirty="0" smtClean="0"/>
              <a:t>E</a:t>
            </a:r>
          </a:p>
          <a:p>
            <a:r>
              <a:rPr lang="en-US" sz="3600" dirty="0" smtClean="0"/>
              <a:t>The first letter is            </a:t>
            </a:r>
            <a:r>
              <a:rPr lang="en-US" sz="3600" b="1" dirty="0" smtClean="0"/>
              <a:t>T</a:t>
            </a:r>
          </a:p>
          <a:p>
            <a:r>
              <a:rPr lang="en-US" sz="3600" dirty="0" smtClean="0"/>
              <a:t>The seventh letter is     </a:t>
            </a:r>
            <a:r>
              <a:rPr lang="en-US" sz="3600" b="1" dirty="0" smtClean="0"/>
              <a:t>S</a:t>
            </a:r>
          </a:p>
          <a:p>
            <a:r>
              <a:rPr lang="en-US" sz="3600" dirty="0" smtClean="0"/>
              <a:t>The fourth letter is        </a:t>
            </a:r>
            <a:r>
              <a:rPr lang="en-US" sz="3600" b="1" dirty="0" smtClean="0"/>
              <a:t>R</a:t>
            </a:r>
          </a:p>
          <a:p>
            <a:r>
              <a:rPr lang="en-US" sz="3600" dirty="0" smtClean="0"/>
              <a:t>The fifth letter is            </a:t>
            </a:r>
            <a:r>
              <a:rPr lang="en-US" sz="3600" b="1" dirty="0" smtClean="0"/>
              <a:t>E</a:t>
            </a:r>
          </a:p>
          <a:p>
            <a:r>
              <a:rPr lang="en-US" sz="3600" dirty="0" smtClean="0"/>
              <a:t>The sixth letter is           </a:t>
            </a:r>
            <a:r>
              <a:rPr lang="en-US" sz="3600" b="1" dirty="0" smtClean="0"/>
              <a:t>I</a:t>
            </a:r>
            <a:endParaRPr lang="ru-RU" sz="3600" b="1" dirty="0"/>
          </a:p>
        </p:txBody>
      </p:sp>
      <p:graphicFrame>
        <p:nvGraphicFramePr>
          <p:cNvPr id="4" name="Таблица 3"/>
          <p:cNvGraphicFramePr>
            <a:graphicFrameLocks noGrp="1"/>
          </p:cNvGraphicFramePr>
          <p:nvPr/>
        </p:nvGraphicFramePr>
        <p:xfrm>
          <a:off x="142844" y="5214950"/>
          <a:ext cx="5153740" cy="928694"/>
        </p:xfrm>
        <a:graphic>
          <a:graphicData uri="http://schemas.openxmlformats.org/drawingml/2006/table">
            <a:tbl>
              <a:tblPr bandRow="1">
                <a:tableStyleId>{5C22544A-7EE6-4342-B048-85BDC9FD1C3A}</a:tableStyleId>
              </a:tblPr>
              <a:tblGrid>
                <a:gridCol w="1030748"/>
                <a:gridCol w="1030748"/>
                <a:gridCol w="1030748"/>
                <a:gridCol w="1030748"/>
                <a:gridCol w="1030748"/>
              </a:tblGrid>
              <a:tr h="928694">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c>
                  <a:txBody>
                    <a:bodyPr/>
                    <a:lstStyle/>
                    <a:p>
                      <a:endParaRPr lang="ru-RU" dirty="0"/>
                    </a:p>
                  </a:txBody>
                  <a:tcPr/>
                </a:tc>
              </a:tr>
            </a:tbl>
          </a:graphicData>
        </a:graphic>
      </p:graphicFrame>
      <p:graphicFrame>
        <p:nvGraphicFramePr>
          <p:cNvPr id="5" name="Таблица 4"/>
          <p:cNvGraphicFramePr>
            <a:graphicFrameLocks noGrp="1"/>
          </p:cNvGraphicFramePr>
          <p:nvPr/>
        </p:nvGraphicFramePr>
        <p:xfrm>
          <a:off x="6429388" y="5214950"/>
          <a:ext cx="2071702" cy="942344"/>
        </p:xfrm>
        <a:graphic>
          <a:graphicData uri="http://schemas.openxmlformats.org/drawingml/2006/table">
            <a:tbl>
              <a:tblPr bandRow="1">
                <a:tableStyleId>{5C22544A-7EE6-4342-B048-85BDC9FD1C3A}</a:tableStyleId>
              </a:tblPr>
              <a:tblGrid>
                <a:gridCol w="1035851"/>
                <a:gridCol w="1035851"/>
              </a:tblGrid>
              <a:tr h="942344">
                <a:tc>
                  <a:txBody>
                    <a:bodyPr/>
                    <a:lstStyle/>
                    <a:p>
                      <a:endParaRPr lang="ru-RU" dirty="0"/>
                    </a:p>
                  </a:txBody>
                  <a:tcPr/>
                </a:tc>
                <a:tc>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1604" y="1428736"/>
            <a:ext cx="4236178" cy="1323439"/>
          </a:xfrm>
          <a:prstGeom prst="rect">
            <a:avLst/>
          </a:prstGeom>
          <a:noFill/>
        </p:spPr>
        <p:txBody>
          <a:bodyPr wrap="square" rtlCol="0">
            <a:spAutoFit/>
          </a:bodyPr>
          <a:lstStyle/>
          <a:p>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There </a:t>
            </a:r>
            <a:r>
              <a:rPr lang="en-US" sz="8000" b="1" dirty="0" smtClean="0">
                <a:ln w="10541" cmpd="sng">
                  <a:solidFill>
                    <a:srgbClr val="0070C0"/>
                  </a:solidFill>
                  <a:prstDash val="solid"/>
                </a:ln>
                <a:solidFill>
                  <a:sysClr val="windowText" lastClr="000000"/>
                </a:solidFill>
              </a:rPr>
              <a:t>is</a:t>
            </a:r>
            <a:endParaRPr lang="ru-RU" sz="8000" b="1" dirty="0">
              <a:ln w="10541" cmpd="sng">
                <a:solidFill>
                  <a:srgbClr val="0070C0"/>
                </a:solidFill>
                <a:prstDash val="solid"/>
              </a:ln>
              <a:solidFill>
                <a:sysClr val="windowText" lastClr="000000"/>
              </a:solidFill>
            </a:endParaRPr>
          </a:p>
        </p:txBody>
      </p:sp>
      <p:sp>
        <p:nvSpPr>
          <p:cNvPr id="3" name="TextBox 2"/>
          <p:cNvSpPr txBox="1"/>
          <p:nvPr/>
        </p:nvSpPr>
        <p:spPr>
          <a:xfrm>
            <a:off x="2714612" y="4000504"/>
            <a:ext cx="4470455" cy="1323439"/>
          </a:xfrm>
          <a:prstGeom prst="rect">
            <a:avLst/>
          </a:prstGeom>
          <a:noFill/>
        </p:spPr>
        <p:txBody>
          <a:bodyPr wrap="none" rtlCol="0">
            <a:spAutoFit/>
          </a:bodyPr>
          <a:lstStyle/>
          <a:p>
            <a:r>
              <a:rPr lang="en-US" sz="8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There  </a:t>
            </a:r>
            <a:r>
              <a:rPr lang="en-US" sz="8000" b="1" dirty="0" smtClean="0">
                <a:ln w="10541" cmpd="sng">
                  <a:solidFill>
                    <a:schemeClr val="accent1">
                      <a:shade val="88000"/>
                      <a:satMod val="110000"/>
                    </a:schemeClr>
                  </a:solidFill>
                  <a:prstDash val="solid"/>
                </a:ln>
                <a:solidFill>
                  <a:sysClr val="windowText" lastClr="000000"/>
                </a:solidFill>
              </a:rPr>
              <a:t>are</a:t>
            </a:r>
            <a:endParaRPr lang="ru-RU" sz="8000" b="1" dirty="0">
              <a:ln w="10541" cmpd="sng">
                <a:solidFill>
                  <a:schemeClr val="accent1">
                    <a:shade val="88000"/>
                    <a:satMod val="110000"/>
                  </a:schemeClr>
                </a:solidFill>
                <a:prstDash val="solid"/>
              </a:ln>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509</TotalTime>
  <Words>270</Words>
  <Application>Microsoft Office PowerPoint</Application>
  <PresentationFormat>Экран (4:3)</PresentationFormat>
  <Paragraphs>50</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33</cp:revision>
  <dcterms:created xsi:type="dcterms:W3CDTF">2017-11-15T18:31:41Z</dcterms:created>
  <dcterms:modified xsi:type="dcterms:W3CDTF">2017-11-17T19:30:03Z</dcterms:modified>
</cp:coreProperties>
</file>