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</p:sldIdLst>
  <p:sldSz cx="9144000" cy="6858000" type="screen4x3"/>
  <p:notesSz cx="6858000" cy="9144000"/>
  <p:embeddedFontLst>
    <p:embeddedFont>
      <p:font typeface="Matilda" panose="020B0604020202020204" charset="0"/>
      <p:regular r:id="rId12"/>
    </p:embeddedFon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Candara" panose="020E0502030303020204" pitchFamily="34" charset="0"/>
      <p:regular r:id="rId17"/>
      <p:bold r:id="rId18"/>
      <p:italic r:id="rId19"/>
      <p:boldItalic r:id="rId2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AFBC"/>
    <a:srgbClr val="860000"/>
    <a:srgbClr val="7A0000"/>
    <a:srgbClr val="00642D"/>
    <a:srgbClr val="007A37"/>
    <a:srgbClr val="006C31"/>
    <a:srgbClr val="003760"/>
    <a:srgbClr val="00589A"/>
    <a:srgbClr val="008EC0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 showGuides="1">
      <p:cViewPr varScale="1">
        <p:scale>
          <a:sx n="87" d="100"/>
          <a:sy n="87" d="100"/>
        </p:scale>
        <p:origin x="-1344" y="-84"/>
      </p:cViewPr>
      <p:guideLst>
        <p:guide orient="horz" pos="220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DF9965-A512-4594-9AB4-0C59C7793DE0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2ED7921-A0E1-49AA-929D-AB931672083F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3000" b="1" dirty="0" smtClean="0">
              <a:latin typeface="Candara" panose="020E0502030303020204" pitchFamily="34" charset="0"/>
            </a:rPr>
            <a:t>графические</a:t>
          </a:r>
          <a:endParaRPr lang="ru-RU" sz="3000" b="1" dirty="0">
            <a:latin typeface="Candara" panose="020E0502030303020204" pitchFamily="34" charset="0"/>
          </a:endParaRPr>
        </a:p>
      </dgm:t>
    </dgm:pt>
    <dgm:pt modelId="{96650E30-26FD-409B-A4C4-D9F716A1E735}" type="parTrans" cxnId="{36404E5E-5327-41E9-A37B-198B9F656EED}">
      <dgm:prSet/>
      <dgm:spPr/>
      <dgm:t>
        <a:bodyPr/>
        <a:lstStyle/>
        <a:p>
          <a:endParaRPr lang="ru-RU"/>
        </a:p>
      </dgm:t>
    </dgm:pt>
    <dgm:pt modelId="{BCD23703-51CD-4E3E-B758-B32F18AAAB11}" type="sibTrans" cxnId="{36404E5E-5327-41E9-A37B-198B9F656EED}">
      <dgm:prSet/>
      <dgm:spPr/>
      <dgm:t>
        <a:bodyPr/>
        <a:lstStyle/>
        <a:p>
          <a:endParaRPr lang="ru-RU"/>
        </a:p>
      </dgm:t>
    </dgm:pt>
    <dgm:pt modelId="{26806F4E-2E75-469C-A755-54DF5A9CFAB9}">
      <dgm:prSet phldrT="[Текст]"/>
      <dgm:spPr>
        <a:solidFill>
          <a:schemeClr val="accent5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dirty="0" smtClean="0"/>
            <a:t>использование наглядных материалов (готовых форм - картинок, фотографий, натуральных объектов, объемных изображений, записей звуков и </a:t>
          </a:r>
          <a:r>
            <a:rPr lang="ru-RU" dirty="0" err="1" smtClean="0"/>
            <a:t>т.п</a:t>
          </a:r>
          <a:r>
            <a:rPr lang="ru-RU" dirty="0" smtClean="0"/>
            <a:t>) </a:t>
          </a:r>
          <a:endParaRPr lang="ru-RU" dirty="0"/>
        </a:p>
      </dgm:t>
    </dgm:pt>
    <dgm:pt modelId="{BA198598-5FCA-44ED-9548-A1CC4170CC22}" type="parTrans" cxnId="{76759295-0815-46A1-87BC-0D7F409CEADF}">
      <dgm:prSet/>
      <dgm:spPr/>
      <dgm:t>
        <a:bodyPr/>
        <a:lstStyle/>
        <a:p>
          <a:endParaRPr lang="ru-RU"/>
        </a:p>
      </dgm:t>
    </dgm:pt>
    <dgm:pt modelId="{929608E6-C0AC-49EC-82D9-6ABECBC985AF}" type="sibTrans" cxnId="{76759295-0815-46A1-87BC-0D7F409CEADF}">
      <dgm:prSet/>
      <dgm:spPr/>
      <dgm:t>
        <a:bodyPr/>
        <a:lstStyle/>
        <a:p>
          <a:endParaRPr lang="ru-RU"/>
        </a:p>
      </dgm:t>
    </dgm:pt>
    <dgm:pt modelId="{41208220-B81B-49EC-8751-219108B06A22}">
      <dgm:prSet phldrT="[Текст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sz="3000" b="1" dirty="0" smtClean="0">
              <a:latin typeface="Candara" panose="020E0502030303020204" pitchFamily="34" charset="0"/>
            </a:rPr>
            <a:t>ментальные</a:t>
          </a:r>
          <a:endParaRPr lang="ru-RU" sz="3000" b="1" dirty="0">
            <a:latin typeface="Candara" panose="020E0502030303020204" pitchFamily="34" charset="0"/>
          </a:endParaRPr>
        </a:p>
      </dgm:t>
    </dgm:pt>
    <dgm:pt modelId="{23B3A00A-9034-45D4-8242-340D13705A3E}" type="parTrans" cxnId="{209C727A-1F44-431D-8E16-13B2C0A0FE70}">
      <dgm:prSet/>
      <dgm:spPr/>
      <dgm:t>
        <a:bodyPr/>
        <a:lstStyle/>
        <a:p>
          <a:endParaRPr lang="ru-RU"/>
        </a:p>
      </dgm:t>
    </dgm:pt>
    <dgm:pt modelId="{8F9A8BED-CDD2-4746-8745-2FA08C4EDCF6}" type="sibTrans" cxnId="{209C727A-1F44-431D-8E16-13B2C0A0FE70}">
      <dgm:prSet/>
      <dgm:spPr/>
      <dgm:t>
        <a:bodyPr/>
        <a:lstStyle/>
        <a:p>
          <a:endParaRPr lang="ru-RU"/>
        </a:p>
      </dgm:t>
    </dgm:pt>
    <dgm:pt modelId="{EC3E5927-E8E8-435A-8B04-7CBAAA5B065A}">
      <dgm:prSet phldrT="[Текст]"/>
      <dgm:spPr>
        <a:solidFill>
          <a:schemeClr val="accent5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dirty="0" smtClean="0"/>
            <a:t>фиксация увиденного в памяти </a:t>
          </a:r>
          <a:endParaRPr lang="ru-RU" dirty="0"/>
        </a:p>
      </dgm:t>
    </dgm:pt>
    <dgm:pt modelId="{7EF8DC03-F917-4744-BC83-F79C0FB63AFA}" type="parTrans" cxnId="{B53154A5-F32D-42D0-8494-6FADF1BC17D4}">
      <dgm:prSet/>
      <dgm:spPr/>
      <dgm:t>
        <a:bodyPr/>
        <a:lstStyle/>
        <a:p>
          <a:endParaRPr lang="ru-RU"/>
        </a:p>
      </dgm:t>
    </dgm:pt>
    <dgm:pt modelId="{5012A55F-64DC-4A9A-964C-4DA73906DB03}" type="sibTrans" cxnId="{B53154A5-F32D-42D0-8494-6FADF1BC17D4}">
      <dgm:prSet/>
      <dgm:spPr/>
      <dgm:t>
        <a:bodyPr/>
        <a:lstStyle/>
        <a:p>
          <a:endParaRPr lang="ru-RU"/>
        </a:p>
      </dgm:t>
    </dgm:pt>
    <dgm:pt modelId="{E52D23AD-6C56-48E4-90CC-51F32589D8A5}">
      <dgm:prSet phldrT="[Текст]" custT="1"/>
      <dgm:spPr/>
      <dgm:t>
        <a:bodyPr/>
        <a:lstStyle/>
        <a:p>
          <a:r>
            <a:rPr lang="ru-RU" sz="3000" b="1" dirty="0" smtClean="0">
              <a:latin typeface="Candara" panose="020E0502030303020204" pitchFamily="34" charset="0"/>
            </a:rPr>
            <a:t>практические</a:t>
          </a:r>
          <a:endParaRPr lang="ru-RU" sz="3000" b="1" dirty="0">
            <a:latin typeface="Candara" panose="020E0502030303020204" pitchFamily="34" charset="0"/>
          </a:endParaRPr>
        </a:p>
      </dgm:t>
    </dgm:pt>
    <dgm:pt modelId="{8BA51DEF-9C96-411A-B471-CBEDC54ACCD7}" type="parTrans" cxnId="{E8F7EC66-FB37-4951-A109-E05E463E443F}">
      <dgm:prSet/>
      <dgm:spPr/>
      <dgm:t>
        <a:bodyPr/>
        <a:lstStyle/>
        <a:p>
          <a:endParaRPr lang="ru-RU"/>
        </a:p>
      </dgm:t>
    </dgm:pt>
    <dgm:pt modelId="{6BF81D69-64DB-4D46-AA74-D666CC6A80C1}" type="sibTrans" cxnId="{E8F7EC66-FB37-4951-A109-E05E463E443F}">
      <dgm:prSet/>
      <dgm:spPr/>
      <dgm:t>
        <a:bodyPr/>
        <a:lstStyle/>
        <a:p>
          <a:endParaRPr lang="ru-RU"/>
        </a:p>
      </dgm:t>
    </dgm:pt>
    <dgm:pt modelId="{434FF905-5F1A-4ADE-8E02-81FED2B19BB4}">
      <dgm:prSet phldrT="[Текст]"/>
      <dgm:spPr>
        <a:solidFill>
          <a:schemeClr val="accent5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dirty="0" smtClean="0"/>
            <a:t>фиксация наблюдаемого явления, процесса на бумаге (</a:t>
          </a:r>
          <a:r>
            <a:rPr lang="ru-RU" dirty="0" err="1" smtClean="0"/>
            <a:t>зарисовывание</a:t>
          </a:r>
          <a:r>
            <a:rPr lang="ru-RU" dirty="0" smtClean="0"/>
            <a:t>, использование условных знаков,  рисунки-прогнозы)</a:t>
          </a:r>
          <a:endParaRPr lang="ru-RU" dirty="0"/>
        </a:p>
      </dgm:t>
    </dgm:pt>
    <dgm:pt modelId="{ADF602A3-B12D-430F-91A7-B90E344FF199}" type="parTrans" cxnId="{AE81FBC0-24F9-4B31-8DF2-2B666F999132}">
      <dgm:prSet/>
      <dgm:spPr/>
      <dgm:t>
        <a:bodyPr/>
        <a:lstStyle/>
        <a:p>
          <a:endParaRPr lang="ru-RU"/>
        </a:p>
      </dgm:t>
    </dgm:pt>
    <dgm:pt modelId="{B4D44C91-6736-44A9-B6B7-25DA0649E6EA}" type="sibTrans" cxnId="{AE81FBC0-24F9-4B31-8DF2-2B666F999132}">
      <dgm:prSet/>
      <dgm:spPr/>
      <dgm:t>
        <a:bodyPr/>
        <a:lstStyle/>
        <a:p>
          <a:endParaRPr lang="ru-RU"/>
        </a:p>
      </dgm:t>
    </dgm:pt>
    <dgm:pt modelId="{3C4AF6B5-7151-4A0E-B8BF-0831E5E922D7}" type="pres">
      <dgm:prSet presAssocID="{63DF9965-A512-4594-9AB4-0C59C7793DE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0DBB478-ACF1-422D-BA25-3FDF3EA26A41}" type="pres">
      <dgm:prSet presAssocID="{32ED7921-A0E1-49AA-929D-AB931672083F}" presName="linNode" presStyleCnt="0"/>
      <dgm:spPr/>
    </dgm:pt>
    <dgm:pt modelId="{A22C4B07-2C62-4143-AB67-FFA5B17D5695}" type="pres">
      <dgm:prSet presAssocID="{32ED7921-A0E1-49AA-929D-AB931672083F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C139BD-7CC0-48BC-AA53-5C3063299F23}" type="pres">
      <dgm:prSet presAssocID="{32ED7921-A0E1-49AA-929D-AB931672083F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6F0C97-956B-4804-8615-DFE39DA29CE9}" type="pres">
      <dgm:prSet presAssocID="{BCD23703-51CD-4E3E-B758-B32F18AAAB11}" presName="sp" presStyleCnt="0"/>
      <dgm:spPr/>
    </dgm:pt>
    <dgm:pt modelId="{FB0DF400-E9DC-461B-81E6-24E49258A187}" type="pres">
      <dgm:prSet presAssocID="{41208220-B81B-49EC-8751-219108B06A22}" presName="linNode" presStyleCnt="0"/>
      <dgm:spPr/>
    </dgm:pt>
    <dgm:pt modelId="{E42C9DC4-102B-4882-99AF-B451161A4B6B}" type="pres">
      <dgm:prSet presAssocID="{41208220-B81B-49EC-8751-219108B06A22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CC1B7F-460E-481C-8529-EFA56B8404F8}" type="pres">
      <dgm:prSet presAssocID="{41208220-B81B-49EC-8751-219108B06A22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2A9B0E-CD1D-49DD-895D-17F33C1F6AC4}" type="pres">
      <dgm:prSet presAssocID="{8F9A8BED-CDD2-4746-8745-2FA08C4EDCF6}" presName="sp" presStyleCnt="0"/>
      <dgm:spPr/>
    </dgm:pt>
    <dgm:pt modelId="{8493150B-8781-4619-9FA6-0A1C24C426F5}" type="pres">
      <dgm:prSet presAssocID="{E52D23AD-6C56-48E4-90CC-51F32589D8A5}" presName="linNode" presStyleCnt="0"/>
      <dgm:spPr/>
    </dgm:pt>
    <dgm:pt modelId="{5959B790-E293-4381-861C-1DC1DD76CCF4}" type="pres">
      <dgm:prSet presAssocID="{E52D23AD-6C56-48E4-90CC-51F32589D8A5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F77F9E-7FBB-40CC-B594-841E6E825A7F}" type="pres">
      <dgm:prSet presAssocID="{E52D23AD-6C56-48E4-90CC-51F32589D8A5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AC8EA30-CCDB-4031-A846-9B83A35E366B}" type="presOf" srcId="{434FF905-5F1A-4ADE-8E02-81FED2B19BB4}" destId="{73F77F9E-7FBB-40CC-B594-841E6E825A7F}" srcOrd="0" destOrd="0" presId="urn:microsoft.com/office/officeart/2005/8/layout/vList5"/>
    <dgm:cxn modelId="{209C727A-1F44-431D-8E16-13B2C0A0FE70}" srcId="{63DF9965-A512-4594-9AB4-0C59C7793DE0}" destId="{41208220-B81B-49EC-8751-219108B06A22}" srcOrd="1" destOrd="0" parTransId="{23B3A00A-9034-45D4-8242-340D13705A3E}" sibTransId="{8F9A8BED-CDD2-4746-8745-2FA08C4EDCF6}"/>
    <dgm:cxn modelId="{E8F7EC66-FB37-4951-A109-E05E463E443F}" srcId="{63DF9965-A512-4594-9AB4-0C59C7793DE0}" destId="{E52D23AD-6C56-48E4-90CC-51F32589D8A5}" srcOrd="2" destOrd="0" parTransId="{8BA51DEF-9C96-411A-B471-CBEDC54ACCD7}" sibTransId="{6BF81D69-64DB-4D46-AA74-D666CC6A80C1}"/>
    <dgm:cxn modelId="{25BA192A-2092-439B-8F0A-77E472C7E025}" type="presOf" srcId="{26806F4E-2E75-469C-A755-54DF5A9CFAB9}" destId="{5AC139BD-7CC0-48BC-AA53-5C3063299F23}" srcOrd="0" destOrd="0" presId="urn:microsoft.com/office/officeart/2005/8/layout/vList5"/>
    <dgm:cxn modelId="{EFEA1654-51EE-4884-988A-409B8B297175}" type="presOf" srcId="{32ED7921-A0E1-49AA-929D-AB931672083F}" destId="{A22C4B07-2C62-4143-AB67-FFA5B17D5695}" srcOrd="0" destOrd="0" presId="urn:microsoft.com/office/officeart/2005/8/layout/vList5"/>
    <dgm:cxn modelId="{077D442F-944E-470D-8D03-C56232FD0224}" type="presOf" srcId="{E52D23AD-6C56-48E4-90CC-51F32589D8A5}" destId="{5959B790-E293-4381-861C-1DC1DD76CCF4}" srcOrd="0" destOrd="0" presId="urn:microsoft.com/office/officeart/2005/8/layout/vList5"/>
    <dgm:cxn modelId="{093AF453-714D-4512-AE0C-E097B980606E}" type="presOf" srcId="{41208220-B81B-49EC-8751-219108B06A22}" destId="{E42C9DC4-102B-4882-99AF-B451161A4B6B}" srcOrd="0" destOrd="0" presId="urn:microsoft.com/office/officeart/2005/8/layout/vList5"/>
    <dgm:cxn modelId="{1E4D2DA4-598F-4488-B10D-E744B8AAB98B}" type="presOf" srcId="{EC3E5927-E8E8-435A-8B04-7CBAAA5B065A}" destId="{6BCC1B7F-460E-481C-8529-EFA56B8404F8}" srcOrd="0" destOrd="0" presId="urn:microsoft.com/office/officeart/2005/8/layout/vList5"/>
    <dgm:cxn modelId="{AE81FBC0-24F9-4B31-8DF2-2B666F999132}" srcId="{E52D23AD-6C56-48E4-90CC-51F32589D8A5}" destId="{434FF905-5F1A-4ADE-8E02-81FED2B19BB4}" srcOrd="0" destOrd="0" parTransId="{ADF602A3-B12D-430F-91A7-B90E344FF199}" sibTransId="{B4D44C91-6736-44A9-B6B7-25DA0649E6EA}"/>
    <dgm:cxn modelId="{36404E5E-5327-41E9-A37B-198B9F656EED}" srcId="{63DF9965-A512-4594-9AB4-0C59C7793DE0}" destId="{32ED7921-A0E1-49AA-929D-AB931672083F}" srcOrd="0" destOrd="0" parTransId="{96650E30-26FD-409B-A4C4-D9F716A1E735}" sibTransId="{BCD23703-51CD-4E3E-B758-B32F18AAAB11}"/>
    <dgm:cxn modelId="{76759295-0815-46A1-87BC-0D7F409CEADF}" srcId="{32ED7921-A0E1-49AA-929D-AB931672083F}" destId="{26806F4E-2E75-469C-A755-54DF5A9CFAB9}" srcOrd="0" destOrd="0" parTransId="{BA198598-5FCA-44ED-9548-A1CC4170CC22}" sibTransId="{929608E6-C0AC-49EC-82D9-6ABECBC985AF}"/>
    <dgm:cxn modelId="{C803D067-AB3A-4E84-86F6-1537952E41D0}" type="presOf" srcId="{63DF9965-A512-4594-9AB4-0C59C7793DE0}" destId="{3C4AF6B5-7151-4A0E-B8BF-0831E5E922D7}" srcOrd="0" destOrd="0" presId="urn:microsoft.com/office/officeart/2005/8/layout/vList5"/>
    <dgm:cxn modelId="{B53154A5-F32D-42D0-8494-6FADF1BC17D4}" srcId="{41208220-B81B-49EC-8751-219108B06A22}" destId="{EC3E5927-E8E8-435A-8B04-7CBAAA5B065A}" srcOrd="0" destOrd="0" parTransId="{7EF8DC03-F917-4744-BC83-F79C0FB63AFA}" sibTransId="{5012A55F-64DC-4A9A-964C-4DA73906DB03}"/>
    <dgm:cxn modelId="{D76C5627-4409-4D12-A8D1-150D164C7B43}" type="presParOf" srcId="{3C4AF6B5-7151-4A0E-B8BF-0831E5E922D7}" destId="{20DBB478-ACF1-422D-BA25-3FDF3EA26A41}" srcOrd="0" destOrd="0" presId="urn:microsoft.com/office/officeart/2005/8/layout/vList5"/>
    <dgm:cxn modelId="{D64825A1-DD10-4386-B78D-309695D32EF6}" type="presParOf" srcId="{20DBB478-ACF1-422D-BA25-3FDF3EA26A41}" destId="{A22C4B07-2C62-4143-AB67-FFA5B17D5695}" srcOrd="0" destOrd="0" presId="urn:microsoft.com/office/officeart/2005/8/layout/vList5"/>
    <dgm:cxn modelId="{096A1FCB-6B97-4095-A544-7D82DBE7B11D}" type="presParOf" srcId="{20DBB478-ACF1-422D-BA25-3FDF3EA26A41}" destId="{5AC139BD-7CC0-48BC-AA53-5C3063299F23}" srcOrd="1" destOrd="0" presId="urn:microsoft.com/office/officeart/2005/8/layout/vList5"/>
    <dgm:cxn modelId="{C5DDA9E2-541A-43AE-BECD-04BA3EC93809}" type="presParOf" srcId="{3C4AF6B5-7151-4A0E-B8BF-0831E5E922D7}" destId="{F76F0C97-956B-4804-8615-DFE39DA29CE9}" srcOrd="1" destOrd="0" presId="urn:microsoft.com/office/officeart/2005/8/layout/vList5"/>
    <dgm:cxn modelId="{2A89D8D9-D8CB-4852-80D7-7019448B65F8}" type="presParOf" srcId="{3C4AF6B5-7151-4A0E-B8BF-0831E5E922D7}" destId="{FB0DF400-E9DC-461B-81E6-24E49258A187}" srcOrd="2" destOrd="0" presId="urn:microsoft.com/office/officeart/2005/8/layout/vList5"/>
    <dgm:cxn modelId="{A8C313C8-04F5-4FD4-BA1E-023DEDE5C4C6}" type="presParOf" srcId="{FB0DF400-E9DC-461B-81E6-24E49258A187}" destId="{E42C9DC4-102B-4882-99AF-B451161A4B6B}" srcOrd="0" destOrd="0" presId="urn:microsoft.com/office/officeart/2005/8/layout/vList5"/>
    <dgm:cxn modelId="{CB5EC385-CB25-42DC-AE96-9B056FDE0EC0}" type="presParOf" srcId="{FB0DF400-E9DC-461B-81E6-24E49258A187}" destId="{6BCC1B7F-460E-481C-8529-EFA56B8404F8}" srcOrd="1" destOrd="0" presId="urn:microsoft.com/office/officeart/2005/8/layout/vList5"/>
    <dgm:cxn modelId="{6843B0CC-1484-4F52-AC75-E7DD97A2DC75}" type="presParOf" srcId="{3C4AF6B5-7151-4A0E-B8BF-0831E5E922D7}" destId="{CD2A9B0E-CD1D-49DD-895D-17F33C1F6AC4}" srcOrd="3" destOrd="0" presId="urn:microsoft.com/office/officeart/2005/8/layout/vList5"/>
    <dgm:cxn modelId="{C26C3D99-BF16-493A-B1DC-CA227F19B406}" type="presParOf" srcId="{3C4AF6B5-7151-4A0E-B8BF-0831E5E922D7}" destId="{8493150B-8781-4619-9FA6-0A1C24C426F5}" srcOrd="4" destOrd="0" presId="urn:microsoft.com/office/officeart/2005/8/layout/vList5"/>
    <dgm:cxn modelId="{BB1747A3-BFF7-404A-8308-170D80D3265A}" type="presParOf" srcId="{8493150B-8781-4619-9FA6-0A1C24C426F5}" destId="{5959B790-E293-4381-861C-1DC1DD76CCF4}" srcOrd="0" destOrd="0" presId="urn:microsoft.com/office/officeart/2005/8/layout/vList5"/>
    <dgm:cxn modelId="{13C74618-2ECE-4672-865C-34FF97C80A88}" type="presParOf" srcId="{8493150B-8781-4619-9FA6-0A1C24C426F5}" destId="{73F77F9E-7FBB-40CC-B594-841E6E825A7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74C2152-7DF2-47B8-9BA6-673087BBE406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7F0DE91C-9EF2-4FC2-936F-E50472771BA0}">
      <dgm:prSet phldrT="[Текст]"/>
      <dgm:spPr/>
      <dgm:t>
        <a:bodyPr/>
        <a:lstStyle/>
        <a:p>
          <a:r>
            <a:rPr lang="ru-RU" b="1" dirty="0" smtClean="0">
              <a:latin typeface="Candara" panose="020E0502030303020204" pitchFamily="34" charset="0"/>
            </a:rPr>
            <a:t>фотоаппарат</a:t>
          </a:r>
          <a:endParaRPr lang="ru-RU" b="1" dirty="0">
            <a:latin typeface="Candara" panose="020E0502030303020204" pitchFamily="34" charset="0"/>
          </a:endParaRPr>
        </a:p>
      </dgm:t>
    </dgm:pt>
    <dgm:pt modelId="{5C400AF0-9518-4A73-A058-73CFF947A9C3}" type="parTrans" cxnId="{11E7AE7B-2FEA-44FC-BD06-B3E56817BE20}">
      <dgm:prSet/>
      <dgm:spPr/>
      <dgm:t>
        <a:bodyPr/>
        <a:lstStyle/>
        <a:p>
          <a:endParaRPr lang="ru-RU"/>
        </a:p>
      </dgm:t>
    </dgm:pt>
    <dgm:pt modelId="{F9E6A025-891E-44AE-91EF-3DDF91F3E6FF}" type="sibTrans" cxnId="{11E7AE7B-2FEA-44FC-BD06-B3E56817BE20}">
      <dgm:prSet/>
      <dgm:spPr/>
      <dgm:t>
        <a:bodyPr/>
        <a:lstStyle/>
        <a:p>
          <a:endParaRPr lang="ru-RU"/>
        </a:p>
      </dgm:t>
    </dgm:pt>
    <dgm:pt modelId="{A1356757-583B-4BF3-B4EE-786949F26846}">
      <dgm:prSet phldrT="[Текст]" custT="1"/>
      <dgm:spPr/>
      <dgm:t>
        <a:bodyPr/>
        <a:lstStyle/>
        <a:p>
          <a:pPr algn="just"/>
          <a:r>
            <a:rPr lang="ru-RU" sz="1400" dirty="0" smtClean="0"/>
            <a:t>Фиксация личностно значимой информации («Удивительное на прогулке», «Интересное в нашей группе»)</a:t>
          </a:r>
          <a:endParaRPr lang="ru-RU" sz="1400" dirty="0"/>
        </a:p>
      </dgm:t>
    </dgm:pt>
    <dgm:pt modelId="{D7180E42-8828-460E-9E1E-E52A65FBD6ED}" type="parTrans" cxnId="{36991608-FCCE-42AC-9E54-DD53C0C7266F}">
      <dgm:prSet/>
      <dgm:spPr/>
      <dgm:t>
        <a:bodyPr/>
        <a:lstStyle/>
        <a:p>
          <a:endParaRPr lang="ru-RU"/>
        </a:p>
      </dgm:t>
    </dgm:pt>
    <dgm:pt modelId="{EED39510-32A9-4104-A337-24BAFEA7DB4A}" type="sibTrans" cxnId="{36991608-FCCE-42AC-9E54-DD53C0C7266F}">
      <dgm:prSet/>
      <dgm:spPr/>
      <dgm:t>
        <a:bodyPr/>
        <a:lstStyle/>
        <a:p>
          <a:endParaRPr lang="ru-RU"/>
        </a:p>
      </dgm:t>
    </dgm:pt>
    <dgm:pt modelId="{51A57290-55C2-49B4-B9E2-F615F6A0A25F}">
      <dgm:prSet phldrT="[Текст]"/>
      <dgm:spPr/>
      <dgm:t>
        <a:bodyPr/>
        <a:lstStyle/>
        <a:p>
          <a:r>
            <a:rPr lang="ru-RU" b="1" dirty="0" smtClean="0">
              <a:latin typeface="Candara" panose="020E0502030303020204" pitchFamily="34" charset="0"/>
            </a:rPr>
            <a:t>диктофон</a:t>
          </a:r>
          <a:endParaRPr lang="ru-RU" b="1" dirty="0">
            <a:latin typeface="Candara" panose="020E0502030303020204" pitchFamily="34" charset="0"/>
          </a:endParaRPr>
        </a:p>
      </dgm:t>
    </dgm:pt>
    <dgm:pt modelId="{3D2EC540-C598-4843-893D-39860A2B0D5C}" type="parTrans" cxnId="{F643F067-6478-4828-ACB1-99DFF4EE9291}">
      <dgm:prSet/>
      <dgm:spPr/>
      <dgm:t>
        <a:bodyPr/>
        <a:lstStyle/>
        <a:p>
          <a:endParaRPr lang="ru-RU"/>
        </a:p>
      </dgm:t>
    </dgm:pt>
    <dgm:pt modelId="{791FCC64-4917-4FB8-9AF9-0C0B9F1D95C5}" type="sibTrans" cxnId="{F643F067-6478-4828-ACB1-99DFF4EE9291}">
      <dgm:prSet/>
      <dgm:spPr/>
      <dgm:t>
        <a:bodyPr/>
        <a:lstStyle/>
        <a:p>
          <a:endParaRPr lang="ru-RU"/>
        </a:p>
      </dgm:t>
    </dgm:pt>
    <dgm:pt modelId="{F4567866-65CE-4CC3-9923-6681127F37B1}">
      <dgm:prSet phldrT="[Текст]" custT="1"/>
      <dgm:spPr/>
      <dgm:t>
        <a:bodyPr/>
        <a:lstStyle/>
        <a:p>
          <a:r>
            <a:rPr lang="ru-RU" sz="1600" dirty="0" smtClean="0"/>
            <a:t>Интервью (</a:t>
          </a:r>
          <a:r>
            <a:rPr lang="ru-RU" sz="1600" dirty="0" err="1" smtClean="0"/>
            <a:t>аудиорепортажи</a:t>
          </a:r>
          <a:r>
            <a:rPr lang="ru-RU" sz="1600" dirty="0" smtClean="0"/>
            <a:t> «Что будет, если…», «Каким стало солнце в конце осени?», «Что под снегом?»)</a:t>
          </a:r>
          <a:endParaRPr lang="ru-RU" sz="1600" dirty="0"/>
        </a:p>
      </dgm:t>
    </dgm:pt>
    <dgm:pt modelId="{4C93C1AF-1EE7-4306-B219-91106BD53930}" type="parTrans" cxnId="{0AB63D0C-A553-4E48-9E5E-B354009A3AC9}">
      <dgm:prSet/>
      <dgm:spPr/>
      <dgm:t>
        <a:bodyPr/>
        <a:lstStyle/>
        <a:p>
          <a:endParaRPr lang="ru-RU"/>
        </a:p>
      </dgm:t>
    </dgm:pt>
    <dgm:pt modelId="{116FE7A5-18C4-4B78-ADBA-5E500BCDA19B}" type="sibTrans" cxnId="{0AB63D0C-A553-4E48-9E5E-B354009A3AC9}">
      <dgm:prSet/>
      <dgm:spPr/>
      <dgm:t>
        <a:bodyPr/>
        <a:lstStyle/>
        <a:p>
          <a:endParaRPr lang="ru-RU"/>
        </a:p>
      </dgm:t>
    </dgm:pt>
    <dgm:pt modelId="{EB9DBA0A-BF13-48AC-B25B-3C9AFDE900D3}">
      <dgm:prSet phldrT="[Текст]" custT="1"/>
      <dgm:spPr/>
      <dgm:t>
        <a:bodyPr/>
        <a:lstStyle/>
        <a:p>
          <a:r>
            <a:rPr lang="ru-RU" sz="1600" dirty="0" smtClean="0"/>
            <a:t>Поиск и фиксация необходимой информации (банк аудиозаписей)</a:t>
          </a:r>
          <a:endParaRPr lang="ru-RU" sz="1600" dirty="0"/>
        </a:p>
      </dgm:t>
    </dgm:pt>
    <dgm:pt modelId="{05E21676-C6B4-4ED2-A1E0-B9B20CBC1808}" type="parTrans" cxnId="{2F703B86-58D5-4931-A053-6CBF2F026EDC}">
      <dgm:prSet/>
      <dgm:spPr/>
      <dgm:t>
        <a:bodyPr/>
        <a:lstStyle/>
        <a:p>
          <a:endParaRPr lang="ru-RU"/>
        </a:p>
      </dgm:t>
    </dgm:pt>
    <dgm:pt modelId="{417AECAC-F4FF-4059-829B-30CFF36F6A48}" type="sibTrans" cxnId="{2F703B86-58D5-4931-A053-6CBF2F026EDC}">
      <dgm:prSet/>
      <dgm:spPr/>
      <dgm:t>
        <a:bodyPr/>
        <a:lstStyle/>
        <a:p>
          <a:endParaRPr lang="ru-RU"/>
        </a:p>
      </dgm:t>
    </dgm:pt>
    <dgm:pt modelId="{672DD28A-4EDF-469D-AA90-B13951A1C283}">
      <dgm:prSet phldrT="[Текст]"/>
      <dgm:spPr/>
      <dgm:t>
        <a:bodyPr/>
        <a:lstStyle/>
        <a:p>
          <a:r>
            <a:rPr lang="ru-RU" b="1" dirty="0" smtClean="0">
              <a:latin typeface="Candara" panose="020E0502030303020204" pitchFamily="34" charset="0"/>
            </a:rPr>
            <a:t>ноутбук</a:t>
          </a:r>
        </a:p>
        <a:p>
          <a:r>
            <a:rPr lang="ru-RU" b="1" dirty="0" smtClean="0">
              <a:latin typeface="Candara" panose="020E0502030303020204" pitchFamily="34" charset="0"/>
            </a:rPr>
            <a:t>планшет</a:t>
          </a:r>
          <a:endParaRPr lang="ru-RU" b="1" dirty="0">
            <a:latin typeface="Candara" panose="020E0502030303020204" pitchFamily="34" charset="0"/>
          </a:endParaRPr>
        </a:p>
      </dgm:t>
    </dgm:pt>
    <dgm:pt modelId="{22A70BA2-2B62-41A2-B11E-0B229B7376D2}" type="parTrans" cxnId="{949BBEFB-C2B7-4462-8A05-3AE8A5A15AA3}">
      <dgm:prSet/>
      <dgm:spPr/>
      <dgm:t>
        <a:bodyPr/>
        <a:lstStyle/>
        <a:p>
          <a:endParaRPr lang="ru-RU"/>
        </a:p>
      </dgm:t>
    </dgm:pt>
    <dgm:pt modelId="{0370D070-9AB3-415E-87B6-EF4BBB6B3BB4}" type="sibTrans" cxnId="{949BBEFB-C2B7-4462-8A05-3AE8A5A15AA3}">
      <dgm:prSet/>
      <dgm:spPr/>
      <dgm:t>
        <a:bodyPr/>
        <a:lstStyle/>
        <a:p>
          <a:endParaRPr lang="ru-RU"/>
        </a:p>
      </dgm:t>
    </dgm:pt>
    <dgm:pt modelId="{19967D27-227B-4575-B2FF-5245B2E65CEC}">
      <dgm:prSet phldrT="[Текст]" custT="1"/>
      <dgm:spPr/>
      <dgm:t>
        <a:bodyPr/>
        <a:lstStyle/>
        <a:p>
          <a:r>
            <a:rPr lang="ru-RU" sz="1600" dirty="0" smtClean="0"/>
            <a:t>Веб-</a:t>
          </a:r>
          <a:r>
            <a:rPr lang="ru-RU" sz="1600" dirty="0" err="1" smtClean="0"/>
            <a:t>квесты</a:t>
          </a:r>
          <a:r>
            <a:rPr lang="ru-RU" sz="1600" dirty="0" smtClean="0"/>
            <a:t> </a:t>
          </a:r>
          <a:endParaRPr lang="ru-RU" sz="1600" dirty="0"/>
        </a:p>
      </dgm:t>
    </dgm:pt>
    <dgm:pt modelId="{73DBB122-F571-4D44-BF56-95F0B02720E6}" type="parTrans" cxnId="{D3795DD9-9AE6-4A96-B75D-5E6D8DDFE842}">
      <dgm:prSet/>
      <dgm:spPr/>
      <dgm:t>
        <a:bodyPr/>
        <a:lstStyle/>
        <a:p>
          <a:endParaRPr lang="ru-RU"/>
        </a:p>
      </dgm:t>
    </dgm:pt>
    <dgm:pt modelId="{F2B7AFCB-B79F-4FF2-A663-19A9DD5D1E26}" type="sibTrans" cxnId="{D3795DD9-9AE6-4A96-B75D-5E6D8DDFE842}">
      <dgm:prSet/>
      <dgm:spPr/>
      <dgm:t>
        <a:bodyPr/>
        <a:lstStyle/>
        <a:p>
          <a:endParaRPr lang="ru-RU"/>
        </a:p>
      </dgm:t>
    </dgm:pt>
    <dgm:pt modelId="{0D57FED1-2EF1-46C1-B4AD-ADCAA1764A60}">
      <dgm:prSet phldrT="[Текст]" custT="1"/>
      <dgm:spPr/>
      <dgm:t>
        <a:bodyPr/>
        <a:lstStyle/>
        <a:p>
          <a:pPr algn="just"/>
          <a:r>
            <a:rPr lang="ru-RU" sz="1400" dirty="0" smtClean="0"/>
            <a:t>Долговременные наблюдения (фоторепортажи «День за днем», «Как мы растили рассаду»)</a:t>
          </a:r>
          <a:endParaRPr lang="ru-RU" sz="1400" dirty="0"/>
        </a:p>
      </dgm:t>
    </dgm:pt>
    <dgm:pt modelId="{656D7C72-562E-46D9-950A-13B0419A95B5}" type="parTrans" cxnId="{C66183DE-E27B-4139-BEF8-3DD3BD1B54CF}">
      <dgm:prSet/>
      <dgm:spPr/>
      <dgm:t>
        <a:bodyPr/>
        <a:lstStyle/>
        <a:p>
          <a:endParaRPr lang="ru-RU"/>
        </a:p>
      </dgm:t>
    </dgm:pt>
    <dgm:pt modelId="{D325AFBE-F25D-46DC-95F5-EF0CBEF73053}" type="sibTrans" cxnId="{C66183DE-E27B-4139-BEF8-3DD3BD1B54CF}">
      <dgm:prSet/>
      <dgm:spPr/>
      <dgm:t>
        <a:bodyPr/>
        <a:lstStyle/>
        <a:p>
          <a:endParaRPr lang="ru-RU"/>
        </a:p>
      </dgm:t>
    </dgm:pt>
    <dgm:pt modelId="{C0150F0D-A09C-4284-9702-3F7C79D65ADC}">
      <dgm:prSet phldrT="[Текст]" custT="1"/>
      <dgm:spPr/>
      <dgm:t>
        <a:bodyPr/>
        <a:lstStyle/>
        <a:p>
          <a:pPr algn="just"/>
          <a:r>
            <a:rPr lang="ru-RU" sz="1400" dirty="0" smtClean="0"/>
            <a:t>Поиск и фиксация необходимой информации (банк фотографий различных событий, алгоритмы проведения опытов, </a:t>
          </a:r>
          <a:r>
            <a:rPr lang="ru-RU" sz="1400" dirty="0" err="1" smtClean="0"/>
            <a:t>лэпбуки</a:t>
          </a:r>
          <a:r>
            <a:rPr lang="ru-RU" sz="1400" dirty="0" smtClean="0"/>
            <a:t> по экспериментированию)</a:t>
          </a:r>
          <a:endParaRPr lang="ru-RU" sz="1400" dirty="0"/>
        </a:p>
      </dgm:t>
    </dgm:pt>
    <dgm:pt modelId="{19C40C3B-6096-4596-B11A-18E7F76AEF53}" type="parTrans" cxnId="{BDFFFADF-1C5A-49A2-99AB-DDBD5E590646}">
      <dgm:prSet/>
      <dgm:spPr/>
      <dgm:t>
        <a:bodyPr/>
        <a:lstStyle/>
        <a:p>
          <a:endParaRPr lang="ru-RU"/>
        </a:p>
      </dgm:t>
    </dgm:pt>
    <dgm:pt modelId="{508FE5F4-0D47-4C72-BA3F-822E69FBB3D8}" type="sibTrans" cxnId="{BDFFFADF-1C5A-49A2-99AB-DDBD5E590646}">
      <dgm:prSet/>
      <dgm:spPr/>
      <dgm:t>
        <a:bodyPr/>
        <a:lstStyle/>
        <a:p>
          <a:endParaRPr lang="ru-RU"/>
        </a:p>
      </dgm:t>
    </dgm:pt>
    <dgm:pt modelId="{ED6604B4-9C33-44E1-9EDF-25B7714CBB77}">
      <dgm:prSet phldrT="[Текст]" custT="1"/>
      <dgm:spPr/>
      <dgm:t>
        <a:bodyPr/>
        <a:lstStyle/>
        <a:p>
          <a:r>
            <a:rPr lang="ru-RU" sz="1600" dirty="0" smtClean="0"/>
            <a:t>Просмотр видеоматериалов </a:t>
          </a:r>
          <a:endParaRPr lang="ru-RU" sz="1600" dirty="0"/>
        </a:p>
      </dgm:t>
    </dgm:pt>
    <dgm:pt modelId="{0565F7F8-F480-4DC9-9CD9-F493715DDA88}" type="parTrans" cxnId="{6C2454CF-A9D3-488A-A337-FFF9F56C0DB5}">
      <dgm:prSet/>
      <dgm:spPr/>
      <dgm:t>
        <a:bodyPr/>
        <a:lstStyle/>
        <a:p>
          <a:endParaRPr lang="ru-RU"/>
        </a:p>
      </dgm:t>
    </dgm:pt>
    <dgm:pt modelId="{51451FFF-EB69-463D-83DC-3AB35235BE12}" type="sibTrans" cxnId="{6C2454CF-A9D3-488A-A337-FFF9F56C0DB5}">
      <dgm:prSet/>
      <dgm:spPr/>
      <dgm:t>
        <a:bodyPr/>
        <a:lstStyle/>
        <a:p>
          <a:endParaRPr lang="ru-RU"/>
        </a:p>
      </dgm:t>
    </dgm:pt>
    <dgm:pt modelId="{4603E8CF-58D5-47B9-AF79-23C8557AF655}">
      <dgm:prSet phldrT="[Текст]" custT="1"/>
      <dgm:spPr/>
      <dgm:t>
        <a:bodyPr/>
        <a:lstStyle/>
        <a:p>
          <a:r>
            <a:rPr lang="ru-RU" sz="1600" dirty="0" smtClean="0"/>
            <a:t>Поиск информации в голосовом режиме</a:t>
          </a:r>
          <a:endParaRPr lang="ru-RU" sz="1600" dirty="0"/>
        </a:p>
      </dgm:t>
    </dgm:pt>
    <dgm:pt modelId="{8DC0A6B8-F4DD-4111-9A41-15DE1C7F37B6}" type="parTrans" cxnId="{CC73DDA2-817D-4EDE-9F14-276A83D61654}">
      <dgm:prSet/>
      <dgm:spPr/>
      <dgm:t>
        <a:bodyPr/>
        <a:lstStyle/>
        <a:p>
          <a:endParaRPr lang="ru-RU"/>
        </a:p>
      </dgm:t>
    </dgm:pt>
    <dgm:pt modelId="{F43EA5C5-002E-44F3-AE24-F9BA1AF15511}" type="sibTrans" cxnId="{CC73DDA2-817D-4EDE-9F14-276A83D61654}">
      <dgm:prSet/>
      <dgm:spPr/>
      <dgm:t>
        <a:bodyPr/>
        <a:lstStyle/>
        <a:p>
          <a:endParaRPr lang="ru-RU"/>
        </a:p>
      </dgm:t>
    </dgm:pt>
    <dgm:pt modelId="{7B715C82-01DE-48FB-A3C6-C5177DA65EE7}">
      <dgm:prSet phldrT="[Текст]" custT="1"/>
      <dgm:spPr/>
      <dgm:t>
        <a:bodyPr/>
        <a:lstStyle/>
        <a:p>
          <a:r>
            <a:rPr lang="ru-RU" sz="1600" dirty="0" smtClean="0"/>
            <a:t>Проектная деятельность</a:t>
          </a:r>
          <a:endParaRPr lang="ru-RU" sz="1600" dirty="0"/>
        </a:p>
      </dgm:t>
    </dgm:pt>
    <dgm:pt modelId="{5859D6F1-77A2-4A14-92DB-FF2A6E8FFF23}" type="parTrans" cxnId="{06C1CE1E-FE3F-4D95-84C6-32A4E3847F6F}">
      <dgm:prSet/>
      <dgm:spPr/>
      <dgm:t>
        <a:bodyPr/>
        <a:lstStyle/>
        <a:p>
          <a:endParaRPr lang="ru-RU"/>
        </a:p>
      </dgm:t>
    </dgm:pt>
    <dgm:pt modelId="{71A5702F-856E-4969-AD02-037BDD320759}" type="sibTrans" cxnId="{06C1CE1E-FE3F-4D95-84C6-32A4E3847F6F}">
      <dgm:prSet/>
      <dgm:spPr/>
      <dgm:t>
        <a:bodyPr/>
        <a:lstStyle/>
        <a:p>
          <a:endParaRPr lang="ru-RU"/>
        </a:p>
      </dgm:t>
    </dgm:pt>
    <dgm:pt modelId="{68BCBD24-9089-4876-B635-67B9E52FE8E0}" type="pres">
      <dgm:prSet presAssocID="{F74C2152-7DF2-47B8-9BA6-673087BBE40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FB582A8-1FAF-4C80-B5BF-BC19FBF26119}" type="pres">
      <dgm:prSet presAssocID="{7F0DE91C-9EF2-4FC2-936F-E50472771BA0}" presName="linNode" presStyleCnt="0"/>
      <dgm:spPr/>
    </dgm:pt>
    <dgm:pt modelId="{450697E4-A172-4CD2-A827-191FA856010A}" type="pres">
      <dgm:prSet presAssocID="{7F0DE91C-9EF2-4FC2-936F-E50472771BA0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3ACC73-B14D-483D-BF58-ACC6816E71C9}" type="pres">
      <dgm:prSet presAssocID="{7F0DE91C-9EF2-4FC2-936F-E50472771BA0}" presName="descendantText" presStyleLbl="alignAccFollowNode1" presStyleIdx="0" presStyleCnt="3" custScaleY="1556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62D95F-1147-488A-972C-12D6A6E67EA7}" type="pres">
      <dgm:prSet presAssocID="{F9E6A025-891E-44AE-91EF-3DDF91F3E6FF}" presName="sp" presStyleCnt="0"/>
      <dgm:spPr/>
    </dgm:pt>
    <dgm:pt modelId="{42B84E86-11C8-401F-BEAF-757D5BA2C7E9}" type="pres">
      <dgm:prSet presAssocID="{51A57290-55C2-49B4-B9E2-F615F6A0A25F}" presName="linNode" presStyleCnt="0"/>
      <dgm:spPr/>
    </dgm:pt>
    <dgm:pt modelId="{59E9787C-E786-4979-B503-8AD75BD44152}" type="pres">
      <dgm:prSet presAssocID="{51A57290-55C2-49B4-B9E2-F615F6A0A25F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43AED4-68F0-4E6E-9CE7-0049D48F5F23}" type="pres">
      <dgm:prSet presAssocID="{51A57290-55C2-49B4-B9E2-F615F6A0A25F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235114-C104-45F3-AA33-F125FF26FADC}" type="pres">
      <dgm:prSet presAssocID="{791FCC64-4917-4FB8-9AF9-0C0B9F1D95C5}" presName="sp" presStyleCnt="0"/>
      <dgm:spPr/>
    </dgm:pt>
    <dgm:pt modelId="{A4F700EE-31D1-42FE-96A8-F3A798B7D814}" type="pres">
      <dgm:prSet presAssocID="{672DD28A-4EDF-469D-AA90-B13951A1C283}" presName="linNode" presStyleCnt="0"/>
      <dgm:spPr/>
    </dgm:pt>
    <dgm:pt modelId="{1C0C51C6-4FD3-40B8-B4BD-D3F86D8218F7}" type="pres">
      <dgm:prSet presAssocID="{672DD28A-4EDF-469D-AA90-B13951A1C283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044881-D807-48B1-836D-6857CB61FE44}" type="pres">
      <dgm:prSet presAssocID="{672DD28A-4EDF-469D-AA90-B13951A1C283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F703B86-58D5-4931-A053-6CBF2F026EDC}" srcId="{51A57290-55C2-49B4-B9E2-F615F6A0A25F}" destId="{EB9DBA0A-BF13-48AC-B25B-3C9AFDE900D3}" srcOrd="1" destOrd="0" parTransId="{05E21676-C6B4-4ED2-A1E0-B9B20CBC1808}" sibTransId="{417AECAC-F4FF-4059-829B-30CFF36F6A48}"/>
    <dgm:cxn modelId="{11E7AE7B-2FEA-44FC-BD06-B3E56817BE20}" srcId="{F74C2152-7DF2-47B8-9BA6-673087BBE406}" destId="{7F0DE91C-9EF2-4FC2-936F-E50472771BA0}" srcOrd="0" destOrd="0" parTransId="{5C400AF0-9518-4A73-A058-73CFF947A9C3}" sibTransId="{F9E6A025-891E-44AE-91EF-3DDF91F3E6FF}"/>
    <dgm:cxn modelId="{92AD7E83-AA22-4F86-8180-F62F9541390E}" type="presOf" srcId="{ED6604B4-9C33-44E1-9EDF-25B7714CBB77}" destId="{0A044881-D807-48B1-836D-6857CB61FE44}" srcOrd="0" destOrd="1" presId="urn:microsoft.com/office/officeart/2005/8/layout/vList5"/>
    <dgm:cxn modelId="{BDFFFADF-1C5A-49A2-99AB-DDBD5E590646}" srcId="{7F0DE91C-9EF2-4FC2-936F-E50472771BA0}" destId="{C0150F0D-A09C-4284-9702-3F7C79D65ADC}" srcOrd="2" destOrd="0" parTransId="{19C40C3B-6096-4596-B11A-18E7F76AEF53}" sibTransId="{508FE5F4-0D47-4C72-BA3F-822E69FBB3D8}"/>
    <dgm:cxn modelId="{6C2454CF-A9D3-488A-A337-FFF9F56C0DB5}" srcId="{672DD28A-4EDF-469D-AA90-B13951A1C283}" destId="{ED6604B4-9C33-44E1-9EDF-25B7714CBB77}" srcOrd="1" destOrd="0" parTransId="{0565F7F8-F480-4DC9-9CD9-F493715DDA88}" sibTransId="{51451FFF-EB69-463D-83DC-3AB35235BE12}"/>
    <dgm:cxn modelId="{87A558DA-4507-4E16-8B89-524A327389BE}" type="presOf" srcId="{7F0DE91C-9EF2-4FC2-936F-E50472771BA0}" destId="{450697E4-A172-4CD2-A827-191FA856010A}" srcOrd="0" destOrd="0" presId="urn:microsoft.com/office/officeart/2005/8/layout/vList5"/>
    <dgm:cxn modelId="{CC73DDA2-817D-4EDE-9F14-276A83D61654}" srcId="{672DD28A-4EDF-469D-AA90-B13951A1C283}" destId="{4603E8CF-58D5-47B9-AF79-23C8557AF655}" srcOrd="2" destOrd="0" parTransId="{8DC0A6B8-F4DD-4111-9A41-15DE1C7F37B6}" sibTransId="{F43EA5C5-002E-44F3-AE24-F9BA1AF15511}"/>
    <dgm:cxn modelId="{D9B00BF8-0F6D-4A70-A8E0-922138D98025}" type="presOf" srcId="{19967D27-227B-4575-B2FF-5245B2E65CEC}" destId="{0A044881-D807-48B1-836D-6857CB61FE44}" srcOrd="0" destOrd="0" presId="urn:microsoft.com/office/officeart/2005/8/layout/vList5"/>
    <dgm:cxn modelId="{C66183DE-E27B-4139-BEF8-3DD3BD1B54CF}" srcId="{7F0DE91C-9EF2-4FC2-936F-E50472771BA0}" destId="{0D57FED1-2EF1-46C1-B4AD-ADCAA1764A60}" srcOrd="1" destOrd="0" parTransId="{656D7C72-562E-46D9-950A-13B0419A95B5}" sibTransId="{D325AFBE-F25D-46DC-95F5-EF0CBEF73053}"/>
    <dgm:cxn modelId="{36991608-FCCE-42AC-9E54-DD53C0C7266F}" srcId="{7F0DE91C-9EF2-4FC2-936F-E50472771BA0}" destId="{A1356757-583B-4BF3-B4EE-786949F26846}" srcOrd="0" destOrd="0" parTransId="{D7180E42-8828-460E-9E1E-E52A65FBD6ED}" sibTransId="{EED39510-32A9-4104-A337-24BAFEA7DB4A}"/>
    <dgm:cxn modelId="{7C49DAD3-0D0A-4519-B6AB-43955949F8DC}" type="presOf" srcId="{51A57290-55C2-49B4-B9E2-F615F6A0A25F}" destId="{59E9787C-E786-4979-B503-8AD75BD44152}" srcOrd="0" destOrd="0" presId="urn:microsoft.com/office/officeart/2005/8/layout/vList5"/>
    <dgm:cxn modelId="{0AB63D0C-A553-4E48-9E5E-B354009A3AC9}" srcId="{51A57290-55C2-49B4-B9E2-F615F6A0A25F}" destId="{F4567866-65CE-4CC3-9923-6681127F37B1}" srcOrd="0" destOrd="0" parTransId="{4C93C1AF-1EE7-4306-B219-91106BD53930}" sibTransId="{116FE7A5-18C4-4B78-ADBA-5E500BCDA19B}"/>
    <dgm:cxn modelId="{E9B5450C-8369-4A52-97CB-AB22A5E7B1C9}" type="presOf" srcId="{7B715C82-01DE-48FB-A3C6-C5177DA65EE7}" destId="{0A044881-D807-48B1-836D-6857CB61FE44}" srcOrd="0" destOrd="3" presId="urn:microsoft.com/office/officeart/2005/8/layout/vList5"/>
    <dgm:cxn modelId="{B0E6FCF2-AB25-4865-9B71-D191243CAB1B}" type="presOf" srcId="{F74C2152-7DF2-47B8-9BA6-673087BBE406}" destId="{68BCBD24-9089-4876-B635-67B9E52FE8E0}" srcOrd="0" destOrd="0" presId="urn:microsoft.com/office/officeart/2005/8/layout/vList5"/>
    <dgm:cxn modelId="{0AF2D09E-ED57-43D6-8804-89CD85B01BB0}" type="presOf" srcId="{F4567866-65CE-4CC3-9923-6681127F37B1}" destId="{6243AED4-68F0-4E6E-9CE7-0049D48F5F23}" srcOrd="0" destOrd="0" presId="urn:microsoft.com/office/officeart/2005/8/layout/vList5"/>
    <dgm:cxn modelId="{AE1C130D-BE6D-4156-BB03-148C95EE9F88}" type="presOf" srcId="{672DD28A-4EDF-469D-AA90-B13951A1C283}" destId="{1C0C51C6-4FD3-40B8-B4BD-D3F86D8218F7}" srcOrd="0" destOrd="0" presId="urn:microsoft.com/office/officeart/2005/8/layout/vList5"/>
    <dgm:cxn modelId="{1158C01A-0AA6-45B3-ACDD-4BA4379F8E76}" type="presOf" srcId="{EB9DBA0A-BF13-48AC-B25B-3C9AFDE900D3}" destId="{6243AED4-68F0-4E6E-9CE7-0049D48F5F23}" srcOrd="0" destOrd="1" presId="urn:microsoft.com/office/officeart/2005/8/layout/vList5"/>
    <dgm:cxn modelId="{F643F067-6478-4828-ACB1-99DFF4EE9291}" srcId="{F74C2152-7DF2-47B8-9BA6-673087BBE406}" destId="{51A57290-55C2-49B4-B9E2-F615F6A0A25F}" srcOrd="1" destOrd="0" parTransId="{3D2EC540-C598-4843-893D-39860A2B0D5C}" sibTransId="{791FCC64-4917-4FB8-9AF9-0C0B9F1D95C5}"/>
    <dgm:cxn modelId="{D3795DD9-9AE6-4A96-B75D-5E6D8DDFE842}" srcId="{672DD28A-4EDF-469D-AA90-B13951A1C283}" destId="{19967D27-227B-4575-B2FF-5245B2E65CEC}" srcOrd="0" destOrd="0" parTransId="{73DBB122-F571-4D44-BF56-95F0B02720E6}" sibTransId="{F2B7AFCB-B79F-4FF2-A663-19A9DD5D1E26}"/>
    <dgm:cxn modelId="{A716F2AD-F73E-43E7-B694-399063D7332C}" type="presOf" srcId="{4603E8CF-58D5-47B9-AF79-23C8557AF655}" destId="{0A044881-D807-48B1-836D-6857CB61FE44}" srcOrd="0" destOrd="2" presId="urn:microsoft.com/office/officeart/2005/8/layout/vList5"/>
    <dgm:cxn modelId="{E3DB5F03-4BE1-45A0-AB8C-DACD7AADAB07}" type="presOf" srcId="{A1356757-583B-4BF3-B4EE-786949F26846}" destId="{693ACC73-B14D-483D-BF58-ACC6816E71C9}" srcOrd="0" destOrd="0" presId="urn:microsoft.com/office/officeart/2005/8/layout/vList5"/>
    <dgm:cxn modelId="{16A7EF95-8956-4A84-8101-6E55104A5B88}" type="presOf" srcId="{0D57FED1-2EF1-46C1-B4AD-ADCAA1764A60}" destId="{693ACC73-B14D-483D-BF58-ACC6816E71C9}" srcOrd="0" destOrd="1" presId="urn:microsoft.com/office/officeart/2005/8/layout/vList5"/>
    <dgm:cxn modelId="{7FA4010C-CBFF-4C74-85AD-30FCBCB074CF}" type="presOf" srcId="{C0150F0D-A09C-4284-9702-3F7C79D65ADC}" destId="{693ACC73-B14D-483D-BF58-ACC6816E71C9}" srcOrd="0" destOrd="2" presId="urn:microsoft.com/office/officeart/2005/8/layout/vList5"/>
    <dgm:cxn modelId="{949BBEFB-C2B7-4462-8A05-3AE8A5A15AA3}" srcId="{F74C2152-7DF2-47B8-9BA6-673087BBE406}" destId="{672DD28A-4EDF-469D-AA90-B13951A1C283}" srcOrd="2" destOrd="0" parTransId="{22A70BA2-2B62-41A2-B11E-0B229B7376D2}" sibTransId="{0370D070-9AB3-415E-87B6-EF4BBB6B3BB4}"/>
    <dgm:cxn modelId="{06C1CE1E-FE3F-4D95-84C6-32A4E3847F6F}" srcId="{672DD28A-4EDF-469D-AA90-B13951A1C283}" destId="{7B715C82-01DE-48FB-A3C6-C5177DA65EE7}" srcOrd="3" destOrd="0" parTransId="{5859D6F1-77A2-4A14-92DB-FF2A6E8FFF23}" sibTransId="{71A5702F-856E-4969-AD02-037BDD320759}"/>
    <dgm:cxn modelId="{9550AB3E-C584-4819-ADEA-DEEBBCE76F71}" type="presParOf" srcId="{68BCBD24-9089-4876-B635-67B9E52FE8E0}" destId="{EFB582A8-1FAF-4C80-B5BF-BC19FBF26119}" srcOrd="0" destOrd="0" presId="urn:microsoft.com/office/officeart/2005/8/layout/vList5"/>
    <dgm:cxn modelId="{3CC50E50-309A-4D97-8B40-317E94F4D39F}" type="presParOf" srcId="{EFB582A8-1FAF-4C80-B5BF-BC19FBF26119}" destId="{450697E4-A172-4CD2-A827-191FA856010A}" srcOrd="0" destOrd="0" presId="urn:microsoft.com/office/officeart/2005/8/layout/vList5"/>
    <dgm:cxn modelId="{645A2902-AE15-498A-A307-09D190924FE9}" type="presParOf" srcId="{EFB582A8-1FAF-4C80-B5BF-BC19FBF26119}" destId="{693ACC73-B14D-483D-BF58-ACC6816E71C9}" srcOrd="1" destOrd="0" presId="urn:microsoft.com/office/officeart/2005/8/layout/vList5"/>
    <dgm:cxn modelId="{2E047A13-D165-4D69-9665-AE9F13B00CA5}" type="presParOf" srcId="{68BCBD24-9089-4876-B635-67B9E52FE8E0}" destId="{BA62D95F-1147-488A-972C-12D6A6E67EA7}" srcOrd="1" destOrd="0" presId="urn:microsoft.com/office/officeart/2005/8/layout/vList5"/>
    <dgm:cxn modelId="{6947FD75-34C0-4014-87E2-5854F2B01A0A}" type="presParOf" srcId="{68BCBD24-9089-4876-B635-67B9E52FE8E0}" destId="{42B84E86-11C8-401F-BEAF-757D5BA2C7E9}" srcOrd="2" destOrd="0" presId="urn:microsoft.com/office/officeart/2005/8/layout/vList5"/>
    <dgm:cxn modelId="{968CAFDB-0BCA-44FC-9127-C83CBAF90FC8}" type="presParOf" srcId="{42B84E86-11C8-401F-BEAF-757D5BA2C7E9}" destId="{59E9787C-E786-4979-B503-8AD75BD44152}" srcOrd="0" destOrd="0" presId="urn:microsoft.com/office/officeart/2005/8/layout/vList5"/>
    <dgm:cxn modelId="{DA7204FF-2D2D-473D-B04D-9997958BBBB3}" type="presParOf" srcId="{42B84E86-11C8-401F-BEAF-757D5BA2C7E9}" destId="{6243AED4-68F0-4E6E-9CE7-0049D48F5F23}" srcOrd="1" destOrd="0" presId="urn:microsoft.com/office/officeart/2005/8/layout/vList5"/>
    <dgm:cxn modelId="{7ABE8267-FF7A-4447-993F-F66267CF4B7B}" type="presParOf" srcId="{68BCBD24-9089-4876-B635-67B9E52FE8E0}" destId="{EA235114-C104-45F3-AA33-F125FF26FADC}" srcOrd="3" destOrd="0" presId="urn:microsoft.com/office/officeart/2005/8/layout/vList5"/>
    <dgm:cxn modelId="{F6A6472C-AB59-40B8-888E-256883F5D7E1}" type="presParOf" srcId="{68BCBD24-9089-4876-B635-67B9E52FE8E0}" destId="{A4F700EE-31D1-42FE-96A8-F3A798B7D814}" srcOrd="4" destOrd="0" presId="urn:microsoft.com/office/officeart/2005/8/layout/vList5"/>
    <dgm:cxn modelId="{7BD5EC33-8454-473A-8671-EDB6D9FF05BC}" type="presParOf" srcId="{A4F700EE-31D1-42FE-96A8-F3A798B7D814}" destId="{1C0C51C6-4FD3-40B8-B4BD-D3F86D8218F7}" srcOrd="0" destOrd="0" presId="urn:microsoft.com/office/officeart/2005/8/layout/vList5"/>
    <dgm:cxn modelId="{15512FF7-401E-468C-A350-C611B30BC1DD}" type="presParOf" srcId="{A4F700EE-31D1-42FE-96A8-F3A798B7D814}" destId="{0A044881-D807-48B1-836D-6857CB61FE4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C139BD-7CC0-48BC-AA53-5C3063299F23}">
      <dsp:nvSpPr>
        <dsp:cNvPr id="0" name=""/>
        <dsp:cNvSpPr/>
      </dsp:nvSpPr>
      <dsp:spPr>
        <a:xfrm rot="5400000">
          <a:off x="4728192" y="-1775363"/>
          <a:ext cx="1148285" cy="4990433"/>
        </a:xfrm>
        <a:prstGeom prst="round2SameRect">
          <a:avLst/>
        </a:prstGeom>
        <a:solidFill>
          <a:schemeClr val="accent5">
            <a:lumMod val="60000"/>
            <a:lumOff val="40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использование наглядных материалов (готовых форм - картинок, фотографий, натуральных объектов, объемных изображений, записей звуков и </a:t>
          </a:r>
          <a:r>
            <a:rPr lang="ru-RU" sz="1800" kern="1200" dirty="0" err="1" smtClean="0"/>
            <a:t>т.п</a:t>
          </a:r>
          <a:r>
            <a:rPr lang="ru-RU" sz="1800" kern="1200" dirty="0" smtClean="0"/>
            <a:t>) </a:t>
          </a:r>
          <a:endParaRPr lang="ru-RU" sz="1800" kern="1200" dirty="0"/>
        </a:p>
      </dsp:txBody>
      <dsp:txXfrm rot="-5400000">
        <a:off x="2807119" y="201765"/>
        <a:ext cx="4934378" cy="1036175"/>
      </dsp:txXfrm>
    </dsp:sp>
    <dsp:sp modelId="{A22C4B07-2C62-4143-AB67-FFA5B17D5695}">
      <dsp:nvSpPr>
        <dsp:cNvPr id="0" name=""/>
        <dsp:cNvSpPr/>
      </dsp:nvSpPr>
      <dsp:spPr>
        <a:xfrm>
          <a:off x="0" y="2174"/>
          <a:ext cx="2807118" cy="1435356"/>
        </a:xfrm>
        <a:prstGeom prst="round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>
              <a:latin typeface="Candara" panose="020E0502030303020204" pitchFamily="34" charset="0"/>
            </a:rPr>
            <a:t>графические</a:t>
          </a:r>
          <a:endParaRPr lang="ru-RU" sz="3000" b="1" kern="1200" dirty="0">
            <a:latin typeface="Candara" panose="020E0502030303020204" pitchFamily="34" charset="0"/>
          </a:endParaRPr>
        </a:p>
      </dsp:txBody>
      <dsp:txXfrm>
        <a:off x="70068" y="72242"/>
        <a:ext cx="2666982" cy="1295220"/>
      </dsp:txXfrm>
    </dsp:sp>
    <dsp:sp modelId="{6BCC1B7F-460E-481C-8529-EFA56B8404F8}">
      <dsp:nvSpPr>
        <dsp:cNvPr id="0" name=""/>
        <dsp:cNvSpPr/>
      </dsp:nvSpPr>
      <dsp:spPr>
        <a:xfrm rot="5400000">
          <a:off x="4728192" y="-268239"/>
          <a:ext cx="1148285" cy="4990433"/>
        </a:xfrm>
        <a:prstGeom prst="round2SameRect">
          <a:avLst/>
        </a:prstGeom>
        <a:solidFill>
          <a:schemeClr val="accent5">
            <a:lumMod val="60000"/>
            <a:lumOff val="40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фиксация увиденного в памяти </a:t>
          </a:r>
          <a:endParaRPr lang="ru-RU" sz="1800" kern="1200" dirty="0"/>
        </a:p>
      </dsp:txBody>
      <dsp:txXfrm rot="-5400000">
        <a:off x="2807119" y="1708889"/>
        <a:ext cx="4934378" cy="1036175"/>
      </dsp:txXfrm>
    </dsp:sp>
    <dsp:sp modelId="{E42C9DC4-102B-4882-99AF-B451161A4B6B}">
      <dsp:nvSpPr>
        <dsp:cNvPr id="0" name=""/>
        <dsp:cNvSpPr/>
      </dsp:nvSpPr>
      <dsp:spPr>
        <a:xfrm>
          <a:off x="0" y="1509299"/>
          <a:ext cx="2807118" cy="1435356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>
              <a:latin typeface="Candara" panose="020E0502030303020204" pitchFamily="34" charset="0"/>
            </a:rPr>
            <a:t>ментальные</a:t>
          </a:r>
          <a:endParaRPr lang="ru-RU" sz="3000" b="1" kern="1200" dirty="0">
            <a:latin typeface="Candara" panose="020E0502030303020204" pitchFamily="34" charset="0"/>
          </a:endParaRPr>
        </a:p>
      </dsp:txBody>
      <dsp:txXfrm>
        <a:off x="70068" y="1579367"/>
        <a:ext cx="2666982" cy="1295220"/>
      </dsp:txXfrm>
    </dsp:sp>
    <dsp:sp modelId="{73F77F9E-7FBB-40CC-B594-841E6E825A7F}">
      <dsp:nvSpPr>
        <dsp:cNvPr id="0" name=""/>
        <dsp:cNvSpPr/>
      </dsp:nvSpPr>
      <dsp:spPr>
        <a:xfrm rot="5400000">
          <a:off x="4728192" y="1238885"/>
          <a:ext cx="1148285" cy="4990433"/>
        </a:xfrm>
        <a:prstGeom prst="round2SameRect">
          <a:avLst/>
        </a:prstGeom>
        <a:solidFill>
          <a:schemeClr val="accent5">
            <a:lumMod val="60000"/>
            <a:lumOff val="40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фиксация наблюдаемого явления, процесса на бумаге (</a:t>
          </a:r>
          <a:r>
            <a:rPr lang="ru-RU" sz="1800" kern="1200" dirty="0" err="1" smtClean="0"/>
            <a:t>зарисовывание</a:t>
          </a:r>
          <a:r>
            <a:rPr lang="ru-RU" sz="1800" kern="1200" dirty="0" smtClean="0"/>
            <a:t>, использование условных знаков,  рисунки-прогнозы)</a:t>
          </a:r>
          <a:endParaRPr lang="ru-RU" sz="1800" kern="1200" dirty="0"/>
        </a:p>
      </dsp:txBody>
      <dsp:txXfrm rot="-5400000">
        <a:off x="2807119" y="3216014"/>
        <a:ext cx="4934378" cy="1036175"/>
      </dsp:txXfrm>
    </dsp:sp>
    <dsp:sp modelId="{5959B790-E293-4381-861C-1DC1DD76CCF4}">
      <dsp:nvSpPr>
        <dsp:cNvPr id="0" name=""/>
        <dsp:cNvSpPr/>
      </dsp:nvSpPr>
      <dsp:spPr>
        <a:xfrm>
          <a:off x="0" y="3016423"/>
          <a:ext cx="2807118" cy="14353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>
              <a:latin typeface="Candara" panose="020E0502030303020204" pitchFamily="34" charset="0"/>
            </a:rPr>
            <a:t>практические</a:t>
          </a:r>
          <a:endParaRPr lang="ru-RU" sz="3000" b="1" kern="1200" dirty="0">
            <a:latin typeface="Candara" panose="020E0502030303020204" pitchFamily="34" charset="0"/>
          </a:endParaRPr>
        </a:p>
      </dsp:txBody>
      <dsp:txXfrm>
        <a:off x="70068" y="3086491"/>
        <a:ext cx="2666982" cy="12952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3ACC73-B14D-483D-BF58-ACC6816E71C9}">
      <dsp:nvSpPr>
        <dsp:cNvPr id="0" name=""/>
        <dsp:cNvSpPr/>
      </dsp:nvSpPr>
      <dsp:spPr>
        <a:xfrm rot="5400000">
          <a:off x="4646320" y="-1737554"/>
          <a:ext cx="1693015" cy="5169720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Фиксация личностно значимой информации («Удивительное на прогулке», «Интересное в нашей группе»)</a:t>
          </a:r>
          <a:endParaRPr lang="ru-RU" sz="1400" kern="1200" dirty="0"/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Долговременные наблюдения (фоторепортажи «День за днем», «Как мы растили рассаду»)</a:t>
          </a:r>
          <a:endParaRPr lang="ru-RU" sz="1400" kern="1200" dirty="0"/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Поиск и фиксация необходимой информации (банк фотографий различных событий, алгоритмы проведения опытов, </a:t>
          </a:r>
          <a:r>
            <a:rPr lang="ru-RU" sz="1400" kern="1200" dirty="0" err="1" smtClean="0"/>
            <a:t>лэпбуки</a:t>
          </a:r>
          <a:r>
            <a:rPr lang="ru-RU" sz="1400" kern="1200" dirty="0" smtClean="0"/>
            <a:t> по экспериментированию)</a:t>
          </a:r>
          <a:endParaRPr lang="ru-RU" sz="1400" kern="1200" dirty="0"/>
        </a:p>
      </dsp:txBody>
      <dsp:txXfrm rot="-5400000">
        <a:off x="2907968" y="83444"/>
        <a:ext cx="5087074" cy="1527723"/>
      </dsp:txXfrm>
    </dsp:sp>
    <dsp:sp modelId="{450697E4-A172-4CD2-A827-191FA856010A}">
      <dsp:nvSpPr>
        <dsp:cNvPr id="0" name=""/>
        <dsp:cNvSpPr/>
      </dsp:nvSpPr>
      <dsp:spPr>
        <a:xfrm>
          <a:off x="0" y="167506"/>
          <a:ext cx="2907967" cy="135959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latin typeface="Candara" panose="020E0502030303020204" pitchFamily="34" charset="0"/>
            </a:rPr>
            <a:t>фотоаппарат</a:t>
          </a:r>
          <a:endParaRPr lang="ru-RU" sz="3200" b="1" kern="1200" dirty="0">
            <a:latin typeface="Candara" panose="020E0502030303020204" pitchFamily="34" charset="0"/>
          </a:endParaRPr>
        </a:p>
      </dsp:txBody>
      <dsp:txXfrm>
        <a:off x="66370" y="233876"/>
        <a:ext cx="2775227" cy="1226858"/>
      </dsp:txXfrm>
    </dsp:sp>
    <dsp:sp modelId="{6243AED4-68F0-4E6E-9CE7-0049D48F5F23}">
      <dsp:nvSpPr>
        <dsp:cNvPr id="0" name=""/>
        <dsp:cNvSpPr/>
      </dsp:nvSpPr>
      <dsp:spPr>
        <a:xfrm rot="5400000">
          <a:off x="4954357" y="-145794"/>
          <a:ext cx="1087678" cy="5174773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Интервью (</a:t>
          </a:r>
          <a:r>
            <a:rPr lang="ru-RU" sz="1600" kern="1200" dirty="0" err="1" smtClean="0"/>
            <a:t>аудиорепортажи</a:t>
          </a:r>
          <a:r>
            <a:rPr lang="ru-RU" sz="1600" kern="1200" dirty="0" smtClean="0"/>
            <a:t> «Что будет, если…», «Каким стало солнце в конце осени?», «Что под снегом?»)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Поиск и фиксация необходимой информации (банк аудиозаписей)</a:t>
          </a:r>
          <a:endParaRPr lang="ru-RU" sz="1600" kern="1200" dirty="0"/>
        </a:p>
      </dsp:txBody>
      <dsp:txXfrm rot="-5400000">
        <a:off x="2910810" y="1950849"/>
        <a:ext cx="5121677" cy="981486"/>
      </dsp:txXfrm>
    </dsp:sp>
    <dsp:sp modelId="{59E9787C-E786-4979-B503-8AD75BD44152}">
      <dsp:nvSpPr>
        <dsp:cNvPr id="0" name=""/>
        <dsp:cNvSpPr/>
      </dsp:nvSpPr>
      <dsp:spPr>
        <a:xfrm>
          <a:off x="0" y="1761792"/>
          <a:ext cx="2910810" cy="135959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latin typeface="Candara" panose="020E0502030303020204" pitchFamily="34" charset="0"/>
            </a:rPr>
            <a:t>диктофон</a:t>
          </a:r>
          <a:endParaRPr lang="ru-RU" sz="3200" b="1" kern="1200" dirty="0">
            <a:latin typeface="Candara" panose="020E0502030303020204" pitchFamily="34" charset="0"/>
          </a:endParaRPr>
        </a:p>
      </dsp:txBody>
      <dsp:txXfrm>
        <a:off x="66370" y="1828162"/>
        <a:ext cx="2778070" cy="1226858"/>
      </dsp:txXfrm>
    </dsp:sp>
    <dsp:sp modelId="{0A044881-D807-48B1-836D-6857CB61FE44}">
      <dsp:nvSpPr>
        <dsp:cNvPr id="0" name=""/>
        <dsp:cNvSpPr/>
      </dsp:nvSpPr>
      <dsp:spPr>
        <a:xfrm rot="5400000">
          <a:off x="4954357" y="1281783"/>
          <a:ext cx="1087678" cy="5174773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Веб-</a:t>
          </a:r>
          <a:r>
            <a:rPr lang="ru-RU" sz="1600" kern="1200" dirty="0" err="1" smtClean="0"/>
            <a:t>квесты</a:t>
          </a:r>
          <a:r>
            <a:rPr lang="ru-RU" sz="1600" kern="1200" dirty="0" smtClean="0"/>
            <a:t> 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Просмотр видеоматериалов 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Поиск информации в голосовом режиме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Проектная деятельность</a:t>
          </a:r>
          <a:endParaRPr lang="ru-RU" sz="1600" kern="1200" dirty="0"/>
        </a:p>
      </dsp:txBody>
      <dsp:txXfrm rot="-5400000">
        <a:off x="2910810" y="3378426"/>
        <a:ext cx="5121677" cy="981486"/>
      </dsp:txXfrm>
    </dsp:sp>
    <dsp:sp modelId="{1C0C51C6-4FD3-40B8-B4BD-D3F86D8218F7}">
      <dsp:nvSpPr>
        <dsp:cNvPr id="0" name=""/>
        <dsp:cNvSpPr/>
      </dsp:nvSpPr>
      <dsp:spPr>
        <a:xfrm>
          <a:off x="0" y="3189371"/>
          <a:ext cx="2910810" cy="135959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latin typeface="Candara" panose="020E0502030303020204" pitchFamily="34" charset="0"/>
            </a:rPr>
            <a:t>ноутбук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latin typeface="Candara" panose="020E0502030303020204" pitchFamily="34" charset="0"/>
            </a:rPr>
            <a:t>планшет</a:t>
          </a:r>
          <a:endParaRPr lang="ru-RU" sz="3200" b="1" kern="1200" dirty="0">
            <a:latin typeface="Candara" panose="020E0502030303020204" pitchFamily="34" charset="0"/>
          </a:endParaRPr>
        </a:p>
      </dsp:txBody>
      <dsp:txXfrm>
        <a:off x="66370" y="3255741"/>
        <a:ext cx="2778070" cy="12268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072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068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183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212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512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53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294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955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276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79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601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8E58C-E7A6-41B0-9596-47478E2A3A1A}" type="datetimeFigureOut">
              <a:rPr lang="ru-RU" smtClean="0"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448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691680" y="764704"/>
            <a:ext cx="6624736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endParaRPr lang="ru-RU" sz="1400" b="1" dirty="0" smtClean="0">
              <a:ln w="11430"/>
              <a:ea typeface="+mj-ea"/>
              <a:cs typeface="Times New Roman" panose="02020603050405020304" pitchFamily="18" charset="0"/>
            </a:endParaRP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endParaRPr lang="ru-RU" sz="1400" b="1" dirty="0">
              <a:ln w="11430"/>
              <a:ea typeface="+mj-ea"/>
              <a:cs typeface="Times New Roman" panose="02020603050405020304" pitchFamily="18" charset="0"/>
            </a:endParaRP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endParaRPr lang="ru-RU" sz="1400" b="1" dirty="0" smtClean="0">
              <a:ln w="11430"/>
              <a:ea typeface="+mj-ea"/>
              <a:cs typeface="Times New Roman" panose="02020603050405020304" pitchFamily="18" charset="0"/>
            </a:endParaRP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1400" dirty="0" smtClean="0">
                <a:ln w="11430"/>
                <a:ea typeface="+mj-ea"/>
                <a:cs typeface="Times New Roman" panose="02020603050405020304" pitchFamily="18" charset="0"/>
              </a:rPr>
              <a:t>Государственное бюджетное дошкольное образовательное учреждение</a:t>
            </a: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1400" dirty="0">
                <a:ln w="11430"/>
                <a:ea typeface="+mj-ea"/>
                <a:cs typeface="Times New Roman" panose="02020603050405020304" pitchFamily="18" charset="0"/>
              </a:rPr>
              <a:t>д</a:t>
            </a:r>
            <a:r>
              <a:rPr lang="ru-RU" sz="1400" dirty="0" smtClean="0">
                <a:ln w="11430"/>
                <a:ea typeface="+mj-ea"/>
                <a:cs typeface="Times New Roman" panose="02020603050405020304" pitchFamily="18" charset="0"/>
              </a:rPr>
              <a:t>етский сад №33 комбинированного вида </a:t>
            </a: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1400" dirty="0" smtClean="0">
                <a:ln w="11430"/>
                <a:ea typeface="+mj-ea"/>
                <a:cs typeface="Times New Roman" panose="02020603050405020304" pitchFamily="18" charset="0"/>
              </a:rPr>
              <a:t>Петродворцового района Санкт-Петербурга</a:t>
            </a: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endParaRPr lang="ru-RU" sz="1400" dirty="0" smtClean="0">
              <a:ln w="11430"/>
              <a:ea typeface="+mj-ea"/>
              <a:cs typeface="Times New Roman" panose="02020603050405020304" pitchFamily="18" charset="0"/>
            </a:endParaRP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5400" b="1" dirty="0" smtClean="0">
                <a:ln w="11430"/>
                <a:gradFill>
                  <a:gsLst>
                    <a:gs pos="33000">
                      <a:srgbClr val="C00000"/>
                    </a:gs>
                    <a:gs pos="50000">
                      <a:srgbClr val="FFC000"/>
                    </a:gs>
                    <a:gs pos="68000">
                      <a:srgbClr val="C000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Организация </a:t>
            </a:r>
            <a:r>
              <a:rPr lang="ru-RU" sz="5400" b="1" dirty="0">
                <a:ln w="11430"/>
                <a:gradFill>
                  <a:gsLst>
                    <a:gs pos="33000">
                      <a:srgbClr val="C00000"/>
                    </a:gs>
                    <a:gs pos="50000">
                      <a:srgbClr val="FFC000"/>
                    </a:gs>
                    <a:gs pos="68000">
                      <a:srgbClr val="C000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исследовательской деятельности </a:t>
            </a:r>
            <a:endParaRPr lang="ru-RU" sz="5400" b="1" dirty="0" smtClean="0">
              <a:ln w="11430"/>
              <a:gradFill>
                <a:gsLst>
                  <a:gs pos="33000">
                    <a:srgbClr val="C00000"/>
                  </a:gs>
                  <a:gs pos="50000">
                    <a:srgbClr val="FFC000"/>
                  </a:gs>
                  <a:gs pos="68000">
                    <a:srgbClr val="C00000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5400" b="1" dirty="0" smtClean="0">
                <a:ln w="11430"/>
                <a:gradFill>
                  <a:gsLst>
                    <a:gs pos="33000">
                      <a:srgbClr val="C00000"/>
                    </a:gs>
                    <a:gs pos="50000">
                      <a:srgbClr val="FFC000"/>
                    </a:gs>
                    <a:gs pos="68000">
                      <a:srgbClr val="C000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 работе ДОУ</a:t>
            </a:r>
            <a:endParaRPr kumimoji="0" lang="ru-RU" sz="5400" b="1" i="0" u="none" strike="noStrike" kern="1200" normalizeH="0" baseline="0" noProof="0" dirty="0">
              <a:ln w="11430"/>
              <a:gradFill>
                <a:gsLst>
                  <a:gs pos="33000">
                    <a:srgbClr val="C00000"/>
                  </a:gs>
                  <a:gs pos="50000">
                    <a:srgbClr val="FFC000"/>
                  </a:gs>
                  <a:gs pos="68000">
                    <a:srgbClr val="C00000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869160"/>
            <a:ext cx="3024336" cy="1152128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endParaRPr lang="ru-RU" sz="1600" b="1" i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16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Степкина М.С.,</a:t>
            </a:r>
          </a:p>
          <a:p>
            <a:pPr>
              <a:spcBef>
                <a:spcPts val="0"/>
              </a:spcBef>
            </a:pPr>
            <a:r>
              <a:rPr lang="ru-RU" sz="16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старший воспитатель</a:t>
            </a:r>
            <a:endParaRPr lang="ru-RU" sz="1600" b="1" i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76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Литература в помощь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36579"/>
            <a:ext cx="8229600" cy="4525963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b="1" dirty="0" smtClean="0"/>
              <a:t> </a:t>
            </a:r>
            <a:r>
              <a:rPr lang="ru-RU" sz="2000" b="1" dirty="0" smtClean="0">
                <a:latin typeface="Candara" panose="020E0502030303020204" pitchFamily="34" charset="0"/>
              </a:rPr>
              <a:t>1. Развитие познавательной активности детей дошкольного возраста в экспериментальной деятельности. Парциальная программа «</a:t>
            </a:r>
            <a:r>
              <a:rPr lang="ru-RU" sz="2000" b="1" dirty="0" err="1" smtClean="0">
                <a:latin typeface="Candara" panose="020E0502030303020204" pitchFamily="34" charset="0"/>
              </a:rPr>
              <a:t>Любознайка</a:t>
            </a:r>
            <a:r>
              <a:rPr lang="ru-RU" sz="2000" b="1" dirty="0" smtClean="0">
                <a:latin typeface="Candara" panose="020E0502030303020204" pitchFamily="34" charset="0"/>
              </a:rPr>
              <a:t>» (3-7 лет)/ авт. Сост.: Г.П. </a:t>
            </a:r>
            <a:r>
              <a:rPr lang="ru-RU" sz="2000" b="1" dirty="0" err="1" smtClean="0">
                <a:latin typeface="Candara" panose="020E0502030303020204" pitchFamily="34" charset="0"/>
              </a:rPr>
              <a:t>Тугушева</a:t>
            </a:r>
            <a:r>
              <a:rPr lang="ru-RU" sz="2000" b="1" dirty="0" smtClean="0">
                <a:latin typeface="Candara" panose="020E0502030303020204" pitchFamily="34" charset="0"/>
              </a:rPr>
              <a:t>, А.Е. Чистякова. – СПб.: ООО «Детство-пресс», 2018.</a:t>
            </a:r>
          </a:p>
          <a:p>
            <a:pPr algn="just"/>
            <a:r>
              <a:rPr lang="ru-RU" sz="2000" b="1" dirty="0" smtClean="0">
                <a:latin typeface="Candara" panose="020E0502030303020204" pitchFamily="34" charset="0"/>
              </a:rPr>
              <a:t>2. </a:t>
            </a:r>
            <a:r>
              <a:rPr lang="ru-RU" sz="2000" b="1" dirty="0" err="1" smtClean="0">
                <a:latin typeface="Candara" panose="020E0502030303020204" pitchFamily="34" charset="0"/>
              </a:rPr>
              <a:t>Бостельман</a:t>
            </a:r>
            <a:r>
              <a:rPr lang="ru-RU" sz="2000" b="1" dirty="0" smtClean="0">
                <a:latin typeface="Candara" panose="020E0502030303020204" pitchFamily="34" charset="0"/>
              </a:rPr>
              <a:t> А. Экспериментируем и играем на подносе: 40 идей для занятий с детьми в яслях и детском саду, - М.: Национальное образование, 2015.</a:t>
            </a:r>
          </a:p>
          <a:p>
            <a:pPr algn="just"/>
            <a:r>
              <a:rPr lang="ru-RU" sz="2000" b="1" dirty="0" smtClean="0">
                <a:latin typeface="Candara" panose="020E0502030303020204" pitchFamily="34" charset="0"/>
              </a:rPr>
              <a:t>3. </a:t>
            </a:r>
            <a:r>
              <a:rPr lang="ru-RU" sz="2000" b="1" dirty="0" err="1" smtClean="0">
                <a:latin typeface="Candara" panose="020E0502030303020204" pitchFamily="34" charset="0"/>
              </a:rPr>
              <a:t>Хюндлингс</a:t>
            </a:r>
            <a:r>
              <a:rPr lang="ru-RU" sz="2000" b="1" dirty="0" smtClean="0">
                <a:latin typeface="Candara" panose="020E0502030303020204" pitchFamily="34" charset="0"/>
              </a:rPr>
              <a:t> А. Вода и воздух. Советы, игры и практические занятия для любопытных детей от 4 до 7 лет. – М.: </a:t>
            </a:r>
            <a:r>
              <a:rPr lang="ru-RU" sz="2000" b="1" dirty="0">
                <a:latin typeface="Candara" panose="020E0502030303020204" pitchFamily="34" charset="0"/>
              </a:rPr>
              <a:t>Национальное образование, 2015</a:t>
            </a:r>
            <a:r>
              <a:rPr lang="ru-RU" sz="2000" b="1" dirty="0" smtClean="0">
                <a:latin typeface="Candara" panose="020E0502030303020204" pitchFamily="34" charset="0"/>
              </a:rPr>
              <a:t>.</a:t>
            </a:r>
          </a:p>
          <a:p>
            <a:pPr algn="just"/>
            <a:r>
              <a:rPr lang="ru-RU" sz="2000" b="1" dirty="0" smtClean="0">
                <a:latin typeface="Candara" panose="020E0502030303020204" pitchFamily="34" charset="0"/>
              </a:rPr>
              <a:t>4. </a:t>
            </a:r>
            <a:r>
              <a:rPr lang="ru-RU" sz="2000" b="1" dirty="0" err="1" smtClean="0">
                <a:latin typeface="Candara" panose="020E0502030303020204" pitchFamily="34" charset="0"/>
              </a:rPr>
              <a:t>Кожокарь</a:t>
            </a:r>
            <a:r>
              <a:rPr lang="ru-RU" sz="2000" b="1" dirty="0" smtClean="0">
                <a:latin typeface="Candara" panose="020E0502030303020204" pitchFamily="34" charset="0"/>
              </a:rPr>
              <a:t> С.В. Увлекательное путешествие в мир взрослых: методическое пособие. – М.: ООО «Русское слово – учебник», 2018.</a:t>
            </a:r>
          </a:p>
          <a:p>
            <a:pPr algn="just"/>
            <a:r>
              <a:rPr lang="ru-RU" sz="2000" b="1" dirty="0" smtClean="0">
                <a:latin typeface="Candara" panose="020E0502030303020204" pitchFamily="34" charset="0"/>
              </a:rPr>
              <a:t>5. </a:t>
            </a:r>
            <a:r>
              <a:rPr lang="ru-RU" sz="2000" b="1" dirty="0" err="1" smtClean="0">
                <a:latin typeface="Candara" panose="020E0502030303020204" pitchFamily="34" charset="0"/>
              </a:rPr>
              <a:t>Идом</a:t>
            </a:r>
            <a:r>
              <a:rPr lang="ru-RU" sz="2000" b="1" dirty="0" smtClean="0">
                <a:latin typeface="Candara" panose="020E0502030303020204" pitchFamily="34" charset="0"/>
              </a:rPr>
              <a:t> Х., </a:t>
            </a:r>
            <a:r>
              <a:rPr lang="ru-RU" sz="2000" b="1" dirty="0" err="1" smtClean="0">
                <a:latin typeface="Candara" panose="020E0502030303020204" pitchFamily="34" charset="0"/>
              </a:rPr>
              <a:t>Баттерфилд</a:t>
            </a:r>
            <a:r>
              <a:rPr lang="ru-RU" sz="2000" b="1" dirty="0" smtClean="0">
                <a:latin typeface="Candara" panose="020E0502030303020204" pitchFamily="34" charset="0"/>
              </a:rPr>
              <a:t> М. «Домашняя лаборатория», - М.: «Махаон», 1999.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69613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260648"/>
            <a:ext cx="7704856" cy="64807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Кроссворд 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«Исследовательская деятельность»</a:t>
            </a: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043608" y="1196752"/>
            <a:ext cx="7704856" cy="5256584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581626"/>
              </p:ext>
            </p:extLst>
          </p:nvPr>
        </p:nvGraphicFramePr>
        <p:xfrm>
          <a:off x="1463692" y="1412776"/>
          <a:ext cx="6049648" cy="2511113"/>
        </p:xfrm>
        <a:graphic>
          <a:graphicData uri="http://schemas.openxmlformats.org/drawingml/2006/table">
            <a:tbl>
              <a:tblPr firstRow="1" firstCol="1" bandRow="1"/>
              <a:tblGrid>
                <a:gridCol w="319304"/>
                <a:gridCol w="318035"/>
                <a:gridCol w="318035"/>
                <a:gridCol w="318035"/>
                <a:gridCol w="318035"/>
                <a:gridCol w="318670"/>
                <a:gridCol w="318670"/>
                <a:gridCol w="318670"/>
                <a:gridCol w="318670"/>
                <a:gridCol w="319939"/>
                <a:gridCol w="361836"/>
                <a:gridCol w="265981"/>
                <a:gridCol w="323748"/>
                <a:gridCol w="318670"/>
                <a:gridCol w="318670"/>
                <a:gridCol w="318670"/>
                <a:gridCol w="318670"/>
                <a:gridCol w="318670"/>
                <a:gridCol w="318670"/>
              </a:tblGrid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30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30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 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30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30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30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30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Т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248569" y="4293096"/>
            <a:ext cx="532859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1.</a:t>
            </a:r>
            <a:r>
              <a:rPr lang="ru-RU" sz="1400" dirty="0"/>
              <a:t> Период в структуре исследовательской деятельности.</a:t>
            </a:r>
          </a:p>
          <a:p>
            <a:r>
              <a:rPr lang="ru-RU" sz="1400" b="1" dirty="0"/>
              <a:t>2. </a:t>
            </a:r>
            <a:r>
              <a:rPr lang="ru-RU" sz="1400" dirty="0"/>
              <a:t>Вещество, используемое при проведении опытов в детском саду.</a:t>
            </a:r>
          </a:p>
          <a:p>
            <a:r>
              <a:rPr lang="ru-RU" sz="1400" b="1" dirty="0"/>
              <a:t>3.</a:t>
            </a:r>
            <a:r>
              <a:rPr lang="ru-RU" sz="1400" dirty="0"/>
              <a:t> Одно из направлений детского экспериментирования.</a:t>
            </a:r>
          </a:p>
          <a:p>
            <a:r>
              <a:rPr lang="ru-RU" sz="1400" b="1" dirty="0"/>
              <a:t>4. </a:t>
            </a:r>
            <a:r>
              <a:rPr lang="ru-RU" sz="1400" dirty="0"/>
              <a:t>Физическое явление.</a:t>
            </a:r>
          </a:p>
          <a:p>
            <a:r>
              <a:rPr lang="ru-RU" sz="1400" b="1" dirty="0"/>
              <a:t>5.</a:t>
            </a:r>
            <a:r>
              <a:rPr lang="ru-RU" sz="1400" dirty="0"/>
              <a:t> Один из этапов исследовательской деятельности.</a:t>
            </a:r>
          </a:p>
          <a:p>
            <a:r>
              <a:rPr lang="ru-RU" sz="1400" b="1" dirty="0"/>
              <a:t>6. </a:t>
            </a:r>
            <a:r>
              <a:rPr lang="ru-RU" sz="1400" dirty="0"/>
              <a:t>Главное требование к организации детского экспериментирования</a:t>
            </a:r>
            <a:r>
              <a:rPr lang="ru-RU" sz="1400" dirty="0" smtClean="0"/>
              <a:t>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09418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1124744"/>
            <a:ext cx="7704856" cy="648072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Кроссворд </a:t>
            </a:r>
            <a:b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«Исследовательская деятельность»</a:t>
            </a:r>
            <a:r>
              <a:rPr lang="ru-RU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/>
            </a:r>
            <a:br>
              <a:rPr lang="ru-RU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658073"/>
              </p:ext>
            </p:extLst>
          </p:nvPr>
        </p:nvGraphicFramePr>
        <p:xfrm>
          <a:off x="1259632" y="2070015"/>
          <a:ext cx="6049648" cy="2511113"/>
        </p:xfrm>
        <a:graphic>
          <a:graphicData uri="http://schemas.openxmlformats.org/drawingml/2006/table">
            <a:tbl>
              <a:tblPr firstRow="1" firstCol="1" bandRow="1"/>
              <a:tblGrid>
                <a:gridCol w="319304"/>
                <a:gridCol w="318035"/>
                <a:gridCol w="318035"/>
                <a:gridCol w="318035"/>
                <a:gridCol w="318035"/>
                <a:gridCol w="318670"/>
                <a:gridCol w="318670"/>
                <a:gridCol w="318670"/>
                <a:gridCol w="318670"/>
                <a:gridCol w="319939"/>
                <a:gridCol w="361836"/>
                <a:gridCol w="265981"/>
                <a:gridCol w="323748"/>
                <a:gridCol w="318670"/>
                <a:gridCol w="318670"/>
                <a:gridCol w="318670"/>
                <a:gridCol w="318670"/>
                <a:gridCol w="318670"/>
                <a:gridCol w="318670"/>
              </a:tblGrid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30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К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30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 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П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30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30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30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30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Т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259632" y="5517232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1400" b="1" dirty="0">
                <a:solidFill>
                  <a:prstClr val="black"/>
                </a:solidFill>
              </a:rPr>
              <a:t>Выделенное слово </a:t>
            </a:r>
            <a:r>
              <a:rPr lang="ru-RU" sz="1400" dirty="0">
                <a:solidFill>
                  <a:prstClr val="black"/>
                </a:solidFill>
              </a:rPr>
              <a:t> – один из видов познавательной деятельности детей и взрослых.</a:t>
            </a:r>
            <a:endParaRPr lang="ru-RU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85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8229600" cy="144016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Исследовательская 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деятельность –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</a:t>
            </a: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деятельность, связанная с решением творческой, исследовательской задачи с заранее неизвестным решением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предполагающая наличие основных этапов,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характерных </a:t>
            </a: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исследования в научной сфере.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результате ребенок приобретает новое знание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Экспериментальная деятельность </a:t>
            </a:r>
            <a: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</a:t>
            </a:r>
            <a:b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один </a:t>
            </a: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видов поисковой (исследовательской) деятельности. Эксперимент предполагает определенные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преобразования</a:t>
            </a:r>
            <a:b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отличие от пассивного наблюдения.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581128"/>
            <a:ext cx="8229600" cy="1545035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376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Направления</a:t>
            </a:r>
            <a:b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детского экспериментирования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844824"/>
            <a:ext cx="7787208" cy="4281339"/>
          </a:xfrm>
        </p:spPr>
        <p:txBody>
          <a:bodyPr/>
          <a:lstStyle/>
          <a:p>
            <a:pPr marL="274320" lvl="0" indent="-274320">
              <a:buClr>
                <a:srgbClr val="31B6FD"/>
              </a:buClr>
              <a:buSzPct val="100000"/>
              <a:buFont typeface="Symbol" panose="05050102010706020507" pitchFamily="18" charset="2"/>
              <a:buChar char=""/>
              <a:defRPr/>
            </a:pPr>
            <a:r>
              <a:rPr lang="ru-RU" altLang="ru-RU" sz="2600" b="1" dirty="0">
                <a:solidFill>
                  <a:srgbClr val="00B050"/>
                </a:solidFill>
                <a:latin typeface="Candara"/>
              </a:rPr>
              <a:t>ЖИВАЯ ПРИРОДА: </a:t>
            </a:r>
            <a:r>
              <a:rPr lang="ru-RU" altLang="ru-RU" sz="2600" b="1" dirty="0">
                <a:solidFill>
                  <a:srgbClr val="073E87"/>
                </a:solidFill>
                <a:latin typeface="Candara"/>
              </a:rPr>
              <a:t>многообразие живых организмов и их приспособленность к окружающей среде</a:t>
            </a:r>
          </a:p>
          <a:p>
            <a:pPr marL="274320" lvl="0" indent="-274320">
              <a:buClr>
                <a:srgbClr val="31B6FD"/>
              </a:buClr>
              <a:buSzPct val="100000"/>
              <a:buFont typeface="Symbol" panose="05050102010706020507" pitchFamily="18" charset="2"/>
              <a:buChar char=""/>
              <a:defRPr/>
            </a:pPr>
            <a:r>
              <a:rPr lang="ru-RU" altLang="ru-RU" sz="2600" b="1" dirty="0">
                <a:solidFill>
                  <a:schemeClr val="accent6">
                    <a:lumMod val="50000"/>
                  </a:schemeClr>
                </a:solidFill>
                <a:latin typeface="Candara"/>
              </a:rPr>
              <a:t>НЕЖИВАЯ ПРИРОДА: </a:t>
            </a:r>
            <a:r>
              <a:rPr lang="ru-RU" altLang="ru-RU" sz="2600" b="1" dirty="0">
                <a:solidFill>
                  <a:srgbClr val="073E87"/>
                </a:solidFill>
                <a:latin typeface="Candara"/>
              </a:rPr>
              <a:t>воздух, почва, вода, магниты, звук, свет.</a:t>
            </a:r>
          </a:p>
          <a:p>
            <a:pPr marL="274320" lvl="0" indent="-274320">
              <a:buClr>
                <a:srgbClr val="31B6FD"/>
              </a:buClr>
              <a:buSzPct val="100000"/>
              <a:buFont typeface="Symbol" panose="05050102010706020507" pitchFamily="18" charset="2"/>
              <a:buChar char=""/>
              <a:defRPr/>
            </a:pPr>
            <a:r>
              <a:rPr lang="ru-RU" altLang="ru-RU" sz="2600" b="1" dirty="0">
                <a:solidFill>
                  <a:srgbClr val="FFFF00"/>
                </a:solidFill>
                <a:latin typeface="Candara"/>
              </a:rPr>
              <a:t>ЧЕЛОВЕК</a:t>
            </a:r>
            <a:r>
              <a:rPr lang="ru-RU" altLang="ru-RU" sz="2600" b="1" dirty="0">
                <a:solidFill>
                  <a:srgbClr val="CF8307"/>
                </a:solidFill>
                <a:latin typeface="Candara"/>
              </a:rPr>
              <a:t> </a:t>
            </a:r>
            <a:r>
              <a:rPr lang="ru-RU" altLang="ru-RU" sz="2600" b="1" dirty="0">
                <a:solidFill>
                  <a:srgbClr val="073E87"/>
                </a:solidFill>
                <a:latin typeface="Candara"/>
              </a:rPr>
              <a:t>– живой организм, человек – пользователь природы</a:t>
            </a:r>
          </a:p>
          <a:p>
            <a:pPr marL="274320" lvl="0" indent="-274320">
              <a:buClr>
                <a:srgbClr val="31B6FD"/>
              </a:buClr>
              <a:buSzPct val="100000"/>
              <a:buFont typeface="Symbol" panose="05050102010706020507" pitchFamily="18" charset="2"/>
              <a:buChar char=""/>
              <a:defRPr/>
            </a:pPr>
            <a:r>
              <a:rPr lang="ru-RU" altLang="ru-RU" sz="2600" b="1" dirty="0">
                <a:solidFill>
                  <a:srgbClr val="7030A0"/>
                </a:solidFill>
                <a:latin typeface="Candara"/>
              </a:rPr>
              <a:t>РУКОТВОРНЫЙ МИР: </a:t>
            </a:r>
            <a:r>
              <a:rPr lang="ru-RU" altLang="ru-RU" sz="2600" b="1" dirty="0">
                <a:solidFill>
                  <a:srgbClr val="073E87"/>
                </a:solidFill>
                <a:latin typeface="Candara"/>
              </a:rPr>
              <a:t>предметы и материалы, их свойства и качества </a:t>
            </a:r>
            <a:r>
              <a:rPr lang="ru-RU" altLang="ru-RU" sz="1900" b="1" dirty="0">
                <a:solidFill>
                  <a:srgbClr val="073E87"/>
                </a:solidFill>
                <a:latin typeface="Candara"/>
              </a:rPr>
              <a:t>(сыпучий, хрупкий, мягкий, круглый и т.д.)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171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Алгоритм организации</a:t>
            </a:r>
            <a:b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детского экспериментирования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600" b="1" dirty="0" smtClean="0">
                <a:latin typeface="Candara" panose="020E0502030303020204" pitchFamily="34" charset="0"/>
              </a:rPr>
              <a:t>   1. Постановка проблемы. </a:t>
            </a:r>
            <a:endParaRPr lang="ru-RU" sz="2600" b="1" dirty="0">
              <a:latin typeface="Candara" panose="020E0502030303020204" pitchFamily="34" charset="0"/>
            </a:endParaRPr>
          </a:p>
          <a:p>
            <a:r>
              <a:rPr lang="ru-RU" sz="2600" b="1" dirty="0" smtClean="0">
                <a:latin typeface="Candara" panose="020E0502030303020204" pitchFamily="34" charset="0"/>
              </a:rPr>
              <a:t>   2. Целеполагание </a:t>
            </a:r>
            <a:r>
              <a:rPr lang="ru-RU" sz="2600" b="1" dirty="0">
                <a:latin typeface="Candara" panose="020E0502030303020204" pitchFamily="34" charset="0"/>
              </a:rPr>
              <a:t>(что нужно сделать для решения проблемы</a:t>
            </a:r>
            <a:r>
              <a:rPr lang="ru-RU" sz="2600" b="1" dirty="0" smtClean="0">
                <a:latin typeface="Candara" panose="020E0502030303020204" pitchFamily="34" charset="0"/>
              </a:rPr>
              <a:t>).</a:t>
            </a:r>
            <a:endParaRPr lang="ru-RU" sz="2600" b="1" dirty="0">
              <a:latin typeface="Candara" panose="020E0502030303020204" pitchFamily="34" charset="0"/>
            </a:endParaRPr>
          </a:p>
          <a:p>
            <a:r>
              <a:rPr lang="ru-RU" sz="2600" b="1" dirty="0" smtClean="0">
                <a:latin typeface="Candara" panose="020E0502030303020204" pitchFamily="34" charset="0"/>
              </a:rPr>
              <a:t>   3. Варианты решения проблемы.</a:t>
            </a:r>
            <a:endParaRPr lang="ru-RU" sz="2600" b="1" dirty="0">
              <a:latin typeface="Candara" panose="020E0502030303020204" pitchFamily="34" charset="0"/>
            </a:endParaRPr>
          </a:p>
          <a:p>
            <a:r>
              <a:rPr lang="ru-RU" sz="2600" b="1" dirty="0" smtClean="0">
                <a:latin typeface="Candara" panose="020E0502030303020204" pitchFamily="34" charset="0"/>
              </a:rPr>
              <a:t>   4. Проверка возможных решений, </a:t>
            </a:r>
            <a:r>
              <a:rPr lang="ru-RU" sz="2600" b="1" dirty="0">
                <a:latin typeface="Candara" panose="020E0502030303020204" pitchFamily="34" charset="0"/>
              </a:rPr>
              <a:t>исходя из </a:t>
            </a:r>
            <a:r>
              <a:rPr lang="ru-RU" sz="2600" b="1" dirty="0" smtClean="0">
                <a:latin typeface="Candara" panose="020E0502030303020204" pitchFamily="34" charset="0"/>
              </a:rPr>
              <a:t>данных.</a:t>
            </a:r>
            <a:endParaRPr lang="ru-RU" sz="2600" b="1" dirty="0">
              <a:latin typeface="Candara" panose="020E0502030303020204" pitchFamily="34" charset="0"/>
            </a:endParaRPr>
          </a:p>
          <a:p>
            <a:r>
              <a:rPr lang="ru-RU" sz="2600" b="1" dirty="0" smtClean="0">
                <a:latin typeface="Candara" panose="020E0502030303020204" pitchFamily="34" charset="0"/>
              </a:rPr>
              <a:t>   5. Анализ </a:t>
            </a:r>
            <a:r>
              <a:rPr lang="ru-RU" sz="2600" b="1" dirty="0">
                <a:latin typeface="Candara" panose="020E0502030303020204" pitchFamily="34" charset="0"/>
              </a:rPr>
              <a:t>полученного результата </a:t>
            </a:r>
            <a:endParaRPr lang="ru-RU" sz="2600" b="1" dirty="0" smtClean="0">
              <a:latin typeface="Candara" panose="020E0502030303020204" pitchFamily="34" charset="0"/>
            </a:endParaRPr>
          </a:p>
          <a:p>
            <a:r>
              <a:rPr lang="ru-RU" sz="2600" b="1" dirty="0" smtClean="0">
                <a:latin typeface="Candara" panose="020E0502030303020204" pitchFamily="34" charset="0"/>
              </a:rPr>
              <a:t>(</a:t>
            </a:r>
            <a:r>
              <a:rPr lang="ru-RU" sz="2600" b="1" dirty="0">
                <a:latin typeface="Candara" panose="020E0502030303020204" pitchFamily="34" charset="0"/>
              </a:rPr>
              <a:t>подтвердилось – не подтвердилось</a:t>
            </a:r>
            <a:r>
              <a:rPr lang="ru-RU" sz="2600" b="1" dirty="0" smtClean="0">
                <a:latin typeface="Candara" panose="020E0502030303020204" pitchFamily="34" charset="0"/>
              </a:rPr>
              <a:t>).</a:t>
            </a:r>
            <a:endParaRPr lang="ru-RU" sz="2600" b="1" dirty="0">
              <a:latin typeface="Candara" panose="020E0502030303020204" pitchFamily="34" charset="0"/>
            </a:endParaRPr>
          </a:p>
          <a:p>
            <a:r>
              <a:rPr lang="ru-RU" sz="2600" b="1" dirty="0" smtClean="0">
                <a:latin typeface="Candara" panose="020E0502030303020204" pitchFamily="34" charset="0"/>
              </a:rPr>
              <a:t>   6. Формулирование выводов.</a:t>
            </a:r>
            <a:endParaRPr lang="ru-RU" sz="2600" b="1" dirty="0">
              <a:latin typeface="Candara" panose="020E0502030303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076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Постановка проблемной задачи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600" dirty="0">
                <a:latin typeface="Candara" panose="020E0502030303020204" pitchFamily="34" charset="0"/>
              </a:rPr>
              <a:t> </a:t>
            </a:r>
            <a:endParaRPr lang="ru-RU" sz="2600" dirty="0" smtClean="0">
              <a:latin typeface="Candara" panose="020E0502030303020204" pitchFamily="34" charset="0"/>
            </a:endParaRPr>
          </a:p>
          <a:p>
            <a:r>
              <a:rPr lang="ru-RU" sz="2600" dirty="0" smtClean="0">
                <a:latin typeface="Candara" panose="020E0502030303020204" pitchFamily="34" charset="0"/>
              </a:rPr>
              <a:t>  </a:t>
            </a:r>
            <a:r>
              <a:rPr lang="ru-RU" sz="2600" b="1" dirty="0" smtClean="0">
                <a:latin typeface="Candara" panose="020E0502030303020204" pitchFamily="34" charset="0"/>
              </a:rPr>
              <a:t>1. </a:t>
            </a:r>
            <a:r>
              <a:rPr lang="ru-RU" sz="2600" b="1" dirty="0">
                <a:latin typeface="Candara" panose="020E0502030303020204" pitchFamily="34" charset="0"/>
              </a:rPr>
              <a:t>П</a:t>
            </a:r>
            <a:r>
              <a:rPr lang="ru-RU" sz="2600" b="1" dirty="0" smtClean="0">
                <a:latin typeface="Candara" panose="020E0502030303020204" pitchFamily="34" charset="0"/>
              </a:rPr>
              <a:t>роблемная </a:t>
            </a:r>
            <a:r>
              <a:rPr lang="ru-RU" sz="2600" b="1" dirty="0">
                <a:latin typeface="Candara" panose="020E0502030303020204" pitchFamily="34" charset="0"/>
              </a:rPr>
              <a:t>задача </a:t>
            </a:r>
            <a:r>
              <a:rPr lang="ru-RU" sz="2600" b="1" dirty="0" smtClean="0">
                <a:latin typeface="Candara" panose="020E0502030303020204" pitchFamily="34" charset="0"/>
              </a:rPr>
              <a:t>понятна детям.</a:t>
            </a:r>
          </a:p>
          <a:p>
            <a:r>
              <a:rPr lang="ru-RU" sz="2600" b="1" dirty="0">
                <a:latin typeface="Candara" panose="020E0502030303020204" pitchFamily="34" charset="0"/>
              </a:rPr>
              <a:t> </a:t>
            </a:r>
            <a:r>
              <a:rPr lang="ru-RU" sz="2600" b="1" dirty="0" smtClean="0">
                <a:latin typeface="Candara" panose="020E0502030303020204" pitchFamily="34" charset="0"/>
              </a:rPr>
              <a:t> 2. Вызывает интерес у детей.</a:t>
            </a:r>
          </a:p>
          <a:p>
            <a:r>
              <a:rPr lang="ru-RU" sz="2600" b="1" dirty="0">
                <a:latin typeface="Candara" panose="020E0502030303020204" pitchFamily="34" charset="0"/>
              </a:rPr>
              <a:t> </a:t>
            </a:r>
            <a:r>
              <a:rPr lang="ru-RU" sz="2600" b="1" dirty="0" smtClean="0">
                <a:latin typeface="Candara" panose="020E0502030303020204" pitchFamily="34" charset="0"/>
              </a:rPr>
              <a:t> 3. Содержит новизну.</a:t>
            </a:r>
          </a:p>
          <a:p>
            <a:r>
              <a:rPr lang="ru-RU" sz="2600" b="1" dirty="0">
                <a:latin typeface="Candara" panose="020E0502030303020204" pitchFamily="34" charset="0"/>
              </a:rPr>
              <a:t> </a:t>
            </a:r>
            <a:r>
              <a:rPr lang="ru-RU" sz="2600" b="1" dirty="0" smtClean="0">
                <a:latin typeface="Candara" panose="020E0502030303020204" pitchFamily="34" charset="0"/>
              </a:rPr>
              <a:t> 4. Опирается </a:t>
            </a:r>
            <a:r>
              <a:rPr lang="ru-RU" sz="2600" b="1" dirty="0">
                <a:latin typeface="Candara" panose="020E0502030303020204" pitchFamily="34" charset="0"/>
              </a:rPr>
              <a:t>на имеющийся опыт </a:t>
            </a:r>
            <a:r>
              <a:rPr lang="ru-RU" sz="2600" b="1" dirty="0" smtClean="0">
                <a:latin typeface="Candara" panose="020E0502030303020204" pitchFamily="34" charset="0"/>
              </a:rPr>
              <a:t>детей.</a:t>
            </a:r>
          </a:p>
          <a:p>
            <a:r>
              <a:rPr lang="ru-RU" sz="2600" b="1" dirty="0">
                <a:latin typeface="Candara" panose="020E0502030303020204" pitchFamily="34" charset="0"/>
              </a:rPr>
              <a:t> </a:t>
            </a:r>
            <a:r>
              <a:rPr lang="ru-RU" sz="2600" b="1" dirty="0" smtClean="0">
                <a:latin typeface="Candara" panose="020E0502030303020204" pitchFamily="34" charset="0"/>
              </a:rPr>
              <a:t> 5. Посильна для решения.</a:t>
            </a:r>
          </a:p>
          <a:p>
            <a:r>
              <a:rPr lang="ru-RU" sz="2600" b="1" dirty="0" smtClean="0">
                <a:latin typeface="Candara" panose="020E0502030303020204" pitchFamily="34" charset="0"/>
              </a:rPr>
              <a:t>  6. </a:t>
            </a:r>
            <a:r>
              <a:rPr lang="ru-RU" sz="2600" b="1" dirty="0">
                <a:latin typeface="Candara" panose="020E0502030303020204" pitchFamily="34" charset="0"/>
              </a:rPr>
              <a:t>О</a:t>
            </a:r>
            <a:r>
              <a:rPr lang="ru-RU" sz="2600" b="1" dirty="0" smtClean="0">
                <a:latin typeface="Candara" panose="020E0502030303020204" pitchFamily="34" charset="0"/>
              </a:rPr>
              <a:t>риентирована </a:t>
            </a:r>
            <a:r>
              <a:rPr lang="ru-RU" sz="2600" b="1" dirty="0">
                <a:latin typeface="Candara" panose="020E0502030303020204" pitchFamily="34" charset="0"/>
              </a:rPr>
              <a:t>на </a:t>
            </a:r>
            <a:r>
              <a:rPr lang="ru-RU" sz="2600" b="1" dirty="0" smtClean="0">
                <a:latin typeface="Candara" panose="020E0502030303020204" pitchFamily="34" charset="0"/>
              </a:rPr>
              <a:t>самостоятельность </a:t>
            </a:r>
            <a:r>
              <a:rPr lang="ru-RU" sz="2600" b="1" dirty="0">
                <a:latin typeface="Candara" panose="020E0502030303020204" pitchFamily="34" charset="0"/>
              </a:rPr>
              <a:t>и </a:t>
            </a:r>
            <a:r>
              <a:rPr lang="ru-RU" sz="2600" b="1" dirty="0" smtClean="0">
                <a:latin typeface="Candara" panose="020E0502030303020204" pitchFamily="34" charset="0"/>
              </a:rPr>
              <a:t>    творчество </a:t>
            </a:r>
            <a:r>
              <a:rPr lang="ru-RU" sz="2600" b="1" dirty="0">
                <a:latin typeface="Candara" panose="020E0502030303020204" pitchFamily="34" charset="0"/>
              </a:rPr>
              <a:t>детей.</a:t>
            </a:r>
          </a:p>
        </p:txBody>
      </p:sp>
    </p:spTree>
    <p:extLst>
      <p:ext uri="{BB962C8B-B14F-4D97-AF65-F5344CB8AC3E}">
        <p14:creationId xmlns:p14="http://schemas.microsoft.com/office/powerpoint/2010/main" val="195434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Способы </a:t>
            </a:r>
            <a:r>
              <a:rPr lang="ru-RU" sz="3200" b="1" dirty="0" smtClean="0">
                <a:solidFill>
                  <a:srgbClr val="FF0000"/>
                </a:solidFill>
              </a:rPr>
              <a:t>фиксации </a:t>
            </a:r>
            <a:r>
              <a:rPr lang="ru-RU" sz="3200" b="1" dirty="0">
                <a:solidFill>
                  <a:srgbClr val="FF0000"/>
                </a:solidFill>
              </a:rPr>
              <a:t>результатов наблюдений и экспериментов</a:t>
            </a: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0564497"/>
              </p:ext>
            </p:extLst>
          </p:nvPr>
        </p:nvGraphicFramePr>
        <p:xfrm>
          <a:off x="889248" y="1628800"/>
          <a:ext cx="7797552" cy="44539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9111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Использование гаджетов 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в детском экспериментировании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5829091"/>
              </p:ext>
            </p:extLst>
          </p:nvPr>
        </p:nvGraphicFramePr>
        <p:xfrm>
          <a:off x="827584" y="1556792"/>
          <a:ext cx="8085584" cy="45497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7685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93300"/>
      </a:hlink>
      <a:folHlink>
        <a:srgbClr val="FFC994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1387</TotalTime>
  <Words>623</Words>
  <Application>Microsoft Office PowerPoint</Application>
  <PresentationFormat>Экран (4:3)</PresentationFormat>
  <Paragraphs>451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Matilda</vt:lpstr>
      <vt:lpstr>Calibri</vt:lpstr>
      <vt:lpstr>Candara</vt:lpstr>
      <vt:lpstr>Symbol</vt:lpstr>
      <vt:lpstr>Times New Roman</vt:lpstr>
      <vt:lpstr>Тема Office</vt:lpstr>
      <vt:lpstr>Презентация PowerPoint</vt:lpstr>
      <vt:lpstr> Кроссворд  «Исследовательская деятельность»</vt:lpstr>
      <vt:lpstr>Кроссворд  «Исследовательская деятельность»  </vt:lpstr>
      <vt:lpstr>          Исследовательская деятельность –  это деятельность, связанная с решением творческой, исследовательской задачи с заранее неизвестным решением   и предполагающая наличие основных этапов,  характерных для исследования в научной сфере.  В результате ребенок приобретает новое знание.   Экспериментальная деятельность – один из видов поисковой (исследовательской) деятельности. Эксперимент предполагает определенные преобразования  в отличие от пассивного наблюдения. </vt:lpstr>
      <vt:lpstr>Направления  детского экспериментирования</vt:lpstr>
      <vt:lpstr>Алгоритм организации детского экспериментирования</vt:lpstr>
      <vt:lpstr> Постановка проблемной задачи</vt:lpstr>
      <vt:lpstr>Способы фиксации результатов наблюдений и экспериментов</vt:lpstr>
      <vt:lpstr>Использование гаджетов  в детском экспериментировании</vt:lpstr>
      <vt:lpstr>Литература в помощь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Ранько</dc:creator>
  <cp:lastModifiedBy>RePack by Diakov</cp:lastModifiedBy>
  <cp:revision>61</cp:revision>
  <dcterms:created xsi:type="dcterms:W3CDTF">2019-08-10T19:30:32Z</dcterms:created>
  <dcterms:modified xsi:type="dcterms:W3CDTF">2019-11-14T17:13:01Z</dcterms:modified>
</cp:coreProperties>
</file>