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1"/>
  </p:sldMasterIdLst>
  <p:notesMasterIdLst>
    <p:notesMasterId r:id="rId25"/>
  </p:notesMasterIdLst>
  <p:sldIdLst>
    <p:sldId id="256" r:id="rId2"/>
    <p:sldId id="257" r:id="rId3"/>
    <p:sldId id="279" r:id="rId4"/>
    <p:sldId id="259" r:id="rId5"/>
    <p:sldId id="260" r:id="rId6"/>
    <p:sldId id="289" r:id="rId7"/>
    <p:sldId id="291" r:id="rId8"/>
    <p:sldId id="290" r:id="rId9"/>
    <p:sldId id="263" r:id="rId10"/>
    <p:sldId id="264" r:id="rId11"/>
    <p:sldId id="308" r:id="rId12"/>
    <p:sldId id="298" r:id="rId13"/>
    <p:sldId id="280" r:id="rId14"/>
    <p:sldId id="267" r:id="rId15"/>
    <p:sldId id="307" r:id="rId16"/>
    <p:sldId id="282" r:id="rId17"/>
    <p:sldId id="301" r:id="rId18"/>
    <p:sldId id="270" r:id="rId19"/>
    <p:sldId id="272" r:id="rId20"/>
    <p:sldId id="306" r:id="rId21"/>
    <p:sldId id="299" r:id="rId22"/>
    <p:sldId id="288" r:id="rId23"/>
    <p:sldId id="30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00"/>
    <a:srgbClr val="0000FF"/>
    <a:srgbClr val="63F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832" autoAdjust="0"/>
  </p:normalViewPr>
  <p:slideViewPr>
    <p:cSldViewPr>
      <p:cViewPr varScale="1">
        <p:scale>
          <a:sx n="76" d="100"/>
          <a:sy n="76" d="100"/>
        </p:scale>
        <p:origin x="-34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3E30-0353-4A00-9777-28A3741FF56E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10A4F-077D-4744-9B54-9D5A8CA15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10A4F-077D-4744-9B54-9D5A8CA1594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10A4F-077D-4744-9B54-9D5A8CA1594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10A4F-077D-4744-9B54-9D5A8CA1594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929C14-F06E-46CE-B6DC-169211C01421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31DB9-B0E8-4ABE-80FC-5BBB5F6FFB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E2A5A2-D629-4D5E-99D5-A29D2A727E7A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D03AAF-5FED-426B-B4CB-24D92D1F9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BA7F8-FADE-4996-9750-23799F4EF50A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9E03B-D402-41BD-8A8A-6A4A5FC8D1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D1677C-BD7D-4F28-825F-D95094CA8B6D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18934-41E1-4C79-B626-1F74F278EE7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3EAB0-5FFA-4F13-A8A8-1E9028E468D2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04F86-87E9-4BB6-B572-8F4F08169E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A0D41-3C94-490E-BF00-A4F8E553E3F6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0779B-4C2A-442F-9556-06B89FF7DE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32F156-47AC-4175-BB9E-0052F25E5A8D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B0D91-D509-48D5-884C-AEF11C9740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8F1ED-19FD-431E-92D3-E757F7F40E2D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7D5B2-2A3F-4776-9E40-86D4DA8985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B2F4B0-FA52-4FEC-A645-1FBE5B1E69FC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A624C-DC20-4215-974B-67C04DB87F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8ED5D8-00AD-4882-86BC-E994F9036B32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B0A27-C38D-43BE-A6CC-3E24994BD1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  <p:sldLayoutId id="2147483894" r:id="rId19"/>
    <p:sldLayoutId id="2147483895" r:id="rId20"/>
    <p:sldLayoutId id="2147483896" r:id="rId21"/>
  </p:sldLayoutIdLst>
  <p:transition>
    <p:pull dir="ru"/>
    <p:sndAc>
      <p:stSnd>
        <p:snd r:embed="rId2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ushkin.niv.ru/images/pushkin/pushkin_24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14942" y="1428736"/>
            <a:ext cx="3429024" cy="242889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Жизнь и творчество</a:t>
            </a:r>
            <a:b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Александра Сергеевича Пушкина.</a:t>
            </a:r>
            <a:br>
              <a:rPr lang="ru-RU" sz="32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endParaRPr lang="ru-RU" sz="2000" b="1" dirty="0"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028" name="Picture 4" descr="C:\Users\TNT\Desktop\пушкин\ab3f4fb409574442935bdcdb11479f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2"/>
            <a:ext cx="2941626" cy="404802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86512" y="34290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1799-1837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3857628"/>
            <a:ext cx="21431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Monotype Corsiva" pitchFamily="66" charset="0"/>
              </a:rPr>
              <a:t>Микляева</a:t>
            </a:r>
            <a:r>
              <a:rPr lang="ru-RU" sz="1400" dirty="0" smtClean="0">
                <a:latin typeface="Monotype Corsiva" pitchFamily="66" charset="0"/>
              </a:rPr>
              <a:t> Надежда Александровна, учитель русского языка и литературы МКОУ «Никольская СОШ»</a:t>
            </a:r>
            <a:endParaRPr lang="ru-RU" sz="1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5" descr="img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285860"/>
            <a:ext cx="3619525" cy="3071834"/>
          </a:xfrm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5143504" y="1714488"/>
            <a:ext cx="321471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Monotype Corsiva" pitchFamily="66" charset="0"/>
              </a:rPr>
              <a:t>Молодой поэт, не зная осторожности и страха, сочиняет и  распространяет свои свободолюбивые стихи.</a:t>
            </a:r>
          </a:p>
          <a:p>
            <a:r>
              <a:rPr lang="ru-RU" b="1" dirty="0">
                <a:latin typeface="Monotype Corsiva" pitchFamily="66" charset="0"/>
              </a:rPr>
              <a:t>Александр I хотел за это  сослать Пушкина в Сибирь </a:t>
            </a:r>
            <a:r>
              <a:rPr lang="ru-RU" b="1" dirty="0" smtClean="0">
                <a:latin typeface="Monotype Corsiva" pitchFamily="66" charset="0"/>
              </a:rPr>
              <a:t>, но друзья помогли смягчить наказание. Пушкина </a:t>
            </a:r>
            <a:r>
              <a:rPr lang="ru-RU" b="1" dirty="0">
                <a:latin typeface="Monotype Corsiva" pitchFamily="66" charset="0"/>
              </a:rPr>
              <a:t>отправляют служить на юг России.</a:t>
            </a:r>
          </a:p>
          <a:p>
            <a:r>
              <a:rPr lang="ru-RU" b="1" dirty="0" smtClean="0">
                <a:latin typeface="Monotype Corsiva" pitchFamily="66" charset="0"/>
              </a:rPr>
              <a:t>Здесь он начал писал  роман </a:t>
            </a:r>
            <a:r>
              <a:rPr lang="ru-RU" b="1" dirty="0">
                <a:latin typeface="Monotype Corsiva" pitchFamily="66" charset="0"/>
              </a:rPr>
              <a:t>«Евгений Онегин</a:t>
            </a:r>
            <a:r>
              <a:rPr lang="ru-RU" b="1" dirty="0" smtClean="0">
                <a:latin typeface="Monotype Corsiva" pitchFamily="66" charset="0"/>
              </a:rPr>
              <a:t>».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714488"/>
            <a:ext cx="21431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Пушкин на Кавказе.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0178" name="Picture 2" descr="Александр Сергеевич Пуш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857364"/>
            <a:ext cx="3190574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57224" y="1571612"/>
            <a:ext cx="3214710" cy="2802612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8 сентября 1826 года Пушкин вернулся на свою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родину после долгих лет ссылки и  скитаний.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А в мае 1827 году поэт получил разрешение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жить в Петербурге.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Пушкин был на свободе, среди друзей,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 он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Monotype Corsiva" pitchFamily="66" charset="0"/>
              </a:rPr>
              <a:t>на  вершине славы.</a:t>
            </a:r>
          </a:p>
        </p:txBody>
      </p:sp>
      <p:pic>
        <p:nvPicPr>
          <p:cNvPr id="13316" name="Picture 5" descr="img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066" y="1643050"/>
            <a:ext cx="3714776" cy="2786082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642974" y="428604"/>
            <a:ext cx="4857752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    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Возвращение в Москву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571472" y="642918"/>
            <a:ext cx="3787773" cy="14859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Натали Гончарова – жена А. С.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Пушкина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500034" y="2214554"/>
            <a:ext cx="37147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Monotype Corsiva" pitchFamily="66" charset="0"/>
              </a:rPr>
              <a:t>Зимой 1829 года на одном из московском балу Пушкин познакомился с Натальей Николаевной Гончаровой.</a:t>
            </a:r>
          </a:p>
          <a:p>
            <a:r>
              <a:rPr lang="ru-RU" b="1" dirty="0" smtClean="0">
                <a:latin typeface="Monotype Corsiva" pitchFamily="66" charset="0"/>
              </a:rPr>
              <a:t>Ей </a:t>
            </a:r>
            <a:r>
              <a:rPr lang="ru-RU" b="1" dirty="0">
                <a:latin typeface="Monotype Corsiva" pitchFamily="66" charset="0"/>
              </a:rPr>
              <a:t>было тогда 16 лет. Её необыкновенная красота, юность взволновали поэта.</a:t>
            </a:r>
          </a:p>
          <a:p>
            <a:endParaRPr lang="ru-RU" b="1" dirty="0">
              <a:latin typeface="Monotype Corsiva" pitchFamily="66" charset="0"/>
            </a:endParaRPr>
          </a:p>
          <a:p>
            <a:r>
              <a:rPr lang="ru-RU" b="1" dirty="0">
                <a:latin typeface="Monotype Corsiva" pitchFamily="66" charset="0"/>
              </a:rPr>
              <a:t> </a:t>
            </a:r>
          </a:p>
          <a:p>
            <a:endParaRPr lang="ru-RU" sz="1600" dirty="0">
              <a:latin typeface="Monotype Corsiva" pitchFamily="66" charset="0"/>
            </a:endParaRPr>
          </a:p>
        </p:txBody>
      </p:sp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395536" y="4653136"/>
            <a:ext cx="4319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.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8194" name="Picture 2" descr="C:\Users\TNT\Desktop\пушкин\origina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214422"/>
            <a:ext cx="2857520" cy="35826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9" grpId="0"/>
      <p:bldP spid="14340" grpId="0"/>
      <p:bldP spid="143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8" descr="Картинка 21 из 1627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571604" y="2143116"/>
            <a:ext cx="1643074" cy="231099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857288" y="571480"/>
            <a:ext cx="6840538" cy="13414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 Петербурге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(1831 – 1833 гг.)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     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4857752" y="3286124"/>
            <a:ext cx="41047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Вскоре </a:t>
            </a:r>
            <a:r>
              <a:rPr lang="ru-RU" sz="2000" b="1" dirty="0">
                <a:latin typeface="Monotype Corsiva" pitchFamily="66" charset="0"/>
              </a:rPr>
              <a:t>вместе с женой </a:t>
            </a:r>
            <a:r>
              <a:rPr lang="ru-RU" sz="2000" b="1" dirty="0" smtClean="0">
                <a:latin typeface="Monotype Corsiva" pitchFamily="66" charset="0"/>
              </a:rPr>
              <a:t> Натальей Гончаровой Пушкин </a:t>
            </a:r>
            <a:r>
              <a:rPr lang="ru-RU" sz="2000" b="1" dirty="0">
                <a:latin typeface="Monotype Corsiva" pitchFamily="66" charset="0"/>
              </a:rPr>
              <a:t>переехал в Петербург. </a:t>
            </a:r>
            <a:r>
              <a:rPr lang="ru-RU" sz="2000" b="1" dirty="0" smtClean="0">
                <a:latin typeface="Monotype Corsiva" pitchFamily="66" charset="0"/>
              </a:rPr>
              <a:t> 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9218" name="Picture 2" descr="C:\Users\TNT\Desktop\пушкин\natalja-goncharova-i-pushk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071546"/>
            <a:ext cx="2500330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1857364"/>
            <a:ext cx="518637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Пушкин в Петербурге.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49154" name="Picture 2" descr="Клуб друзей Санкт-Петербур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928802"/>
            <a:ext cx="3143272" cy="250970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-642974" y="2000240"/>
            <a:ext cx="5884551" cy="1927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Дом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семьи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А. С. Пушкина 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берегу реки Мойки 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Санкт-Петербурге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7412" name="Picture 6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1220" y="4601765"/>
            <a:ext cx="9207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9398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299a9_605ef5fb_XL.jpg"/>
          <p:cNvPicPr>
            <a:picLocks noChangeAspect="1"/>
          </p:cNvPicPr>
          <p:nvPr/>
        </p:nvPicPr>
        <p:blipFill>
          <a:blip r:embed="rId4" cstate="print"/>
          <a:srcRect l="3733" t="5248" b="5527"/>
          <a:stretch>
            <a:fillRect/>
          </a:stretch>
        </p:blipFill>
        <p:spPr>
          <a:xfrm>
            <a:off x="5143504" y="1928802"/>
            <a:ext cx="3165502" cy="2086749"/>
          </a:xfrm>
          <a:prstGeom prst="rect">
            <a:avLst/>
          </a:prstGeom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4248497" cy="7032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Жена и дети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4000504"/>
            <a:ext cx="1285183" cy="1133491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Старшая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дочь  Мария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Александровна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Пушкина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(1832-1919 г.)</a:t>
            </a:r>
            <a:r>
              <a:rPr lang="ru-RU" sz="18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15364" name="Picture 4" descr="М.А.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496"/>
            <a:ext cx="933172" cy="10772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5" name="Picture 5" descr="А.А. Пушк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857496"/>
            <a:ext cx="1000132" cy="11331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6" name="Picture 6" descr="Г.А. Пушк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786058"/>
            <a:ext cx="1071570" cy="12147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367" name="Picture 7" descr="Н.А. Пушки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2786058"/>
            <a:ext cx="987673" cy="13509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500298" y="4143380"/>
            <a:ext cx="166369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>
                <a:latin typeface="Monotype Corsiva" pitchFamily="66" charset="0"/>
              </a:rPr>
              <a:t>Старший сын, Александр Александрович Пушкин </a:t>
            </a:r>
            <a:br>
              <a:rPr lang="ru-RU" sz="1400" b="1" dirty="0">
                <a:latin typeface="Monotype Corsiva" pitchFamily="66" charset="0"/>
              </a:rPr>
            </a:br>
            <a:r>
              <a:rPr lang="ru-RU" sz="1400" b="1" dirty="0">
                <a:latin typeface="Monotype Corsiva" pitchFamily="66" charset="0"/>
              </a:rPr>
              <a:t>(</a:t>
            </a:r>
            <a:r>
              <a:rPr lang="ru-RU" sz="1400" b="1" dirty="0" smtClean="0">
                <a:latin typeface="Monotype Corsiva" pitchFamily="66" charset="0"/>
              </a:rPr>
              <a:t>1833-1914 г</a:t>
            </a:r>
            <a:r>
              <a:rPr lang="ru-RU" sz="1400" b="1" dirty="0">
                <a:latin typeface="Monotype Corsiva" pitchFamily="66" charset="0"/>
              </a:rPr>
              <a:t>.)</a:t>
            </a:r>
            <a:r>
              <a:rPr lang="ru-RU" sz="1400" dirty="0">
                <a:latin typeface="Monotype Corsiva" pitchFamily="66" charset="0"/>
              </a:rPr>
              <a:t> 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643438" y="4286256"/>
            <a:ext cx="150133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>
                <a:latin typeface="Monotype Corsiva" pitchFamily="66" charset="0"/>
              </a:rPr>
              <a:t>Младший сын, Григорий Александрович Пушкин </a:t>
            </a:r>
            <a:br>
              <a:rPr lang="ru-RU" sz="1400" b="1" dirty="0">
                <a:latin typeface="Monotype Corsiva" pitchFamily="66" charset="0"/>
              </a:rPr>
            </a:br>
            <a:r>
              <a:rPr lang="ru-RU" sz="1400" b="1" dirty="0">
                <a:latin typeface="Monotype Corsiva" pitchFamily="66" charset="0"/>
              </a:rPr>
              <a:t>(</a:t>
            </a:r>
            <a:r>
              <a:rPr lang="ru-RU" sz="1400" b="1" dirty="0" smtClean="0">
                <a:latin typeface="Monotype Corsiva" pitchFamily="66" charset="0"/>
              </a:rPr>
              <a:t>1835-1913 г</a:t>
            </a:r>
            <a:r>
              <a:rPr lang="ru-RU" sz="1400" b="1" dirty="0">
                <a:latin typeface="Monotype Corsiva" pitchFamily="66" charset="0"/>
              </a:rPr>
              <a:t>.)</a:t>
            </a:r>
            <a:r>
              <a:rPr lang="ru-RU" sz="1400" dirty="0">
                <a:latin typeface="Monotype Corsiva" pitchFamily="66" charset="0"/>
              </a:rPr>
              <a:t> 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500958" y="4143380"/>
            <a:ext cx="148116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Младшая дочь, Наталья Александровна Пушкина </a:t>
            </a:r>
            <a:br>
              <a:rPr lang="ru-RU" sz="1400" b="1" dirty="0">
                <a:latin typeface="Monotype Corsiva" pitchFamily="66" charset="0"/>
                <a:cs typeface="Times New Roman" pitchFamily="18" charset="0"/>
              </a:rPr>
            </a:b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(</a:t>
            </a:r>
            <a:r>
              <a:rPr lang="ru-RU" sz="1400" b="1" dirty="0" smtClean="0">
                <a:latin typeface="Monotype Corsiva" pitchFamily="66" charset="0"/>
                <a:cs typeface="Times New Roman" pitchFamily="18" charset="0"/>
              </a:rPr>
              <a:t>1836-1913 г</a:t>
            </a:r>
            <a:r>
              <a:rPr lang="ru-RU" sz="1400" b="1" dirty="0">
                <a:latin typeface="Monotype Corsiva" pitchFamily="66" charset="0"/>
                <a:cs typeface="Times New Roman" pitchFamily="18" charset="0"/>
              </a:rPr>
              <a:t>.)</a:t>
            </a:r>
            <a:r>
              <a:rPr lang="ru-RU" sz="1400" dirty="0">
                <a:latin typeface="Monotype Corsiva" pitchFamily="66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Picture 4" descr="Н.Н. Пушки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3561" y="1161982"/>
            <a:ext cx="1262489" cy="150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00364" y="1214422"/>
            <a:ext cx="1071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Натали Гончарова </a:t>
            </a:r>
            <a:r>
              <a:rPr lang="ru-RU" sz="1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</a:t>
            </a:r>
            <a:endParaRPr lang="ru-RU" sz="1200" b="1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жена А. С. Пушкина.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 мать  его  4 </a:t>
            </a:r>
            <a:r>
              <a:rPr lang="ru-RU" sz="1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детей.</a:t>
            </a:r>
            <a:endParaRPr lang="ru-RU" sz="1200" b="1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10242" name="Picture 2" descr="C:\Users\TNT\Desktop\пушкин\imag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46" y="928670"/>
            <a:ext cx="2260587" cy="16954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8" grpId="0"/>
      <p:bldP spid="15369" grpId="0"/>
      <p:bldP spid="1537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3" y="1700808"/>
            <a:ext cx="4035298" cy="4752528"/>
          </a:xfrm>
        </p:spPr>
        <p:txBody>
          <a:bodyPr>
            <a:normAutofit/>
          </a:bodyPr>
          <a:lstStyle/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>
                <a:latin typeface="Monotype Corsiva" pitchFamily="66" charset="0"/>
              </a:rPr>
              <a:t>Последние годы жизни Пушкина были очень трудными. Его не понимали многие писатели, не брали печатать его произведения, не хватало денег, чтобы кормить семью.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b="1" dirty="0" smtClean="0">
              <a:latin typeface="Monotype Corsiva" pitchFamily="66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4929190" cy="1295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Последние годы жизни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(1834 – 1837 гг.)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9460" name="Picture 6" descr="Image390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8639">
            <a:off x="5401454" y="1450392"/>
            <a:ext cx="30067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428736"/>
            <a:ext cx="4475163" cy="470852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 ноябре 1836 года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Александр Сергеевич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получает от Дантеса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по почте письмо,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содержание которого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оскорбляет его и честь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его жены.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Пушкин вызывает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Дантеса на дуэль.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357166"/>
            <a:ext cx="3938576" cy="136842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Вызов 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484" name="Picture 5" descr="dantes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9513">
            <a:off x="6334320" y="2424363"/>
            <a:ext cx="1856879" cy="2197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485" name="Picture 6" descr="i?id=29166816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9471">
            <a:off x="5055051" y="1315826"/>
            <a:ext cx="1619009" cy="21180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4229104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/>
              </a:rPr>
              <a:t>      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Рождение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428596" y="1428736"/>
            <a:ext cx="4105305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>
                <a:latin typeface="Monotype Corsiva" pitchFamily="66" charset="0"/>
              </a:rPr>
              <a:t>    </a:t>
            </a:r>
            <a:r>
              <a:rPr lang="ru-RU" sz="2800" b="1" dirty="0">
                <a:latin typeface="Monotype Corsiva" pitchFamily="66" charset="0"/>
              </a:rPr>
              <a:t>Александр Сергеевич Пушкин</a:t>
            </a:r>
            <a:r>
              <a:rPr lang="ru-RU" sz="2800" dirty="0">
                <a:latin typeface="Monotype Corsiva" pitchFamily="66" charset="0"/>
              </a:rPr>
              <a:t> родился в Москве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latin typeface="Monotype Corsiva" pitchFamily="66" charset="0"/>
              </a:rPr>
              <a:t>26 </a:t>
            </a:r>
            <a:r>
              <a:rPr lang="ru-RU" sz="2800" dirty="0" smtClean="0">
                <a:latin typeface="Monotype Corsiva" pitchFamily="66" charset="0"/>
              </a:rPr>
              <a:t>мая (6 </a:t>
            </a:r>
            <a:r>
              <a:rPr lang="ru-RU" sz="2800" dirty="0">
                <a:latin typeface="Monotype Corsiva" pitchFamily="66" charset="0"/>
              </a:rPr>
              <a:t>июня)          1799 года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Monotype Corsiva" pitchFamily="66" charset="0"/>
              </a:rPr>
              <a:t>в дворянской </a:t>
            </a:r>
            <a:r>
              <a:rPr lang="ru-RU" sz="2800" dirty="0">
                <a:latin typeface="Monotype Corsiva" pitchFamily="66" charset="0"/>
              </a:rPr>
              <a:t>помещичьей  семье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Monotype Corsiva" pitchFamily="66" charset="0"/>
              </a:rPr>
              <a:t>В день праздника    Вознесения. </a:t>
            </a:r>
            <a:endParaRPr lang="ru-RU" sz="2800" dirty="0">
              <a:latin typeface="Monotype Corsiva" pitchFamily="66" charset="0"/>
            </a:endParaRPr>
          </a:p>
          <a:p>
            <a:pPr>
              <a:lnSpc>
                <a:spcPct val="80000"/>
              </a:lnSpc>
            </a:pP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2050" name="Picture 2" descr="C:\Users\TNT\Desktop\пушкин\btv051-8_1750x1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6"/>
            <a:ext cx="3448068" cy="222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4175894" cy="3744417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800" b="1" i="1" dirty="0" smtClean="0">
                <a:latin typeface="Monotype Corsiva" pitchFamily="66" charset="0"/>
              </a:rPr>
              <a:t>27 января 1837 года,</a:t>
            </a:r>
            <a:r>
              <a:rPr lang="ru-RU" sz="1800" b="1" dirty="0" smtClean="0">
                <a:latin typeface="Monotype Corsiva" pitchFamily="66" charset="0"/>
              </a:rPr>
              <a:t> в 5-м часу вечера,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Чёрной речке в предместье  Петербурга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состоялась роковая дуэль А. С. Пушкина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с Дантесом,  на  которой  Пушкин 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смертельно ранен в живот. Прожив два дня,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dirty="0" smtClean="0">
                <a:latin typeface="Monotype Corsiva" pitchFamily="66" charset="0"/>
              </a:rPr>
              <a:t>в страшных мучениях,  Пушкин  умер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b="1" i="1" dirty="0" smtClean="0">
                <a:latin typeface="Monotype Corsiva" pitchFamily="66" charset="0"/>
              </a:rPr>
              <a:t>29 января (ныне 10 февраля)  1937 года.  </a:t>
            </a:r>
            <a:r>
              <a:rPr lang="ru-RU" sz="2000" b="1" i="1" dirty="0" smtClean="0">
                <a:latin typeface="Monotype Corsiva" pitchFamily="66" charset="0"/>
              </a:rPr>
              <a:t>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dirty="0" smtClean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428660" y="428604"/>
            <a:ext cx="5572132" cy="1727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Погиб поэт, невольник чести!</a:t>
            </a:r>
            <a:br>
              <a:rPr lang="ru-RU" sz="24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Пал оклеветанный молвой…»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ru-RU" sz="14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                                                           </a:t>
            </a:r>
            <a:r>
              <a:rPr lang="ru-RU" sz="1400" b="1" i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М. Ю. Лермонтов</a:t>
            </a:r>
            <a:endParaRPr lang="ru-RU" sz="1800" dirty="0">
              <a:latin typeface="Monotype Corsiva" pitchFamily="66" charset="0"/>
            </a:endParaRPr>
          </a:p>
        </p:txBody>
      </p:sp>
      <p:pic>
        <p:nvPicPr>
          <p:cNvPr id="11266" name="Picture 2" descr="C:\Users\TNT\Desktop\пушкин\66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928802"/>
            <a:ext cx="3224795" cy="20661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-500098" y="500042"/>
            <a:ext cx="53149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«Тебя ж, как первую любовь,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России сердце не забудет!..»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</a:t>
            </a: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Ф.Тютчев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63F828"/>
              </a:solidFill>
              <a:latin typeface="Monotype Corsiva" pitchFamily="66" charset="0"/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428596" y="1857364"/>
            <a:ext cx="374840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151519"/>
                </a:solidFill>
                <a:latin typeface="Monotype Corsiva" pitchFamily="66" charset="0"/>
              </a:rPr>
              <a:t>И это, действительно, так. Проходят столетия, поколения сменяют поколения, но имя Пушкина вечно будет яркой звездой гореть на небосклоне России и всего мира!</a:t>
            </a:r>
          </a:p>
          <a:p>
            <a:pPr algn="ctr"/>
            <a:endParaRPr lang="ru-RU" b="1" dirty="0">
              <a:solidFill>
                <a:srgbClr val="151519"/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rgbClr val="151519"/>
              </a:solidFill>
              <a:latin typeface="Monotype Corsiva" pitchFamily="66" charset="0"/>
            </a:endParaRPr>
          </a:p>
        </p:txBody>
      </p:sp>
      <p:pic>
        <p:nvPicPr>
          <p:cNvPr id="12290" name="Picture 2" descr="C:\Users\TNT\Desktop\пушкин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000108"/>
            <a:ext cx="211081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642918"/>
            <a:ext cx="4675960" cy="189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А. С. Пушкин похоронен в Святогорском монастыре,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Псковской области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3555" name="Picture 5" descr="grave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28736"/>
            <a:ext cx="1903402" cy="2669670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23556" name="Picture 6" descr="bio_4_3_h2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214422"/>
            <a:ext cx="2065432" cy="2787277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1071538" y="4143380"/>
            <a:ext cx="2952327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>
                <a:latin typeface="Monotype Corsiva" pitchFamily="66" charset="0"/>
              </a:rPr>
              <a:t>Могила А. С. Пушкина после смерти </a:t>
            </a:r>
            <a:r>
              <a:rPr lang="ru-RU" sz="1600" b="1" dirty="0" smtClean="0">
                <a:latin typeface="Monotype Corsiva" pitchFamily="66" charset="0"/>
              </a:rPr>
              <a:t>поэта</a:t>
            </a:r>
            <a:endParaRPr lang="ru-RU" sz="1600" b="1" dirty="0">
              <a:latin typeface="Monotype Corsiva" pitchFamily="66" charset="0"/>
            </a:endParaRP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5572132" y="4071942"/>
            <a:ext cx="2973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600" b="1" dirty="0">
                <a:latin typeface="Monotype Corsiva" pitchFamily="66" charset="0"/>
              </a:rPr>
              <a:t>Могила А. С. Пушкина в </a:t>
            </a:r>
            <a:r>
              <a:rPr lang="ru-RU" sz="1600" b="1" dirty="0" smtClean="0">
                <a:latin typeface="Monotype Corsiva" pitchFamily="66" charset="0"/>
              </a:rPr>
              <a:t>наше время</a:t>
            </a:r>
            <a:endParaRPr lang="ru-RU" sz="1600" b="1" dirty="0">
              <a:latin typeface="Monotype Corsiva" pitchFamily="66" charset="0"/>
            </a:endParaRPr>
          </a:p>
          <a:p>
            <a:endParaRPr lang="ru-RU" sz="1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3559" name="Picture 9" descr="5[2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286124"/>
            <a:ext cx="10001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071678"/>
            <a:ext cx="35157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C:\Users\TNT\Desktop\пушкин\41dbc3611c7cfd686d3d5d49ec32cd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71678"/>
            <a:ext cx="3565072" cy="18716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60" y="714356"/>
            <a:ext cx="2016125" cy="91893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Семья</a:t>
            </a: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2852738"/>
            <a:ext cx="2555875" cy="3600450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Отец , Сергей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   Львович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latin typeface="Monotype Corsiva" pitchFamily="66" charset="0"/>
              </a:rPr>
              <a:t> (1770-1838г.),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b="1" dirty="0" smtClean="0">
                <a:latin typeface="Monotype Corsiva" pitchFamily="66" charset="0"/>
              </a:rPr>
              <a:t>принадлежал</a:t>
            </a:r>
            <a:r>
              <a:rPr lang="ru-RU" sz="2000" b="1" dirty="0" smtClean="0">
                <a:latin typeface="Monotype Corsiva" pitchFamily="66" charset="0"/>
              </a:rPr>
              <a:t> к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     древнему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дворянскому роду</a:t>
            </a:r>
          </a:p>
        </p:txBody>
      </p:sp>
      <p:pic>
        <p:nvPicPr>
          <p:cNvPr id="11268" name="Picture 4" descr="Сергей Львович Пуш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63" y="476250"/>
            <a:ext cx="1905000" cy="2376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269" name="Picture 5" descr="Н.О. Пушки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3025" y="404813"/>
            <a:ext cx="2036763" cy="24034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286512" y="3214686"/>
            <a:ext cx="237648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Мать, Надежда Осиповна Пушкина </a:t>
            </a:r>
            <a:endParaRPr lang="ru-RU" sz="2000" b="1" dirty="0">
              <a:latin typeface="Monotype Corsiva" pitchFamily="66" charset="0"/>
            </a:endParaRPr>
          </a:p>
          <a:p>
            <a:pPr algn="ctr"/>
            <a:r>
              <a:rPr lang="ru-RU" sz="2000" b="1" dirty="0">
                <a:latin typeface="Monotype Corsiva" pitchFamily="66" charset="0"/>
              </a:rPr>
              <a:t>(1775-1836г.)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11271" name="Picture 7" descr="О.С. Павлище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000240"/>
            <a:ext cx="1584325" cy="18002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272" name="Picture 8" descr="Л.С. Пушки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2143116"/>
            <a:ext cx="1385887" cy="17283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643174" y="3929066"/>
            <a:ext cx="16557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Сестра, Ольга Сергеевна </a:t>
            </a:r>
            <a:r>
              <a:rPr lang="ru-RU" b="1" dirty="0">
                <a:latin typeface="Monotype Corsiva" pitchFamily="66" charset="0"/>
              </a:rPr>
              <a:t>Павлищева</a:t>
            </a:r>
            <a:r>
              <a:rPr lang="ru-RU" sz="2000" b="1" dirty="0">
                <a:latin typeface="Monotype Corsiva" pitchFamily="66" charset="0"/>
              </a:rPr>
              <a:t> </a:t>
            </a:r>
          </a:p>
          <a:p>
            <a:pPr algn="ctr"/>
            <a:r>
              <a:rPr lang="ru-RU" b="1" dirty="0">
                <a:latin typeface="Monotype Corsiva" pitchFamily="66" charset="0"/>
              </a:rPr>
              <a:t>(1797-1868г.) 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14876" y="3929066"/>
            <a:ext cx="18002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Брат, Лев Сергеевич Пушкин </a:t>
            </a:r>
          </a:p>
          <a:p>
            <a:pPr algn="ctr"/>
            <a:r>
              <a:rPr lang="ru-RU" sz="2000" b="1" dirty="0">
                <a:latin typeface="Monotype Corsiva" pitchFamily="66" charset="0"/>
              </a:rPr>
              <a:t>(1805-1852г.) </a:t>
            </a: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1270" grpId="0"/>
      <p:bldP spid="11273" grpId="0"/>
      <p:bldP spid="11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4" descr="arin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857364"/>
            <a:ext cx="1071570" cy="159627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428604"/>
            <a:ext cx="2928958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Детство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  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125" name="Прямоугольник 7"/>
          <p:cNvSpPr>
            <a:spLocks noChangeArrowheads="1"/>
          </p:cNvSpPr>
          <p:nvPr/>
        </p:nvSpPr>
        <p:spPr bwMode="auto">
          <a:xfrm>
            <a:off x="857224" y="3643314"/>
            <a:ext cx="295170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dirty="0">
                <a:latin typeface="Monotype Corsiva" pitchFamily="66" charset="0"/>
              </a:rPr>
              <a:t> Маленького Сашу растила </a:t>
            </a:r>
            <a:r>
              <a:rPr lang="ru-RU" sz="1600" i="1" dirty="0">
                <a:latin typeface="Monotype Corsiva" pitchFamily="66" charset="0"/>
              </a:rPr>
              <a:t> НЯНЯ  АРИНА  РОДИОНОВНА ЯКОВЛЕВА, </a:t>
            </a:r>
            <a:r>
              <a:rPr lang="ru-RU" sz="1600" dirty="0" smtClean="0">
                <a:latin typeface="Monotype Corsiva" pitchFamily="66" charset="0"/>
              </a:rPr>
              <a:t>которая была неграмотной, но знала много и говорила складно.</a:t>
            </a:r>
            <a:endParaRPr lang="ru-RU" sz="1600" dirty="0">
              <a:latin typeface="Monotype Corsiva" pitchFamily="66" charset="0"/>
            </a:endParaRPr>
          </a:p>
        </p:txBody>
      </p:sp>
      <p:sp>
        <p:nvSpPr>
          <p:cNvPr id="5126" name="Прямоугольник 8"/>
          <p:cNvSpPr>
            <a:spLocks noChangeArrowheads="1"/>
          </p:cNvSpPr>
          <p:nvPr/>
        </p:nvSpPr>
        <p:spPr bwMode="auto">
          <a:xfrm>
            <a:off x="5214942" y="2357430"/>
            <a:ext cx="364333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именно  у своей няни Пушкин   получил   первые уроки литературного мастерства.</a:t>
            </a:r>
            <a:endParaRPr lang="ru-RU" b="1" dirty="0">
              <a:latin typeface="Monotype Corsiva" pitchFamily="66" charset="0"/>
            </a:endParaRPr>
          </a:p>
          <a:p>
            <a:r>
              <a:rPr lang="ru-RU" b="1" i="1" dirty="0">
                <a:latin typeface="Monotype Corsiva" pitchFamily="66" charset="0"/>
              </a:rPr>
              <a:t>         После</a:t>
            </a:r>
            <a:r>
              <a:rPr lang="ru-RU" sz="2000" b="1" i="1" dirty="0">
                <a:latin typeface="Monotype Corsiva" pitchFamily="66" charset="0"/>
              </a:rPr>
              <a:t>  он напишет:</a:t>
            </a:r>
          </a:p>
          <a:p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3643314"/>
            <a:ext cx="32861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Monotype Corsiva" pitchFamily="66" charset="0"/>
              </a:rPr>
              <a:t>Но я плоды своих мечтаний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Monotype Corsiva" pitchFamily="66" charset="0"/>
              </a:rPr>
              <a:t>И гармонических затей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Monotype Corsiva" pitchFamily="66" charset="0"/>
              </a:rPr>
              <a:t>Читаю только старой няне,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10" dirty="0">
                <a:ln w="19050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Monotype Corsiva" pitchFamily="66" charset="0"/>
              </a:rPr>
              <a:t>Подруге юности моей.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7290" y="1285860"/>
            <a:ext cx="2071670" cy="64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Няня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Арина Родионовна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C:\Users\TNT\Desktop\пушкин\1383412879_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714356"/>
            <a:ext cx="2477956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500174"/>
            <a:ext cx="3900486" cy="4997450"/>
          </a:xfrm>
        </p:spPr>
        <p:txBody>
          <a:bodyPr>
            <a:normAutofit/>
          </a:bodyPr>
          <a:lstStyle/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Как и принято в дворянских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семьях, маленькому Пушкину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нанимают  иностранца.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И с 7 лет Саша  начинает  изучать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немецкий, английский и</a:t>
            </a:r>
          </a:p>
          <a:p>
            <a:pPr marL="182563" indent="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французский  языки. Поэтому первые стихи он пишет именно на французском.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С 9 лет у Пушкина появляется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страсть к чтению.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>
                <a:latin typeface="Monotype Corsiva" pitchFamily="66" charset="0"/>
              </a:rPr>
              <a:t>Но  из всех предметов Саша так и не полюбил арифметику.</a:t>
            </a:r>
            <a:endParaRPr lang="ru-RU" sz="1600" b="1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4500594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Успехи и неудачи 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в домашнем образовании</a:t>
            </a:r>
            <a:endParaRPr lang="ru-RU" sz="3200" b="1" dirty="0">
              <a:solidFill>
                <a:srgbClr val="002060"/>
              </a:solidFill>
              <a:effectLst/>
              <a:latin typeface="Monotype Corsiva" pitchFamily="66" charset="0"/>
            </a:endParaRP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5643570" y="1000108"/>
            <a:ext cx="2455862" cy="3775075"/>
            <a:chOff x="3607" y="2568"/>
            <a:chExt cx="1725" cy="1933"/>
          </a:xfrm>
        </p:grpSpPr>
        <p:pic>
          <p:nvPicPr>
            <p:cNvPr id="6149" name="Picture 30" descr="foto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63" y="2568"/>
              <a:ext cx="1315" cy="1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0" name="Rectangle 32"/>
            <p:cNvSpPr>
              <a:spLocks noChangeArrowheads="1"/>
            </p:cNvSpPr>
            <p:nvPr/>
          </p:nvSpPr>
          <p:spPr bwMode="auto">
            <a:xfrm>
              <a:off x="3607" y="4058"/>
              <a:ext cx="172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 dirty="0">
                  <a:latin typeface="Times New Roman" pitchFamily="18" charset="0"/>
                </a:rPr>
                <a:t>А. С. Пушкин - </a:t>
              </a:r>
              <a:r>
                <a:rPr lang="ru-RU" sz="2000" b="1" dirty="0" smtClean="0">
                  <a:latin typeface="Times New Roman" pitchFamily="18" charset="0"/>
                </a:rPr>
                <a:t>     ученик</a:t>
              </a:r>
              <a:endParaRPr lang="ru-RU" sz="2000" b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pull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14356"/>
            <a:ext cx="3754438" cy="620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Лицейские годы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285860"/>
            <a:ext cx="3714776" cy="3643338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b="1" dirty="0" smtClean="0">
              <a:latin typeface="Monotype Corsiva" pitchFamily="66" charset="0"/>
            </a:endParaRP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В 12 лет Александр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был отвезен учиться в новое, учебное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заведение- Царскосельский лицей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под Петербургом.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b="1" dirty="0" smtClean="0">
              <a:latin typeface="Monotype Corsiva" pitchFamily="66" charset="0"/>
            </a:endParaRP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19 октября 1811 г. Пушкин  в числе 30 воспитанников  был принят в этот лицей,  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Monotype Corsiva" pitchFamily="66" charset="0"/>
              </a:rPr>
              <a:t>где преподавателями были самые лучшие педагоги.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600" dirty="0" smtClean="0">
              <a:latin typeface="Monotype Corsiva" pitchFamily="66" charset="0"/>
            </a:endParaRPr>
          </a:p>
        </p:txBody>
      </p:sp>
      <p:pic>
        <p:nvPicPr>
          <p:cNvPr id="12292" name="Picture 4" descr="Царскосельский Лиц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643182"/>
            <a:ext cx="2855240" cy="183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32"/>
          <p:cNvSpPr>
            <a:spLocks noChangeArrowheads="1"/>
          </p:cNvSpPr>
          <p:nvPr/>
        </p:nvSpPr>
        <p:spPr bwMode="auto">
          <a:xfrm>
            <a:off x="5580063" y="6308725"/>
            <a:ext cx="2952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b="1" dirty="0">
                <a:latin typeface="Times New Roman" pitchFamily="18" charset="0"/>
              </a:rPr>
              <a:t>А. С. Пушкин - </a:t>
            </a:r>
            <a:r>
              <a:rPr lang="ru-RU" b="1" dirty="0" smtClean="0">
                <a:latin typeface="Times New Roman" pitchFamily="18" charset="0"/>
              </a:rPr>
              <a:t>лицеист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4098" name="Picture 2" descr="C:\Users\TNT\Desktop\пушкин\1522351803_13.jpg"/>
          <p:cNvPicPr>
            <a:picLocks noChangeAspect="1" noChangeArrowheads="1"/>
          </p:cNvPicPr>
          <p:nvPr/>
        </p:nvPicPr>
        <p:blipFill>
          <a:blip r:embed="rId5" cstate="print"/>
          <a:srcRect b="18519"/>
          <a:stretch>
            <a:fillRect/>
          </a:stretch>
        </p:blipFill>
        <p:spPr bwMode="auto">
          <a:xfrm>
            <a:off x="5643570" y="857232"/>
            <a:ext cx="2571768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  <p:bldP spid="12291" grpId="1" uiExpand="1" build="p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293096"/>
            <a:ext cx="8534722" cy="2276873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4400" dirty="0"/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357158" y="1428736"/>
            <a:ext cx="403358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ПУШКИН  НА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ЭКЗАМЕНЕ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 ЦАРСКОМ  СЕЛЕ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8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ЯНВАРЯ 1815 ГОДА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»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(с картины Ильи Репина)</a:t>
            </a:r>
            <a:endParaRPr lang="ru-RU" b="1" dirty="0"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TNT\Desktop\пушкин\pushkin_litse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857364"/>
            <a:ext cx="3500462" cy="198388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500098" y="500042"/>
            <a:ext cx="4888119" cy="8367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           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В Михайловском 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143504" y="1142984"/>
            <a:ext cx="3671640" cy="5257006"/>
          </a:xfrm>
        </p:spPr>
        <p:txBody>
          <a:bodyPr>
            <a:normAutofit/>
          </a:bodyPr>
          <a:lstStyle/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Monotype Corsiva" pitchFamily="66" charset="0"/>
              </a:rPr>
              <a:t> </a:t>
            </a:r>
            <a:r>
              <a:rPr lang="ru-RU" sz="2800" b="1" dirty="0" smtClean="0">
                <a:latin typeface="Monotype Corsiva" pitchFamily="66" charset="0"/>
              </a:rPr>
              <a:t> После тяжелой болезни Пушкин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>
                <a:latin typeface="Monotype Corsiva" pitchFamily="66" charset="0"/>
              </a:rPr>
              <a:t>приезжал в имение матери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>
                <a:latin typeface="Monotype Corsiva" pitchFamily="66" charset="0"/>
              </a:rPr>
              <a:t>село Михайловское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>
                <a:latin typeface="Monotype Corsiva" pitchFamily="66" charset="0"/>
              </a:rPr>
              <a:t>Псковской губернии. Здесь он написал много стихов. </a:t>
            </a:r>
          </a:p>
        </p:txBody>
      </p:sp>
      <p:pic>
        <p:nvPicPr>
          <p:cNvPr id="6146" name="Picture 2" descr="C:\Users\TNT\Desktop\пушкин\push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714488"/>
            <a:ext cx="3714744" cy="27860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857752" y="2000240"/>
            <a:ext cx="3857652" cy="1214446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000" b="1" dirty="0" smtClean="0">
                <a:latin typeface="Monotype Corsiva" pitchFamily="66" charset="0"/>
              </a:rPr>
              <a:t>В 1820 году в печати появилась поэма «Руслан и Людмила», которая  принесла славу поэту.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66"/>
            <a:ext cx="4849823" cy="10525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Известность и слава 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</a:rPr>
              <a:t>Пушкина</a:t>
            </a:r>
            <a:r>
              <a:rPr lang="ru-RU" sz="36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 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C:\Users\TNT\Desktop\пушкин\1f3b99aceeefd85704d2ff1b73d26fb6_2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1"/>
            <a:ext cx="2928958" cy="273431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736</Words>
  <Application>Microsoft Office PowerPoint</Application>
  <PresentationFormat>Экран (4:3)</PresentationFormat>
  <Paragraphs>134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Жизнь и творчество Александра Сергеевича Пушкина. </vt:lpstr>
      <vt:lpstr>                     Рождение</vt:lpstr>
      <vt:lpstr>  Семья  </vt:lpstr>
      <vt:lpstr>Детство     </vt:lpstr>
      <vt:lpstr>Успехи и неудачи  в домашнем образовании</vt:lpstr>
      <vt:lpstr>Лицейские годы</vt:lpstr>
      <vt:lpstr>Слайд 7</vt:lpstr>
      <vt:lpstr>              В Михайловском </vt:lpstr>
      <vt:lpstr>       Известность и слава  Пушкина </vt:lpstr>
      <vt:lpstr>Слайд 10</vt:lpstr>
      <vt:lpstr>Пушкин на Кавказе.</vt:lpstr>
      <vt:lpstr>            Возвращение в Москву </vt:lpstr>
      <vt:lpstr>Слайд 13</vt:lpstr>
      <vt:lpstr>В  Петербурге (1831 – 1833 гг.)        </vt:lpstr>
      <vt:lpstr>Пушкин в Петербурге.</vt:lpstr>
      <vt:lpstr>Слайд 16</vt:lpstr>
      <vt:lpstr>Жена и дети </vt:lpstr>
      <vt:lpstr>Последние годы жизни (1834 – 1837 гг.)</vt:lpstr>
      <vt:lpstr>Вызов </vt:lpstr>
      <vt:lpstr>«Погиб поэт, невольник чести! Пал оклеветанный молвой…»                                                            М. Ю. Лермонтов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Фризена</dc:creator>
  <cp:lastModifiedBy>TNT</cp:lastModifiedBy>
  <cp:revision>146</cp:revision>
  <dcterms:created xsi:type="dcterms:W3CDTF">2011-10-08T16:43:37Z</dcterms:created>
  <dcterms:modified xsi:type="dcterms:W3CDTF">2019-12-12T11:51:08Z</dcterms:modified>
</cp:coreProperties>
</file>