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notesMasterIdLst>
    <p:notesMasterId r:id="rId22"/>
  </p:notesMasterIdLst>
  <p:sldIdLst>
    <p:sldId id="264" r:id="rId2"/>
    <p:sldId id="286" r:id="rId3"/>
    <p:sldId id="284" r:id="rId4"/>
    <p:sldId id="283" r:id="rId5"/>
    <p:sldId id="327" r:id="rId6"/>
    <p:sldId id="315" r:id="rId7"/>
    <p:sldId id="314" r:id="rId8"/>
    <p:sldId id="316" r:id="rId9"/>
    <p:sldId id="317" r:id="rId10"/>
    <p:sldId id="318" r:id="rId11"/>
    <p:sldId id="321" r:id="rId12"/>
    <p:sldId id="328" r:id="rId13"/>
    <p:sldId id="325" r:id="rId14"/>
    <p:sldId id="307" r:id="rId15"/>
    <p:sldId id="308" r:id="rId16"/>
    <p:sldId id="309" r:id="rId17"/>
    <p:sldId id="300" r:id="rId18"/>
    <p:sldId id="310" r:id="rId19"/>
    <p:sldId id="311" r:id="rId20"/>
    <p:sldId id="29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5B7"/>
    <a:srgbClr val="0F64B1"/>
    <a:srgbClr val="6600CC"/>
    <a:srgbClr val="FF5BFF"/>
    <a:srgbClr val="2C269A"/>
    <a:srgbClr val="FF93FF"/>
    <a:srgbClr val="FF9C85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4696" autoAdjust="0"/>
  </p:normalViewPr>
  <p:slideViewPr>
    <p:cSldViewPr>
      <p:cViewPr>
        <p:scale>
          <a:sx n="75" d="100"/>
          <a:sy n="75" d="100"/>
        </p:scale>
        <p:origin x="-175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4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3.wmf"/><Relationship Id="rId7" Type="http://schemas.openxmlformats.org/officeDocument/2006/relationships/image" Target="../media/image18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429888C-F457-41EE-BDC3-6473C9AF6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E878D0-66F7-4F1F-8180-040BE759EEF4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ru-RU" smtClean="0"/>
              <a:t>Шаблон для создания презентаций к урокам математики. Савченко Е.М.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1554D7-B3FE-491E-BC6F-63D82897BA3B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8F8B3E-9E8B-4930-A9DE-423B756E356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ru-RU" smtClean="0"/>
              <a:t>Шаблон для создания презентаций к урокам математики. Савченко Е.М.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810864-1768-409D-9C42-4ED98DDCB670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r>
              <a:rPr lang="ru-RU" smtClean="0"/>
              <a:t>Шаблон для создания презентаций к урокам математики. Савченко Е.М.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8C8AD0B-1A58-451D-B5C1-09A44CCDBF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6D04F-858F-4883-B8A8-4C3771E518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5378E-5F83-44EA-93C9-9CEB3678FA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46E92-74E2-4FDE-8BDB-1806D918EA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DBA59-5718-4F8B-95FD-B24647AA8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5BD7B-C932-4DBE-A1B9-30FB1CA019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4AE0C-4AA2-4719-ADA7-8294D68415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ABEB5-CAF2-448E-B7FF-D8E97BC038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321E5-FDB9-4480-90A1-CEBA8F3031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E21FC-D4C6-42A4-AEF9-F42863EFE8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68725-D2AB-4488-B939-93057C8E76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6A81E-20DB-4843-BC82-0A47C4DE1E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66C74-0969-4F53-8143-5247071E7E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0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C74DEE48-BD98-410D-ABBC-FBF886A3CB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</p:sldLayoutIdLst>
  <p:transition>
    <p:split orient="vert"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nstant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nstant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nstant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nstantia" pitchFamily="18" charset="0"/>
        </a:defRPr>
      </a:lvl9pPr>
    </p:titleStyle>
    <p:bodyStyle>
      <a:lvl1pPr marL="273050" indent="-273050" algn="l" rtl="0" eaLnBrk="1" fontAlgn="base" hangingPunct="1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ts val="375"/>
        </a:spcBef>
        <a:spcAft>
          <a:spcPct val="0"/>
        </a:spcAft>
        <a:buClr>
          <a:srgbClr val="B3B3C4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ts val="375"/>
        </a:spcBef>
        <a:spcAft>
          <a:spcPct val="0"/>
        </a:spcAft>
        <a:buClr>
          <a:srgbClr val="A04DA3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75"/>
        </a:spcBef>
        <a:spcAft>
          <a:spcPct val="0"/>
        </a:spcAft>
        <a:buClr>
          <a:srgbClr val="A04DA3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4112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4114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5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13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" name="Равнобедренный треугольник 19"/>
          <p:cNvSpPr/>
          <p:nvPr/>
        </p:nvSpPr>
        <p:spPr>
          <a:xfrm>
            <a:off x="152400" y="3810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81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52400" y="152400"/>
            <a:ext cx="609600" cy="3810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819400" y="838200"/>
            <a:ext cx="74676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kern="10" dirty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Равнобедренный треугольник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810000" y="2590800"/>
            <a:ext cx="455124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и его свойства</a:t>
            </a:r>
          </a:p>
        </p:txBody>
      </p:sp>
      <p:pic>
        <p:nvPicPr>
          <p:cNvPr id="28" name="Picture 3" descr="H:\Documents and Settings\Aida\Рабочий стол\МОИ шаблоны ЭКСПЕРИМЕНТы\matemati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09600"/>
            <a:ext cx="2326123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Picture 7" descr="H:\Documents and Settings\Aida\Рабочий стол\ff962c65118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447800"/>
            <a:ext cx="1571625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9" name="Номер слайда 33"/>
          <p:cNvSpPr>
            <a:spLocks noGrp="1"/>
          </p:cNvSpPr>
          <p:nvPr>
            <p:ph type="sldNum" sz="quarter" idx="12"/>
          </p:nvPr>
        </p:nvSpPr>
        <p:spPr>
          <a:xfrm>
            <a:off x="6477000" y="6172200"/>
            <a:ext cx="2133600" cy="476250"/>
          </a:xfrm>
          <a:noFill/>
        </p:spPr>
        <p:txBody>
          <a:bodyPr/>
          <a:lstStyle/>
          <a:p>
            <a:fld id="{ACE53303-7F84-465B-88F9-C73451333491}" type="slidenum">
              <a:rPr lang="ru-RU" smtClean="0"/>
              <a:pPr/>
              <a:t>1</a:t>
            </a:fld>
            <a:endParaRPr lang="ru-RU" smtClean="0"/>
          </a:p>
        </p:txBody>
      </p:sp>
      <p:pic>
        <p:nvPicPr>
          <p:cNvPr id="19" name="Picture 2" descr="равнобедренный?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3657600"/>
            <a:ext cx="3167063" cy="301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Object 8"/>
          <p:cNvGraphicFramePr>
            <a:graphicFrameLocks noChangeAspect="1"/>
          </p:cNvGraphicFramePr>
          <p:nvPr/>
        </p:nvGraphicFramePr>
        <p:xfrm>
          <a:off x="3429000" y="6072188"/>
          <a:ext cx="2857500" cy="393700"/>
        </p:xfrm>
        <a:graphic>
          <a:graphicData uri="http://schemas.openxmlformats.org/presentationml/2006/ole">
            <p:oleObj spid="_x0000_s3074" name="Формула" r:id="rId3" imgW="1473120" imgH="203040" progId="Equation.3">
              <p:embed/>
            </p:oleObj>
          </a:graphicData>
        </a:graphic>
      </p:graphicFrame>
      <p:sp>
        <p:nvSpPr>
          <p:cNvPr id="70" name="Прямоугольный треугольник 69"/>
          <p:cNvSpPr/>
          <p:nvPr/>
        </p:nvSpPr>
        <p:spPr>
          <a:xfrm flipH="1">
            <a:off x="500063" y="1714500"/>
            <a:ext cx="1500187" cy="3429000"/>
          </a:xfrm>
          <a:prstGeom prst="rtTriangle">
            <a:avLst/>
          </a:prstGeom>
          <a:solidFill>
            <a:srgbClr val="FFC000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9" name="Прямоугольный треугольник 68"/>
          <p:cNvSpPr/>
          <p:nvPr/>
        </p:nvSpPr>
        <p:spPr>
          <a:xfrm>
            <a:off x="2000250" y="1714500"/>
            <a:ext cx="1500188" cy="3429000"/>
          </a:xfrm>
          <a:prstGeom prst="rtTriangle">
            <a:avLst/>
          </a:prstGeom>
          <a:solidFill>
            <a:srgbClr val="6FF786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929063" y="4857750"/>
            <a:ext cx="5072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 равных треугольниках против равных сторон лежат равные углы,</a:t>
            </a:r>
          </a:p>
        </p:txBody>
      </p:sp>
      <p:graphicFrame>
        <p:nvGraphicFramePr>
          <p:cNvPr id="47" name="Object 7"/>
          <p:cNvGraphicFramePr>
            <a:graphicFrameLocks noChangeAspect="1"/>
          </p:cNvGraphicFramePr>
          <p:nvPr/>
        </p:nvGraphicFramePr>
        <p:xfrm>
          <a:off x="5214938" y="5621338"/>
          <a:ext cx="2214562" cy="379412"/>
        </p:xfrm>
        <a:graphic>
          <a:graphicData uri="http://schemas.openxmlformats.org/presentationml/2006/ole">
            <p:oleObj spid="_x0000_s3075" name="Формула" r:id="rId4" imgW="1028520" imgH="177480" progId="Equation.3">
              <p:embed/>
            </p:oleObj>
          </a:graphicData>
        </a:graphic>
      </p:graphicFrame>
      <p:sp>
        <p:nvSpPr>
          <p:cNvPr id="48" name="Прямоугольник 47"/>
          <p:cNvSpPr>
            <a:spLocks noChangeArrowheads="1"/>
          </p:cNvSpPr>
          <p:nvPr/>
        </p:nvSpPr>
        <p:spPr bwMode="auto">
          <a:xfrm>
            <a:off x="3948113" y="5572125"/>
            <a:ext cx="1266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поэтому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1714500" y="4929188"/>
            <a:ext cx="571500" cy="2143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3" name="Прямая соединительная линия 22"/>
          <p:cNvCxnSpPr>
            <a:stCxn id="4" idx="0"/>
            <a:endCxn id="4" idx="3"/>
          </p:cNvCxnSpPr>
          <p:nvPr/>
        </p:nvCxnSpPr>
        <p:spPr>
          <a:xfrm rot="16200000" flipH="1">
            <a:off x="284163" y="3429000"/>
            <a:ext cx="3430588" cy="1587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ирог 23"/>
          <p:cNvSpPr/>
          <p:nvPr/>
        </p:nvSpPr>
        <p:spPr>
          <a:xfrm>
            <a:off x="1357313" y="1214438"/>
            <a:ext cx="1285875" cy="1071562"/>
          </a:xfrm>
          <a:prstGeom prst="pie">
            <a:avLst>
              <a:gd name="adj1" fmla="val 3928024"/>
              <a:gd name="adj2" fmla="val 6867022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89" name="Заголовок 1"/>
          <p:cNvSpPr>
            <a:spLocks noGrp="1"/>
          </p:cNvSpPr>
          <p:nvPr>
            <p:ph type="title"/>
          </p:nvPr>
        </p:nvSpPr>
        <p:spPr>
          <a:xfrm>
            <a:off x="214313" y="261938"/>
            <a:ext cx="8715375" cy="138112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В равнобедренном треугольнике биссектриса, проведенная к основанию, является медианой и высотой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00063" y="1714500"/>
            <a:ext cx="3000375" cy="3429000"/>
          </a:xfrm>
          <a:prstGeom prst="triangl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71688" y="15001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438" y="49291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29000" y="497681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928688" y="3500438"/>
            <a:ext cx="366712" cy="1555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олилиния 8"/>
          <p:cNvSpPr/>
          <p:nvPr/>
        </p:nvSpPr>
        <p:spPr>
          <a:xfrm flipV="1">
            <a:off x="2643188" y="3500438"/>
            <a:ext cx="357187" cy="1428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57688" y="1428750"/>
            <a:ext cx="1357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</a:p>
        </p:txBody>
      </p:sp>
      <p:graphicFrame>
        <p:nvGraphicFramePr>
          <p:cNvPr id="17" name="Object 6"/>
          <p:cNvGraphicFramePr>
            <a:graphicFrameLocks noChangeAspect="1"/>
          </p:cNvGraphicFramePr>
          <p:nvPr/>
        </p:nvGraphicFramePr>
        <p:xfrm>
          <a:off x="4335463" y="1828800"/>
          <a:ext cx="3257550" cy="1293813"/>
        </p:xfrm>
        <a:graphic>
          <a:graphicData uri="http://schemas.openxmlformats.org/presentationml/2006/ole">
            <p:oleObj spid="_x0000_s3076" name="Формула" r:id="rId5" imgW="1663560" imgH="660240" progId="Equation.3">
              <p:embed/>
            </p:oleObj>
          </a:graphicData>
        </a:graphic>
      </p:graphicFrame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286250" y="3024188"/>
            <a:ext cx="2857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Доказать:</a:t>
            </a:r>
          </a:p>
        </p:txBody>
      </p:sp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4987925" y="3446463"/>
          <a:ext cx="1690688" cy="361950"/>
        </p:xfrm>
        <a:graphic>
          <a:graphicData uri="http://schemas.openxmlformats.org/presentationml/2006/ole">
            <p:oleObj spid="_x0000_s3077" name="Формула" r:id="rId6" imgW="825480" imgH="177480" progId="Equation.3">
              <p:embed/>
            </p:oleObj>
          </a:graphicData>
        </a:graphic>
      </p:graphicFrame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714500" y="521493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286250" y="3776663"/>
            <a:ext cx="3214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Доказательство: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929063" y="4167188"/>
            <a:ext cx="32146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- биссектриса </a:t>
            </a:r>
          </a:p>
        </p:txBody>
      </p:sp>
      <p:graphicFrame>
        <p:nvGraphicFramePr>
          <p:cNvPr id="28" name="Object 5"/>
          <p:cNvGraphicFramePr>
            <a:graphicFrameLocks noChangeAspect="1"/>
          </p:cNvGraphicFramePr>
          <p:nvPr/>
        </p:nvGraphicFramePr>
        <p:xfrm>
          <a:off x="6286500" y="4214813"/>
          <a:ext cx="1000125" cy="377825"/>
        </p:xfrm>
        <a:graphic>
          <a:graphicData uri="http://schemas.openxmlformats.org/presentationml/2006/ole">
            <p:oleObj spid="_x0000_s3078" name="Формула" r:id="rId7" imgW="469800" imgH="177480" progId="Equation.3">
              <p:embed/>
            </p:oleObj>
          </a:graphicData>
        </a:graphic>
      </p:graphicFrame>
      <p:graphicFrame>
        <p:nvGraphicFramePr>
          <p:cNvPr id="29" name="Object 6"/>
          <p:cNvGraphicFramePr>
            <a:graphicFrameLocks noChangeAspect="1"/>
          </p:cNvGraphicFramePr>
          <p:nvPr/>
        </p:nvGraphicFramePr>
        <p:xfrm>
          <a:off x="3960813" y="4565650"/>
          <a:ext cx="2039937" cy="347663"/>
        </p:xfrm>
        <a:graphic>
          <a:graphicData uri="http://schemas.openxmlformats.org/presentationml/2006/ole">
            <p:oleObj spid="_x0000_s3079" name="Формула" r:id="rId8" imgW="1041120" imgH="177480" progId="Equation.3">
              <p:embed/>
            </p:oleObj>
          </a:graphicData>
        </a:graphic>
      </p:graphicFrame>
      <p:sp>
        <p:nvSpPr>
          <p:cNvPr id="30" name="Полилиния 29"/>
          <p:cNvSpPr/>
          <p:nvPr/>
        </p:nvSpPr>
        <p:spPr>
          <a:xfrm rot="16037582">
            <a:off x="1699419" y="3601244"/>
            <a:ext cx="577850" cy="280988"/>
          </a:xfrm>
          <a:custGeom>
            <a:avLst/>
            <a:gdLst>
              <a:gd name="connsiteX0" fmla="*/ 0 w 576943"/>
              <a:gd name="connsiteY0" fmla="*/ 228600 h 281214"/>
              <a:gd name="connsiteX1" fmla="*/ 141514 w 576943"/>
              <a:gd name="connsiteY1" fmla="*/ 10886 h 281214"/>
              <a:gd name="connsiteX2" fmla="*/ 315686 w 576943"/>
              <a:gd name="connsiteY2" fmla="*/ 185057 h 281214"/>
              <a:gd name="connsiteX3" fmla="*/ 446314 w 576943"/>
              <a:gd name="connsiteY3" fmla="*/ 250371 h 281214"/>
              <a:gd name="connsiteX4" fmla="*/ 576943 w 576943"/>
              <a:gd name="connsiteY4" fmla="*/ 0 h 281214"/>
              <a:gd name="connsiteX5" fmla="*/ 576943 w 576943"/>
              <a:gd name="connsiteY5" fmla="*/ 0 h 28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6943" h="281214">
                <a:moveTo>
                  <a:pt x="0" y="228600"/>
                </a:moveTo>
                <a:cubicBezTo>
                  <a:pt x="44450" y="123371"/>
                  <a:pt x="88900" y="18143"/>
                  <a:pt x="141514" y="10886"/>
                </a:cubicBezTo>
                <a:cubicBezTo>
                  <a:pt x="194128" y="3629"/>
                  <a:pt x="264886" y="145143"/>
                  <a:pt x="315686" y="185057"/>
                </a:cubicBezTo>
                <a:cubicBezTo>
                  <a:pt x="366486" y="224971"/>
                  <a:pt x="402771" y="281214"/>
                  <a:pt x="446314" y="250371"/>
                </a:cubicBezTo>
                <a:cubicBezTo>
                  <a:pt x="489857" y="219528"/>
                  <a:pt x="576943" y="0"/>
                  <a:pt x="576943" y="0"/>
                </a:cubicBezTo>
                <a:lnTo>
                  <a:pt x="576943" y="0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929313" y="4500563"/>
            <a:ext cx="3000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по первому признаку</a:t>
            </a:r>
          </a:p>
        </p:txBody>
      </p:sp>
      <p:cxnSp>
        <p:nvCxnSpPr>
          <p:cNvPr id="54" name="Прямая со стрелкой 53"/>
          <p:cNvCxnSpPr/>
          <p:nvPr/>
        </p:nvCxnSpPr>
        <p:spPr>
          <a:xfrm rot="16200000" flipH="1">
            <a:off x="892969" y="4036219"/>
            <a:ext cx="1214438" cy="57150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5400000">
            <a:off x="1893094" y="4036219"/>
            <a:ext cx="1214438" cy="57150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8" name="Object 8"/>
          <p:cNvGraphicFramePr>
            <a:graphicFrameLocks noChangeAspect="1"/>
          </p:cNvGraphicFramePr>
          <p:nvPr/>
        </p:nvGraphicFramePr>
        <p:xfrm>
          <a:off x="0" y="6072188"/>
          <a:ext cx="3429000" cy="403225"/>
        </p:xfrm>
        <a:graphic>
          <a:graphicData uri="http://schemas.openxmlformats.org/presentationml/2006/ole">
            <p:oleObj spid="_x0000_s3080" name="Формула" r:id="rId9" imgW="1726920" imgH="203040" progId="Equation.3">
              <p:embed/>
            </p:oleObj>
          </a:graphicData>
        </a:graphic>
      </p:graphicFrame>
      <p:sp>
        <p:nvSpPr>
          <p:cNvPr id="44" name="Прямоугольник 43"/>
          <p:cNvSpPr>
            <a:spLocks noChangeArrowheads="1"/>
          </p:cNvSpPr>
          <p:nvPr/>
        </p:nvSpPr>
        <p:spPr bwMode="auto">
          <a:xfrm>
            <a:off x="3929063" y="6357938"/>
            <a:ext cx="2940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Значит, </a:t>
            </a:r>
            <a:r>
              <a:rPr lang="en-US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 – </a:t>
            </a: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высота.</a:t>
            </a:r>
          </a:p>
        </p:txBody>
      </p:sp>
      <p:graphicFrame>
        <p:nvGraphicFramePr>
          <p:cNvPr id="45" name="Object 40"/>
          <p:cNvGraphicFramePr>
            <a:graphicFrameLocks noChangeAspect="1"/>
          </p:cNvGraphicFramePr>
          <p:nvPr/>
        </p:nvGraphicFramePr>
        <p:xfrm>
          <a:off x="6348413" y="6072188"/>
          <a:ext cx="2795587" cy="350837"/>
        </p:xfrm>
        <a:graphic>
          <a:graphicData uri="http://schemas.openxmlformats.org/presentationml/2006/ole">
            <p:oleObj spid="_x0000_s3081" name="Формула" r:id="rId10" imgW="1409400" imgH="177480" progId="Equation.3">
              <p:embed/>
            </p:oleObj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69" grpId="0" animBg="1"/>
      <p:bldP spid="46" grpId="0"/>
      <p:bldP spid="48" grpId="0"/>
      <p:bldP spid="67" grpId="0" animBg="1"/>
      <p:bldP spid="24" grpId="0" animBg="1"/>
      <p:bldP spid="4" grpId="0" animBg="1"/>
      <p:bldP spid="5" grpId="0"/>
      <p:bldP spid="6" grpId="0"/>
      <p:bldP spid="7" grpId="0"/>
      <p:bldP spid="8" grpId="0" animBg="1"/>
      <p:bldP spid="9" grpId="0" animBg="1"/>
      <p:bldP spid="16" grpId="0"/>
      <p:bldP spid="18" grpId="0"/>
      <p:bldP spid="25" grpId="0"/>
      <p:bldP spid="26" grpId="0"/>
      <p:bldP spid="27" grpId="0"/>
      <p:bldP spid="30" grpId="0" animBg="1"/>
      <p:bldP spid="31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857375" y="5643563"/>
            <a:ext cx="571500" cy="2143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ирог 20"/>
          <p:cNvSpPr/>
          <p:nvPr/>
        </p:nvSpPr>
        <p:spPr>
          <a:xfrm>
            <a:off x="1500188" y="1928813"/>
            <a:ext cx="1285875" cy="1071562"/>
          </a:xfrm>
          <a:prstGeom prst="pie">
            <a:avLst>
              <a:gd name="adj1" fmla="val 3928024"/>
              <a:gd name="adj2" fmla="val 6867022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340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1500187"/>
          </a:xfrm>
        </p:spPr>
        <p:txBody>
          <a:bodyPr/>
          <a:lstStyle/>
          <a:p>
            <a:pPr marL="273050" indent="-273050" eaLnBrk="1" hangingPunct="1">
              <a:buClr>
                <a:schemeClr val="accent1"/>
              </a:buClr>
              <a:buSzPct val="85000"/>
            </a:pPr>
            <a:r>
              <a:rPr lang="ru-RU" sz="2800" b="1" smtClean="0"/>
              <a:t>	</a:t>
            </a:r>
            <a:r>
              <a:rPr lang="ru-RU" sz="3200" b="1" smtClean="0"/>
              <a:t>Биссектрисы, медианы и высоты равнобедренного треугольника, проведенные к основанию,  совпадают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00563" y="1571625"/>
            <a:ext cx="4357687" cy="17145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mtClean="0">
                <a:solidFill>
                  <a:srgbClr val="C00000"/>
                </a:solidFill>
              </a:rPr>
              <a:t>AD</a:t>
            </a:r>
            <a:r>
              <a:rPr lang="ru-RU" smtClean="0">
                <a:solidFill>
                  <a:srgbClr val="C00000"/>
                </a:solidFill>
              </a:rPr>
              <a:t> – биссектриса</a:t>
            </a:r>
            <a:r>
              <a:rPr lang="ru-RU" smtClean="0"/>
              <a:t>, равнобедренного треугольника,</a:t>
            </a:r>
            <a:br>
              <a:rPr lang="ru-RU" smtClean="0"/>
            </a:br>
            <a:r>
              <a:rPr lang="ru-RU" smtClean="0">
                <a:solidFill>
                  <a:srgbClr val="C00000"/>
                </a:solidFill>
              </a:rPr>
              <a:t>проведенная к основанию</a:t>
            </a:r>
          </a:p>
        </p:txBody>
      </p:sp>
      <p:cxnSp>
        <p:nvCxnSpPr>
          <p:cNvPr id="11" name="Прямая соединительная линия 10"/>
          <p:cNvCxnSpPr>
            <a:stCxn id="12" idx="0"/>
            <a:endCxn id="12" idx="3"/>
          </p:cNvCxnSpPr>
          <p:nvPr/>
        </p:nvCxnSpPr>
        <p:spPr>
          <a:xfrm rot="16200000" flipH="1">
            <a:off x="427038" y="4143375"/>
            <a:ext cx="3430588" cy="1587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Равнобедренный треугольник 11"/>
          <p:cNvSpPr/>
          <p:nvPr/>
        </p:nvSpPr>
        <p:spPr>
          <a:xfrm>
            <a:off x="642938" y="2428875"/>
            <a:ext cx="3000375" cy="3429000"/>
          </a:xfrm>
          <a:prstGeom prst="triangl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14313" y="56435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В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71875" y="56911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С</a:t>
            </a:r>
          </a:p>
        </p:txBody>
      </p:sp>
      <p:sp>
        <p:nvSpPr>
          <p:cNvPr id="15" name="Полилиния 14"/>
          <p:cNvSpPr/>
          <p:nvPr/>
        </p:nvSpPr>
        <p:spPr>
          <a:xfrm>
            <a:off x="1071563" y="4214813"/>
            <a:ext cx="366712" cy="1555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 flipV="1">
            <a:off x="2786063" y="4214813"/>
            <a:ext cx="357187" cy="1428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86000" y="20716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А</a:t>
            </a:r>
          </a:p>
        </p:txBody>
      </p:sp>
      <p:sp>
        <p:nvSpPr>
          <p:cNvPr id="23" name="Полилиния 22"/>
          <p:cNvSpPr/>
          <p:nvPr/>
        </p:nvSpPr>
        <p:spPr>
          <a:xfrm rot="3837189">
            <a:off x="1148556" y="5774532"/>
            <a:ext cx="231775" cy="157162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080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 rot="3837189">
            <a:off x="1219994" y="5774531"/>
            <a:ext cx="231775" cy="157163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080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 rot="3837189">
            <a:off x="2648744" y="5774531"/>
            <a:ext cx="231775" cy="157163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080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 rot="3837189">
            <a:off x="2720181" y="5774532"/>
            <a:ext cx="231775" cy="157162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080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53" name="Прямоугольник 27"/>
          <p:cNvSpPr>
            <a:spLocks noChangeArrowheads="1"/>
          </p:cNvSpPr>
          <p:nvPr/>
        </p:nvSpPr>
        <p:spPr bwMode="auto">
          <a:xfrm>
            <a:off x="1928813" y="6000750"/>
            <a:ext cx="44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одержимое 5"/>
          <p:cNvSpPr txBox="1">
            <a:spLocks/>
          </p:cNvSpPr>
          <p:nvPr/>
        </p:nvSpPr>
        <p:spPr bwMode="auto">
          <a:xfrm>
            <a:off x="4500563" y="3286125"/>
            <a:ext cx="4572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  <a:defRPr/>
            </a:pPr>
            <a:r>
              <a:rPr lang="en-US" sz="2600" dirty="0">
                <a:solidFill>
                  <a:srgbClr val="C00000"/>
                </a:solidFill>
                <a:latin typeface="+mn-lt"/>
              </a:rPr>
              <a:t>AD</a:t>
            </a:r>
            <a:r>
              <a:rPr lang="ru-RU" sz="2600" dirty="0">
                <a:solidFill>
                  <a:srgbClr val="C00000"/>
                </a:solidFill>
                <a:latin typeface="+mn-lt"/>
              </a:rPr>
              <a:t> – медиана </a:t>
            </a:r>
            <a:r>
              <a:rPr lang="ru-RU" sz="2600" dirty="0">
                <a:latin typeface="+mn-lt"/>
              </a:rPr>
              <a:t>равнобедренного треугольника,</a:t>
            </a:r>
            <a:br>
              <a:rPr lang="ru-RU" sz="2600" dirty="0">
                <a:latin typeface="+mn-lt"/>
              </a:rPr>
            </a:br>
            <a:r>
              <a:rPr lang="ru-RU" sz="2600" dirty="0">
                <a:solidFill>
                  <a:srgbClr val="C00000"/>
                </a:solidFill>
                <a:latin typeface="+mn-lt"/>
              </a:rPr>
              <a:t>проведенная к основанию</a:t>
            </a:r>
          </a:p>
        </p:txBody>
      </p:sp>
      <p:sp>
        <p:nvSpPr>
          <p:cNvPr id="30" name="Содержимое 5"/>
          <p:cNvSpPr txBox="1">
            <a:spLocks/>
          </p:cNvSpPr>
          <p:nvPr/>
        </p:nvSpPr>
        <p:spPr bwMode="auto">
          <a:xfrm>
            <a:off x="4500563" y="4929188"/>
            <a:ext cx="4500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  <a:defRPr/>
            </a:pPr>
            <a:r>
              <a:rPr lang="en-US" sz="2600" dirty="0">
                <a:solidFill>
                  <a:srgbClr val="C00000"/>
                </a:solidFill>
                <a:latin typeface="+mn-lt"/>
              </a:rPr>
              <a:t>AD</a:t>
            </a:r>
            <a:r>
              <a:rPr lang="ru-RU" sz="2600" dirty="0">
                <a:solidFill>
                  <a:srgbClr val="C00000"/>
                </a:solidFill>
                <a:latin typeface="+mn-lt"/>
              </a:rPr>
              <a:t> – высота </a:t>
            </a:r>
            <a:r>
              <a:rPr lang="ru-RU" sz="2600" dirty="0">
                <a:latin typeface="+mn-lt"/>
              </a:rPr>
              <a:t>равнобедренного треугольника,</a:t>
            </a:r>
            <a:br>
              <a:rPr lang="ru-RU" sz="2600" dirty="0">
                <a:latin typeface="+mn-lt"/>
              </a:rPr>
            </a:br>
            <a:r>
              <a:rPr lang="ru-RU" sz="2600" dirty="0">
                <a:solidFill>
                  <a:srgbClr val="C00000"/>
                </a:solidFill>
                <a:latin typeface="+mn-lt"/>
              </a:rPr>
              <a:t>проведенная к основанию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1" grpId="0" animBg="1"/>
      <p:bldP spid="21" grpId="1" animBg="1"/>
      <p:bldP spid="6" grpId="0" build="p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9" grpId="0" build="p"/>
      <p:bldP spid="3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8000" dirty="0" smtClean="0">
                <a:solidFill>
                  <a:srgbClr val="C00000"/>
                </a:solidFill>
              </a:rPr>
              <a:t>Чем отличается свойство от признака?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C5BD7B-C932-4DBE-A1B9-30FB1CA0197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2400" y="381000"/>
            <a:ext cx="8686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Свойство</a:t>
            </a:r>
            <a:r>
              <a:rPr lang="ru-RU" sz="3200" dirty="0" smtClean="0"/>
              <a:t> --- это характеристика </a:t>
            </a:r>
            <a:r>
              <a:rPr lang="ru-RU" sz="3200" u="sng" dirty="0" smtClean="0">
                <a:solidFill>
                  <a:srgbClr val="FF0000"/>
                </a:solidFill>
              </a:rPr>
              <a:t>известного</a:t>
            </a:r>
            <a:r>
              <a:rPr lang="ru-RU" sz="3200" dirty="0" smtClean="0"/>
              <a:t> объекта</a:t>
            </a:r>
          </a:p>
          <a:p>
            <a:r>
              <a:rPr lang="ru-RU" sz="3200" dirty="0" smtClean="0"/>
              <a:t>(например, нам дан равнобедренный треугольник, то из этого следует, что у него углы при основании равны).</a:t>
            </a:r>
          </a:p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</a:t>
            </a:r>
            <a:r>
              <a:rPr lang="ru-RU" sz="3200" dirty="0" smtClean="0"/>
              <a:t> --- это характеристика </a:t>
            </a:r>
            <a:r>
              <a:rPr lang="ru-RU" sz="3200" u="sng" dirty="0" smtClean="0">
                <a:solidFill>
                  <a:srgbClr val="FF0000"/>
                </a:solidFill>
              </a:rPr>
              <a:t>неизвестного</a:t>
            </a:r>
            <a:r>
              <a:rPr lang="ru-RU" sz="3200" dirty="0" smtClean="0"/>
              <a:t> объекта, т.е.необходимо определить что это за объект по каким-либо признакам.</a:t>
            </a:r>
          </a:p>
          <a:p>
            <a:r>
              <a:rPr lang="ru-RU" sz="3200" dirty="0" smtClean="0"/>
              <a:t>(например, если у треугольника углы при основании равны, значит этот объект – равнобедренный треугольник).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6238" y="333375"/>
            <a:ext cx="5616575" cy="935038"/>
          </a:xfrm>
        </p:spPr>
        <p:txBody>
          <a:bodyPr/>
          <a:lstStyle/>
          <a:p>
            <a:r>
              <a:rPr lang="ru-RU" smtClean="0">
                <a:solidFill>
                  <a:srgbClr val="990099"/>
                </a:solidFill>
              </a:rPr>
              <a:t>    </a:t>
            </a:r>
            <a:r>
              <a:rPr lang="ru-RU" sz="4800" smtClean="0">
                <a:solidFill>
                  <a:srgbClr val="990099"/>
                </a:solidFill>
              </a:rPr>
              <a:t>Решение задач  </a:t>
            </a:r>
          </a:p>
        </p:txBody>
      </p:sp>
      <p:sp>
        <p:nvSpPr>
          <p:cNvPr id="3" name="Содержимое 2" descr="Rectangle: Click to edit Master text styles&#10;Second level&#10;Third level&#10;Fourth level&#10;Fifth level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137525" cy="4608513"/>
          </a:xfrm>
        </p:spPr>
        <p:txBody>
          <a:bodyPr/>
          <a:lstStyle/>
          <a:p>
            <a:r>
              <a:rPr lang="ru-RU" sz="2400" smtClean="0">
                <a:solidFill>
                  <a:srgbClr val="0000CC"/>
                </a:solidFill>
              </a:rPr>
              <a:t>В равнобедренном треугольнике боковая сторона равна 9см, а основание 5см. Вычислите периметр треугольника.</a:t>
            </a:r>
          </a:p>
          <a:p>
            <a:r>
              <a:rPr lang="ru-RU" sz="2400" smtClean="0">
                <a:solidFill>
                  <a:srgbClr val="0000CC"/>
                </a:solidFill>
              </a:rPr>
              <a:t>В равнобедренном треугольнике основание равно 7см, а периметр равен 17см. Вычислите боковую сторону треугольника.</a:t>
            </a:r>
          </a:p>
          <a:p>
            <a:r>
              <a:rPr lang="ru-RU" sz="2400" smtClean="0">
                <a:solidFill>
                  <a:srgbClr val="0000CC"/>
                </a:solidFill>
              </a:rPr>
              <a:t>В равнобедренном треугольнике боковая сторона равна 6см, а периметр 22см. Вычислите основание треугольника.</a:t>
            </a:r>
          </a:p>
          <a:p>
            <a:r>
              <a:rPr lang="ru-RU" sz="2400" smtClean="0">
                <a:solidFill>
                  <a:srgbClr val="0000CC"/>
                </a:solidFill>
              </a:rPr>
              <a:t>В равностороннем треугольнике периметр равен 21см. Вычислите сторону треугольника.</a:t>
            </a:r>
          </a:p>
          <a:p>
            <a:endParaRPr lang="ru-RU" sz="2400" smtClean="0">
              <a:solidFill>
                <a:srgbClr val="0000CC"/>
              </a:solidFill>
            </a:endParaRPr>
          </a:p>
        </p:txBody>
      </p:sp>
      <p:pic>
        <p:nvPicPr>
          <p:cNvPr id="16389" name="Рисунок 4" descr="stud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12763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773" name="Прямая соединительная линия 59"/>
          <p:cNvCxnSpPr>
            <a:cxnSpLocks noChangeShapeType="1"/>
          </p:cNvCxnSpPr>
          <p:nvPr/>
        </p:nvCxnSpPr>
        <p:spPr bwMode="auto">
          <a:xfrm>
            <a:off x="3382963" y="6237288"/>
            <a:ext cx="5761037" cy="0"/>
          </a:xfrm>
          <a:prstGeom prst="line">
            <a:avLst/>
          </a:prstGeom>
          <a:noFill/>
          <a:ln w="15875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cxnSp>
        <p:nvCxnSpPr>
          <p:cNvPr id="32774" name="Прямая соединительная линия 60"/>
          <p:cNvCxnSpPr>
            <a:cxnSpLocks noChangeShapeType="1"/>
          </p:cNvCxnSpPr>
          <p:nvPr/>
        </p:nvCxnSpPr>
        <p:spPr bwMode="auto">
          <a:xfrm>
            <a:off x="8893175" y="3500438"/>
            <a:ext cx="0" cy="3024187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sp>
        <p:nvSpPr>
          <p:cNvPr id="32775" name="Овал 61"/>
          <p:cNvSpPr>
            <a:spLocks noChangeArrowheads="1"/>
          </p:cNvSpPr>
          <p:nvPr/>
        </p:nvSpPr>
        <p:spPr bwMode="auto">
          <a:xfrm>
            <a:off x="8748713" y="6092825"/>
            <a:ext cx="215900" cy="21590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grpSp>
        <p:nvGrpSpPr>
          <p:cNvPr id="32776" name="Group 22"/>
          <p:cNvGrpSpPr>
            <a:grpSpLocks/>
          </p:cNvGrpSpPr>
          <p:nvPr/>
        </p:nvGrpSpPr>
        <p:grpSpPr bwMode="auto">
          <a:xfrm>
            <a:off x="196850" y="-228600"/>
            <a:ext cx="8947150" cy="6850063"/>
            <a:chOff x="120" y="0"/>
            <a:chExt cx="5636" cy="4315"/>
          </a:xfrm>
        </p:grpSpPr>
        <p:grpSp>
          <p:nvGrpSpPr>
            <p:cNvPr id="32781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32783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84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2782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" name="Равнобедренный треугольник 12"/>
          <p:cNvSpPr/>
          <p:nvPr/>
        </p:nvSpPr>
        <p:spPr>
          <a:xfrm>
            <a:off x="228600" y="2286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81000" y="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0" y="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780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mph" presetSubtype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mph" presetSubtype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mph" presetSubtype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mph" presetSubtype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49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8200"/>
            <a:ext cx="5268913" cy="898525"/>
          </a:xfrm>
        </p:spPr>
        <p:txBody>
          <a:bodyPr/>
          <a:lstStyle/>
          <a:p>
            <a:r>
              <a:rPr lang="ru-RU" smtClean="0"/>
              <a:t>  </a:t>
            </a:r>
            <a:r>
              <a:rPr lang="ru-RU" sz="4800" smtClean="0">
                <a:solidFill>
                  <a:srgbClr val="990099"/>
                </a:solidFill>
              </a:rPr>
              <a:t>Решение задач</a:t>
            </a:r>
          </a:p>
        </p:txBody>
      </p:sp>
      <p:sp>
        <p:nvSpPr>
          <p:cNvPr id="3" name="Содержимое 2" descr="Rectangle: Click to edit Master text styles&#10;Second level&#10;Third level&#10;Fourth level&#10;Fifth level"/>
          <p:cNvSpPr>
            <a:spLocks noGrp="1"/>
          </p:cNvSpPr>
          <p:nvPr>
            <p:ph sz="quarter" idx="1"/>
          </p:nvPr>
        </p:nvSpPr>
        <p:spPr>
          <a:xfrm>
            <a:off x="827088" y="1773238"/>
            <a:ext cx="3810000" cy="515937"/>
          </a:xfrm>
        </p:spPr>
        <p:txBody>
          <a:bodyPr/>
          <a:lstStyle/>
          <a:p>
            <a:r>
              <a:rPr lang="ru-RU" smtClean="0">
                <a:solidFill>
                  <a:srgbClr val="0000CC"/>
                </a:solidFill>
              </a:rPr>
              <a:t>Найдите угол </a:t>
            </a:r>
            <a:r>
              <a:rPr lang="en-US" smtClean="0">
                <a:solidFill>
                  <a:srgbClr val="0000CC"/>
                </a:solidFill>
              </a:rPr>
              <a:t>KBA</a:t>
            </a:r>
            <a:r>
              <a:rPr lang="ru-RU" smtClean="0">
                <a:solidFill>
                  <a:srgbClr val="0000CC"/>
                </a:solidFill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27088" y="2565400"/>
            <a:ext cx="7632700" cy="2781300"/>
            <a:chOff x="1648" y="12655"/>
            <a:chExt cx="8844" cy="2769"/>
          </a:xfrm>
        </p:grpSpPr>
        <p:grpSp>
          <p:nvGrpSpPr>
            <p:cNvPr id="33816" name="Group 3"/>
            <p:cNvGrpSpPr>
              <a:grpSpLocks/>
            </p:cNvGrpSpPr>
            <p:nvPr/>
          </p:nvGrpSpPr>
          <p:grpSpPr bwMode="auto">
            <a:xfrm>
              <a:off x="1648" y="12655"/>
              <a:ext cx="2657" cy="2769"/>
              <a:chOff x="1648" y="12655"/>
              <a:chExt cx="2657" cy="2769"/>
            </a:xfrm>
          </p:grpSpPr>
          <p:sp>
            <p:nvSpPr>
              <p:cNvPr id="33855" name="Text Box 4"/>
              <p:cNvSpPr txBox="1">
                <a:spLocks noChangeArrowheads="1"/>
              </p:cNvSpPr>
              <p:nvPr/>
            </p:nvSpPr>
            <p:spPr bwMode="auto">
              <a:xfrm>
                <a:off x="1648" y="14949"/>
                <a:ext cx="538" cy="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b="1">
                    <a:solidFill>
                      <a:srgbClr val="0000CC"/>
                    </a:solidFill>
                    <a:latin typeface="Times New Roman" pitchFamily="18" charset="0"/>
                  </a:rPr>
                  <a:t>A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3856" name="Text Box 5"/>
              <p:cNvSpPr txBox="1">
                <a:spLocks noChangeArrowheads="1"/>
              </p:cNvSpPr>
              <p:nvPr/>
            </p:nvSpPr>
            <p:spPr bwMode="auto">
              <a:xfrm>
                <a:off x="3892" y="14953"/>
                <a:ext cx="413" cy="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b="1">
                    <a:solidFill>
                      <a:srgbClr val="0000CC"/>
                    </a:solidFill>
                    <a:latin typeface="Times New Roman" pitchFamily="18" charset="0"/>
                  </a:rPr>
                  <a:t>B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3857" name="Text Box 6"/>
              <p:cNvSpPr txBox="1">
                <a:spLocks noChangeArrowheads="1"/>
              </p:cNvSpPr>
              <p:nvPr/>
            </p:nvSpPr>
            <p:spPr bwMode="auto">
              <a:xfrm>
                <a:off x="2800" y="12655"/>
                <a:ext cx="568" cy="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b="1">
                    <a:solidFill>
                      <a:srgbClr val="0000CC"/>
                    </a:solidFill>
                    <a:latin typeface="Times New Roman" pitchFamily="18" charset="0"/>
                  </a:rPr>
                  <a:t>K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grpSp>
            <p:nvGrpSpPr>
              <p:cNvPr id="33858" name="Group 7"/>
              <p:cNvGrpSpPr>
                <a:grpSpLocks/>
              </p:cNvGrpSpPr>
              <p:nvPr/>
            </p:nvGrpSpPr>
            <p:grpSpPr bwMode="auto">
              <a:xfrm>
                <a:off x="2077" y="12999"/>
                <a:ext cx="1883" cy="2007"/>
                <a:chOff x="1504" y="2871"/>
                <a:chExt cx="9071" cy="9661"/>
              </a:xfrm>
            </p:grpSpPr>
            <p:sp>
              <p:nvSpPr>
                <p:cNvPr id="33861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8060" y="7560"/>
                  <a:ext cx="415" cy="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3862" name="Group 9"/>
                <p:cNvGrpSpPr>
                  <a:grpSpLocks/>
                </p:cNvGrpSpPr>
                <p:nvPr/>
              </p:nvGrpSpPr>
              <p:grpSpPr bwMode="auto">
                <a:xfrm>
                  <a:off x="1504" y="2871"/>
                  <a:ext cx="9071" cy="9661"/>
                  <a:chOff x="1135" y="3402"/>
                  <a:chExt cx="9071" cy="9661"/>
                </a:xfrm>
              </p:grpSpPr>
              <p:sp>
                <p:nvSpPr>
                  <p:cNvPr id="33865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135" y="13063"/>
                    <a:ext cx="907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66" name="Line 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35" y="3402"/>
                    <a:ext cx="4535" cy="966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67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5670" y="3402"/>
                    <a:ext cx="4535" cy="966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3863" name="Line 13"/>
                <p:cNvSpPr>
                  <a:spLocks noChangeShapeType="1"/>
                </p:cNvSpPr>
                <p:nvPr/>
              </p:nvSpPr>
              <p:spPr bwMode="auto">
                <a:xfrm>
                  <a:off x="3560" y="7600"/>
                  <a:ext cx="409" cy="2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64" name="Arc 14"/>
                <p:cNvSpPr>
                  <a:spLocks/>
                </p:cNvSpPr>
                <p:nvPr/>
              </p:nvSpPr>
              <p:spPr bwMode="auto">
                <a:xfrm rot="2124942">
                  <a:off x="1758" y="11447"/>
                  <a:ext cx="1267" cy="900"/>
                </a:xfrm>
                <a:custGeom>
                  <a:avLst/>
                  <a:gdLst>
                    <a:gd name="T0" fmla="*/ 0 w 29130"/>
                    <a:gd name="T1" fmla="*/ 0 h 21600"/>
                    <a:gd name="T2" fmla="*/ 0 w 29130"/>
                    <a:gd name="T3" fmla="*/ 0 h 21600"/>
                    <a:gd name="T4" fmla="*/ 0 w 2913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9130"/>
                    <a:gd name="T10" fmla="*/ 0 h 21600"/>
                    <a:gd name="T11" fmla="*/ 29130 w 2913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9130" h="21600" fill="none" extrusionOk="0">
                      <a:moveTo>
                        <a:pt x="0" y="1408"/>
                      </a:moveTo>
                      <a:cubicBezTo>
                        <a:pt x="2450" y="477"/>
                        <a:pt x="5050" y="-1"/>
                        <a:pt x="7672" y="0"/>
                      </a:cubicBezTo>
                      <a:cubicBezTo>
                        <a:pt x="18645" y="0"/>
                        <a:pt x="27874" y="8227"/>
                        <a:pt x="29130" y="19128"/>
                      </a:cubicBezTo>
                    </a:path>
                    <a:path w="29130" h="21600" stroke="0" extrusionOk="0">
                      <a:moveTo>
                        <a:pt x="0" y="1408"/>
                      </a:moveTo>
                      <a:cubicBezTo>
                        <a:pt x="2450" y="477"/>
                        <a:pt x="5050" y="-1"/>
                        <a:pt x="7672" y="0"/>
                      </a:cubicBezTo>
                      <a:cubicBezTo>
                        <a:pt x="18645" y="0"/>
                        <a:pt x="27874" y="8227"/>
                        <a:pt x="29130" y="19128"/>
                      </a:cubicBezTo>
                      <a:lnTo>
                        <a:pt x="7672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3859" name="Text Box 15"/>
              <p:cNvSpPr txBox="1">
                <a:spLocks noChangeArrowheads="1"/>
              </p:cNvSpPr>
              <p:nvPr/>
            </p:nvSpPr>
            <p:spPr bwMode="auto">
              <a:xfrm>
                <a:off x="2291" y="14552"/>
                <a:ext cx="661" cy="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b="1">
                    <a:solidFill>
                      <a:srgbClr val="0000CC"/>
                    </a:solidFill>
                    <a:latin typeface="Calibri" pitchFamily="34" charset="0"/>
                  </a:rPr>
                  <a:t>70</a:t>
                </a:r>
                <a:r>
                  <a:rPr lang="en-US">
                    <a:solidFill>
                      <a:srgbClr val="0000CC"/>
                    </a:solidFill>
                    <a:latin typeface="Times New Roman" pitchFamily="18" charset="0"/>
                    <a:sym typeface="Symbol" pitchFamily="18" charset="2"/>
                  </a:rPr>
                  <a:t></a:t>
                </a:r>
                <a:endParaRPr lang="ru-RU">
                  <a:solidFill>
                    <a:srgbClr val="0000CC"/>
                  </a:solidFill>
                </a:endParaRPr>
              </a:p>
            </p:txBody>
          </p:sp>
          <p:sp>
            <p:nvSpPr>
              <p:cNvPr id="33860" name="Text Box 16"/>
              <p:cNvSpPr txBox="1">
                <a:spLocks noChangeArrowheads="1"/>
              </p:cNvSpPr>
              <p:nvPr/>
            </p:nvSpPr>
            <p:spPr bwMode="auto">
              <a:xfrm>
                <a:off x="1982" y="13013"/>
                <a:ext cx="461" cy="36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990099"/>
                    </a:solidFill>
                    <a:latin typeface="Calibri" pitchFamily="34" charset="0"/>
                  </a:rPr>
                  <a:t>1</a:t>
                </a:r>
                <a:endParaRPr lang="ru-RU" sz="2000">
                  <a:solidFill>
                    <a:srgbClr val="990099"/>
                  </a:solidFill>
                </a:endParaRPr>
              </a:p>
            </p:txBody>
          </p:sp>
        </p:grpSp>
        <p:grpSp>
          <p:nvGrpSpPr>
            <p:cNvPr id="33817" name="Group 17"/>
            <p:cNvGrpSpPr>
              <a:grpSpLocks/>
            </p:cNvGrpSpPr>
            <p:nvPr/>
          </p:nvGrpSpPr>
          <p:grpSpPr bwMode="auto">
            <a:xfrm>
              <a:off x="4572" y="12727"/>
              <a:ext cx="3063" cy="2417"/>
              <a:chOff x="4572" y="12727"/>
              <a:chExt cx="3063" cy="2417"/>
            </a:xfrm>
          </p:grpSpPr>
          <p:sp>
            <p:nvSpPr>
              <p:cNvPr id="33835" name="Text Box 18"/>
              <p:cNvSpPr txBox="1">
                <a:spLocks noChangeArrowheads="1"/>
              </p:cNvSpPr>
              <p:nvPr/>
            </p:nvSpPr>
            <p:spPr bwMode="auto">
              <a:xfrm>
                <a:off x="4572" y="14656"/>
                <a:ext cx="515" cy="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b="1">
                    <a:solidFill>
                      <a:srgbClr val="0000CC"/>
                    </a:solidFill>
                    <a:latin typeface="Times New Roman" pitchFamily="18" charset="0"/>
                  </a:rPr>
                  <a:t>A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3836" name="Text Box 19"/>
              <p:cNvSpPr txBox="1">
                <a:spLocks noChangeArrowheads="1"/>
              </p:cNvSpPr>
              <p:nvPr/>
            </p:nvSpPr>
            <p:spPr bwMode="auto">
              <a:xfrm>
                <a:off x="5843" y="14766"/>
                <a:ext cx="458" cy="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K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3837" name="Text Box 20"/>
              <p:cNvSpPr txBox="1">
                <a:spLocks noChangeArrowheads="1"/>
              </p:cNvSpPr>
              <p:nvPr/>
            </p:nvSpPr>
            <p:spPr bwMode="auto">
              <a:xfrm>
                <a:off x="5904" y="12727"/>
                <a:ext cx="472" cy="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b="1">
                    <a:solidFill>
                      <a:srgbClr val="0000CC"/>
                    </a:solidFill>
                    <a:latin typeface="Calibri" pitchFamily="34" charset="0"/>
                  </a:rPr>
                  <a:t>B</a:t>
                </a:r>
                <a:endParaRPr lang="ru-RU">
                  <a:solidFill>
                    <a:srgbClr val="0000CC"/>
                  </a:solidFill>
                </a:endParaRPr>
              </a:p>
            </p:txBody>
          </p:sp>
          <p:sp>
            <p:nvSpPr>
              <p:cNvPr id="33838" name="Text Box 21"/>
              <p:cNvSpPr txBox="1">
                <a:spLocks noChangeArrowheads="1"/>
              </p:cNvSpPr>
              <p:nvPr/>
            </p:nvSpPr>
            <p:spPr bwMode="auto">
              <a:xfrm>
                <a:off x="7104" y="14612"/>
                <a:ext cx="531" cy="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C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3839" name="Line 22"/>
              <p:cNvSpPr>
                <a:spLocks noChangeShapeType="1"/>
              </p:cNvSpPr>
              <p:nvPr/>
            </p:nvSpPr>
            <p:spPr bwMode="auto">
              <a:xfrm rot="6908136">
                <a:off x="6511" y="13841"/>
                <a:ext cx="77" cy="4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40" name="Arc 23"/>
              <p:cNvSpPr>
                <a:spLocks/>
              </p:cNvSpPr>
              <p:nvPr/>
            </p:nvSpPr>
            <p:spPr bwMode="auto">
              <a:xfrm rot="7288318">
                <a:off x="6070" y="13395"/>
                <a:ext cx="177" cy="152"/>
              </a:xfrm>
              <a:custGeom>
                <a:avLst/>
                <a:gdLst>
                  <a:gd name="T0" fmla="*/ 0 w 29130"/>
                  <a:gd name="T1" fmla="*/ 0 h 21600"/>
                  <a:gd name="T2" fmla="*/ 0 w 29130"/>
                  <a:gd name="T3" fmla="*/ 0 h 21600"/>
                  <a:gd name="T4" fmla="*/ 0 w 2913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9130"/>
                  <a:gd name="T10" fmla="*/ 0 h 21600"/>
                  <a:gd name="T11" fmla="*/ 29130 w 2913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130" h="21600" fill="none" extrusionOk="0">
                    <a:moveTo>
                      <a:pt x="0" y="1408"/>
                    </a:moveTo>
                    <a:cubicBezTo>
                      <a:pt x="2450" y="477"/>
                      <a:pt x="5050" y="-1"/>
                      <a:pt x="7672" y="0"/>
                    </a:cubicBezTo>
                    <a:cubicBezTo>
                      <a:pt x="18645" y="0"/>
                      <a:pt x="27874" y="8227"/>
                      <a:pt x="29130" y="19128"/>
                    </a:cubicBezTo>
                  </a:path>
                  <a:path w="29130" h="21600" stroke="0" extrusionOk="0">
                    <a:moveTo>
                      <a:pt x="0" y="1408"/>
                    </a:moveTo>
                    <a:cubicBezTo>
                      <a:pt x="2450" y="477"/>
                      <a:pt x="5050" y="-1"/>
                      <a:pt x="7672" y="0"/>
                    </a:cubicBezTo>
                    <a:cubicBezTo>
                      <a:pt x="18645" y="0"/>
                      <a:pt x="27874" y="8227"/>
                      <a:pt x="29130" y="19128"/>
                    </a:cubicBezTo>
                    <a:lnTo>
                      <a:pt x="7672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41" name="Text Box 24"/>
              <p:cNvSpPr txBox="1">
                <a:spLocks noChangeArrowheads="1"/>
              </p:cNvSpPr>
              <p:nvPr/>
            </p:nvSpPr>
            <p:spPr bwMode="auto">
              <a:xfrm>
                <a:off x="5960" y="13475"/>
                <a:ext cx="60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b="1">
                    <a:solidFill>
                      <a:srgbClr val="0000CC"/>
                    </a:solidFill>
                    <a:latin typeface="Calibri" pitchFamily="34" charset="0"/>
                  </a:rPr>
                  <a:t>40</a:t>
                </a:r>
                <a:r>
                  <a:rPr lang="en-US">
                    <a:solidFill>
                      <a:srgbClr val="0000CC"/>
                    </a:solidFill>
                    <a:latin typeface="Times New Roman" pitchFamily="18" charset="0"/>
                    <a:sym typeface="Symbol" pitchFamily="18" charset="2"/>
                  </a:rPr>
                  <a:t></a:t>
                </a:r>
                <a:endParaRPr lang="ru-RU">
                  <a:solidFill>
                    <a:srgbClr val="0000CC"/>
                  </a:solidFill>
                </a:endParaRPr>
              </a:p>
            </p:txBody>
          </p:sp>
          <p:grpSp>
            <p:nvGrpSpPr>
              <p:cNvPr id="33842" name="Group 25"/>
              <p:cNvGrpSpPr>
                <a:grpSpLocks/>
              </p:cNvGrpSpPr>
              <p:nvPr/>
            </p:nvGrpSpPr>
            <p:grpSpPr bwMode="auto">
              <a:xfrm>
                <a:off x="4963" y="13143"/>
                <a:ext cx="2215" cy="1662"/>
                <a:chOff x="2835" y="2835"/>
                <a:chExt cx="11340" cy="7371"/>
              </a:xfrm>
            </p:grpSpPr>
            <p:sp>
              <p:nvSpPr>
                <p:cNvPr id="33851" name="Line 26"/>
                <p:cNvSpPr>
                  <a:spLocks noChangeShapeType="1"/>
                </p:cNvSpPr>
                <p:nvPr/>
              </p:nvSpPr>
              <p:spPr bwMode="auto">
                <a:xfrm>
                  <a:off x="2835" y="10206"/>
                  <a:ext cx="113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52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2835" y="2835"/>
                  <a:ext cx="5670" cy="737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53" name="Line 28"/>
                <p:cNvSpPr>
                  <a:spLocks noChangeShapeType="1"/>
                </p:cNvSpPr>
                <p:nvPr/>
              </p:nvSpPr>
              <p:spPr bwMode="auto">
                <a:xfrm>
                  <a:off x="8505" y="2835"/>
                  <a:ext cx="5670" cy="737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54" name="Line 29"/>
                <p:cNvSpPr>
                  <a:spLocks noChangeShapeType="1"/>
                </p:cNvSpPr>
                <p:nvPr/>
              </p:nvSpPr>
              <p:spPr bwMode="auto">
                <a:xfrm>
                  <a:off x="8505" y="2835"/>
                  <a:ext cx="0" cy="737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3843" name="Line 30"/>
              <p:cNvSpPr>
                <a:spLocks noChangeShapeType="1"/>
              </p:cNvSpPr>
              <p:nvPr/>
            </p:nvSpPr>
            <p:spPr bwMode="auto">
              <a:xfrm rot="6908136" flipH="1">
                <a:off x="5581" y="13824"/>
                <a:ext cx="26" cy="8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3844" name="Group 31"/>
              <p:cNvGrpSpPr>
                <a:grpSpLocks/>
              </p:cNvGrpSpPr>
              <p:nvPr/>
            </p:nvGrpSpPr>
            <p:grpSpPr bwMode="auto">
              <a:xfrm>
                <a:off x="5564" y="14772"/>
                <a:ext cx="57" cy="71"/>
                <a:chOff x="5914" y="10039"/>
                <a:chExt cx="290" cy="363"/>
              </a:xfrm>
            </p:grpSpPr>
            <p:sp>
              <p:nvSpPr>
                <p:cNvPr id="33849" name="Line 32"/>
                <p:cNvSpPr>
                  <a:spLocks noChangeShapeType="1"/>
                </p:cNvSpPr>
                <p:nvPr/>
              </p:nvSpPr>
              <p:spPr bwMode="auto">
                <a:xfrm rot="6908136" flipH="1">
                  <a:off x="5816" y="10137"/>
                  <a:ext cx="363" cy="16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50" name="Line 33"/>
                <p:cNvSpPr>
                  <a:spLocks noChangeShapeType="1"/>
                </p:cNvSpPr>
                <p:nvPr/>
              </p:nvSpPr>
              <p:spPr bwMode="auto">
                <a:xfrm rot="6908136" flipH="1">
                  <a:off x="5939" y="10137"/>
                  <a:ext cx="363" cy="16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3845" name="Group 34"/>
              <p:cNvGrpSpPr>
                <a:grpSpLocks/>
              </p:cNvGrpSpPr>
              <p:nvPr/>
            </p:nvGrpSpPr>
            <p:grpSpPr bwMode="auto">
              <a:xfrm>
                <a:off x="6513" y="14772"/>
                <a:ext cx="56" cy="71"/>
                <a:chOff x="5914" y="10039"/>
                <a:chExt cx="290" cy="363"/>
              </a:xfrm>
            </p:grpSpPr>
            <p:sp>
              <p:nvSpPr>
                <p:cNvPr id="33847" name="Line 35"/>
                <p:cNvSpPr>
                  <a:spLocks noChangeShapeType="1"/>
                </p:cNvSpPr>
                <p:nvPr/>
              </p:nvSpPr>
              <p:spPr bwMode="auto">
                <a:xfrm rot="6908136" flipH="1">
                  <a:off x="5816" y="10137"/>
                  <a:ext cx="363" cy="16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8" name="Line 36"/>
                <p:cNvSpPr>
                  <a:spLocks noChangeShapeType="1"/>
                </p:cNvSpPr>
                <p:nvPr/>
              </p:nvSpPr>
              <p:spPr bwMode="auto">
                <a:xfrm rot="6908136" flipH="1">
                  <a:off x="5939" y="10137"/>
                  <a:ext cx="363" cy="167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3846" name="Text Box 37"/>
              <p:cNvSpPr txBox="1">
                <a:spLocks noChangeArrowheads="1"/>
              </p:cNvSpPr>
              <p:nvPr/>
            </p:nvSpPr>
            <p:spPr bwMode="auto">
              <a:xfrm>
                <a:off x="4963" y="12999"/>
                <a:ext cx="440" cy="37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990099"/>
                    </a:solidFill>
                    <a:latin typeface="Calibri" pitchFamily="34" charset="0"/>
                  </a:rPr>
                  <a:t>2</a:t>
                </a:r>
                <a:endParaRPr lang="ru-RU" sz="2000">
                  <a:solidFill>
                    <a:srgbClr val="990099"/>
                  </a:solidFill>
                </a:endParaRPr>
              </a:p>
            </p:txBody>
          </p:sp>
        </p:grpSp>
        <p:grpSp>
          <p:nvGrpSpPr>
            <p:cNvPr id="33818" name="Group 38"/>
            <p:cNvGrpSpPr>
              <a:grpSpLocks/>
            </p:cNvGrpSpPr>
            <p:nvPr/>
          </p:nvGrpSpPr>
          <p:grpSpPr bwMode="auto">
            <a:xfrm>
              <a:off x="7990" y="12727"/>
              <a:ext cx="2502" cy="2480"/>
              <a:chOff x="7990" y="12727"/>
              <a:chExt cx="2502" cy="2480"/>
            </a:xfrm>
          </p:grpSpPr>
          <p:sp>
            <p:nvSpPr>
              <p:cNvPr id="33819" name="Text Box 39"/>
              <p:cNvSpPr txBox="1">
                <a:spLocks noChangeArrowheads="1"/>
              </p:cNvSpPr>
              <p:nvPr/>
            </p:nvSpPr>
            <p:spPr bwMode="auto">
              <a:xfrm>
                <a:off x="7990" y="14806"/>
                <a:ext cx="493" cy="3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b="1">
                    <a:solidFill>
                      <a:srgbClr val="0000CC"/>
                    </a:solidFill>
                    <a:latin typeface="Times New Roman" pitchFamily="18" charset="0"/>
                  </a:rPr>
                  <a:t>C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3820" name="Text Box 40"/>
              <p:cNvSpPr txBox="1">
                <a:spLocks noChangeArrowheads="1"/>
              </p:cNvSpPr>
              <p:nvPr/>
            </p:nvSpPr>
            <p:spPr bwMode="auto">
              <a:xfrm>
                <a:off x="9514" y="14815"/>
                <a:ext cx="442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B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grpSp>
            <p:nvGrpSpPr>
              <p:cNvPr id="33821" name="Group 41"/>
              <p:cNvGrpSpPr>
                <a:grpSpLocks/>
              </p:cNvGrpSpPr>
              <p:nvPr/>
            </p:nvGrpSpPr>
            <p:grpSpPr bwMode="auto">
              <a:xfrm>
                <a:off x="8264" y="13076"/>
                <a:ext cx="1489" cy="1749"/>
                <a:chOff x="1504" y="2871"/>
                <a:chExt cx="9071" cy="9661"/>
              </a:xfrm>
            </p:grpSpPr>
            <p:sp>
              <p:nvSpPr>
                <p:cNvPr id="33828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8060" y="7560"/>
                  <a:ext cx="415" cy="2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3829" name="Group 43"/>
                <p:cNvGrpSpPr>
                  <a:grpSpLocks/>
                </p:cNvGrpSpPr>
                <p:nvPr/>
              </p:nvGrpSpPr>
              <p:grpSpPr bwMode="auto">
                <a:xfrm>
                  <a:off x="1504" y="2871"/>
                  <a:ext cx="9071" cy="9661"/>
                  <a:chOff x="1135" y="3402"/>
                  <a:chExt cx="9071" cy="9661"/>
                </a:xfrm>
              </p:grpSpPr>
              <p:sp>
                <p:nvSpPr>
                  <p:cNvPr id="33832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135" y="13063"/>
                    <a:ext cx="9071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33" name="Line 4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35" y="3402"/>
                    <a:ext cx="4535" cy="966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834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5670" y="3402"/>
                    <a:ext cx="4535" cy="9661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3830" name="Line 47"/>
                <p:cNvSpPr>
                  <a:spLocks noChangeShapeType="1"/>
                </p:cNvSpPr>
                <p:nvPr/>
              </p:nvSpPr>
              <p:spPr bwMode="auto">
                <a:xfrm>
                  <a:off x="3560" y="7600"/>
                  <a:ext cx="409" cy="22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31" name="Arc 48"/>
                <p:cNvSpPr>
                  <a:spLocks/>
                </p:cNvSpPr>
                <p:nvPr/>
              </p:nvSpPr>
              <p:spPr bwMode="auto">
                <a:xfrm rot="2124942">
                  <a:off x="1758" y="11447"/>
                  <a:ext cx="1267" cy="900"/>
                </a:xfrm>
                <a:custGeom>
                  <a:avLst/>
                  <a:gdLst>
                    <a:gd name="T0" fmla="*/ 0 w 29130"/>
                    <a:gd name="T1" fmla="*/ 0 h 21600"/>
                    <a:gd name="T2" fmla="*/ 0 w 29130"/>
                    <a:gd name="T3" fmla="*/ 0 h 21600"/>
                    <a:gd name="T4" fmla="*/ 0 w 2913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9130"/>
                    <a:gd name="T10" fmla="*/ 0 h 21600"/>
                    <a:gd name="T11" fmla="*/ 29130 w 2913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9130" h="21600" fill="none" extrusionOk="0">
                      <a:moveTo>
                        <a:pt x="0" y="1408"/>
                      </a:moveTo>
                      <a:cubicBezTo>
                        <a:pt x="2450" y="477"/>
                        <a:pt x="5050" y="-1"/>
                        <a:pt x="7672" y="0"/>
                      </a:cubicBezTo>
                      <a:cubicBezTo>
                        <a:pt x="18645" y="0"/>
                        <a:pt x="27874" y="8227"/>
                        <a:pt x="29130" y="19128"/>
                      </a:cubicBezTo>
                    </a:path>
                    <a:path w="29130" h="21600" stroke="0" extrusionOk="0">
                      <a:moveTo>
                        <a:pt x="0" y="1408"/>
                      </a:moveTo>
                      <a:cubicBezTo>
                        <a:pt x="2450" y="477"/>
                        <a:pt x="5050" y="-1"/>
                        <a:pt x="7672" y="0"/>
                      </a:cubicBezTo>
                      <a:cubicBezTo>
                        <a:pt x="18645" y="0"/>
                        <a:pt x="27874" y="8227"/>
                        <a:pt x="29130" y="19128"/>
                      </a:cubicBezTo>
                      <a:lnTo>
                        <a:pt x="7672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3822" name="Text Box 49"/>
              <p:cNvSpPr txBox="1">
                <a:spLocks noChangeArrowheads="1"/>
              </p:cNvSpPr>
              <p:nvPr/>
            </p:nvSpPr>
            <p:spPr bwMode="auto">
              <a:xfrm>
                <a:off x="8389" y="14421"/>
                <a:ext cx="617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b="1">
                    <a:solidFill>
                      <a:srgbClr val="0000CC"/>
                    </a:solidFill>
                    <a:latin typeface="Calibri" pitchFamily="34" charset="0"/>
                  </a:rPr>
                  <a:t>70</a:t>
                </a:r>
                <a:r>
                  <a:rPr lang="en-US">
                    <a:solidFill>
                      <a:srgbClr val="0000CC"/>
                    </a:solidFill>
                    <a:latin typeface="Times New Roman" pitchFamily="18" charset="0"/>
                    <a:sym typeface="Symbol" pitchFamily="18" charset="2"/>
                  </a:rPr>
                  <a:t></a:t>
                </a:r>
                <a:endParaRPr lang="ru-RU">
                  <a:solidFill>
                    <a:srgbClr val="0000CC"/>
                  </a:solidFill>
                </a:endParaRPr>
              </a:p>
            </p:txBody>
          </p:sp>
          <p:sp>
            <p:nvSpPr>
              <p:cNvPr id="33823" name="Line 50"/>
              <p:cNvSpPr>
                <a:spLocks noChangeShapeType="1"/>
              </p:cNvSpPr>
              <p:nvPr/>
            </p:nvSpPr>
            <p:spPr bwMode="auto">
              <a:xfrm>
                <a:off x="9753" y="14825"/>
                <a:ext cx="51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24" name="Text Box 51"/>
              <p:cNvSpPr txBox="1">
                <a:spLocks noChangeArrowheads="1"/>
              </p:cNvSpPr>
              <p:nvPr/>
            </p:nvSpPr>
            <p:spPr bwMode="auto">
              <a:xfrm>
                <a:off x="8740" y="12727"/>
                <a:ext cx="551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A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3825" name="Text Box 52"/>
              <p:cNvSpPr txBox="1">
                <a:spLocks noChangeArrowheads="1"/>
              </p:cNvSpPr>
              <p:nvPr/>
            </p:nvSpPr>
            <p:spPr bwMode="auto">
              <a:xfrm>
                <a:off x="10025" y="14815"/>
                <a:ext cx="467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K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3826" name="Oval 53"/>
              <p:cNvSpPr>
                <a:spLocks noChangeArrowheads="1"/>
              </p:cNvSpPr>
              <p:nvPr/>
            </p:nvSpPr>
            <p:spPr bwMode="auto">
              <a:xfrm>
                <a:off x="10164" y="14802"/>
                <a:ext cx="43" cy="4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27" name="Text Box 54"/>
              <p:cNvSpPr txBox="1">
                <a:spLocks noChangeArrowheads="1"/>
              </p:cNvSpPr>
              <p:nvPr/>
            </p:nvSpPr>
            <p:spPr bwMode="auto">
              <a:xfrm>
                <a:off x="8034" y="12999"/>
                <a:ext cx="480" cy="34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990099"/>
                    </a:solidFill>
                    <a:latin typeface="Calibri" pitchFamily="34" charset="0"/>
                  </a:rPr>
                  <a:t>3</a:t>
                </a:r>
                <a:endParaRPr lang="ru-RU" sz="2000">
                  <a:solidFill>
                    <a:srgbClr val="990099"/>
                  </a:solidFill>
                </a:endParaRPr>
              </a:p>
            </p:txBody>
          </p:sp>
        </p:grpSp>
      </p:grpSp>
      <p:sp>
        <p:nvSpPr>
          <p:cNvPr id="59" name="Прямоугольник 58"/>
          <p:cNvSpPr>
            <a:spLocks noChangeArrowheads="1"/>
          </p:cNvSpPr>
          <p:nvPr/>
        </p:nvSpPr>
        <p:spPr bwMode="auto">
          <a:xfrm>
            <a:off x="1042988" y="5516563"/>
            <a:ext cx="19224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AE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ے</a:t>
            </a:r>
            <a:r>
              <a:rPr lang="en-US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KBA = 70° 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60" name="Прямоугольник 59"/>
          <p:cNvSpPr>
            <a:spLocks noChangeArrowheads="1"/>
          </p:cNvSpPr>
          <p:nvPr/>
        </p:nvSpPr>
        <p:spPr bwMode="auto">
          <a:xfrm>
            <a:off x="3779838" y="5516563"/>
            <a:ext cx="1844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AE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ے</a:t>
            </a:r>
            <a:r>
              <a:rPr lang="en-US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KBA = 40°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61" name="Прямоугольник 60"/>
          <p:cNvSpPr>
            <a:spLocks noChangeArrowheads="1"/>
          </p:cNvSpPr>
          <p:nvPr/>
        </p:nvSpPr>
        <p:spPr bwMode="auto">
          <a:xfrm>
            <a:off x="6443663" y="5445125"/>
            <a:ext cx="2058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AE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ے</a:t>
            </a:r>
            <a:r>
              <a:rPr lang="en-US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KBA = 110°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62" name="Text Box 37"/>
          <p:cNvSpPr txBox="1">
            <a:spLocks noChangeArrowheads="1"/>
          </p:cNvSpPr>
          <p:nvPr/>
        </p:nvSpPr>
        <p:spPr bwMode="auto">
          <a:xfrm>
            <a:off x="1116013" y="2924175"/>
            <a:ext cx="431800" cy="360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000" b="1">
                <a:solidFill>
                  <a:srgbClr val="990099"/>
                </a:solidFill>
                <a:latin typeface="Calibri" pitchFamily="34" charset="0"/>
              </a:rPr>
              <a:t>1</a:t>
            </a:r>
            <a:endParaRPr lang="ru-RU" sz="2000">
              <a:solidFill>
                <a:srgbClr val="990099"/>
              </a:solidFill>
            </a:endParaRPr>
          </a:p>
        </p:txBody>
      </p:sp>
      <p:sp>
        <p:nvSpPr>
          <p:cNvPr id="63" name="Text Box 37"/>
          <p:cNvSpPr txBox="1">
            <a:spLocks noChangeArrowheads="1"/>
          </p:cNvSpPr>
          <p:nvPr/>
        </p:nvSpPr>
        <p:spPr bwMode="auto">
          <a:xfrm>
            <a:off x="3708400" y="2924175"/>
            <a:ext cx="358775" cy="360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000" b="1">
                <a:solidFill>
                  <a:srgbClr val="990099"/>
                </a:solidFill>
                <a:latin typeface="Calibri" pitchFamily="34" charset="0"/>
              </a:rPr>
              <a:t>2</a:t>
            </a:r>
            <a:endParaRPr lang="ru-RU" sz="2000">
              <a:solidFill>
                <a:srgbClr val="990099"/>
              </a:solidFill>
            </a:endParaRPr>
          </a:p>
        </p:txBody>
      </p:sp>
      <p:sp>
        <p:nvSpPr>
          <p:cNvPr id="64" name="Text Box 37"/>
          <p:cNvSpPr txBox="1">
            <a:spLocks noChangeArrowheads="1"/>
          </p:cNvSpPr>
          <p:nvPr/>
        </p:nvSpPr>
        <p:spPr bwMode="auto">
          <a:xfrm>
            <a:off x="6300788" y="2924175"/>
            <a:ext cx="431800" cy="360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000" b="1">
                <a:solidFill>
                  <a:srgbClr val="990099"/>
                </a:solidFill>
                <a:latin typeface="Calibri" pitchFamily="34" charset="0"/>
              </a:rPr>
              <a:t> 3</a:t>
            </a:r>
            <a:endParaRPr lang="ru-RU" sz="2000">
              <a:solidFill>
                <a:srgbClr val="990099"/>
              </a:solidFill>
            </a:endParaRPr>
          </a:p>
        </p:txBody>
      </p:sp>
      <p:pic>
        <p:nvPicPr>
          <p:cNvPr id="65" name="Picture 2" descr="i?id=462691301-68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990600"/>
            <a:ext cx="1728788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804" name="Прямая соединительная линия 59"/>
          <p:cNvCxnSpPr>
            <a:cxnSpLocks noChangeShapeType="1"/>
          </p:cNvCxnSpPr>
          <p:nvPr/>
        </p:nvCxnSpPr>
        <p:spPr bwMode="auto">
          <a:xfrm>
            <a:off x="3382963" y="6237288"/>
            <a:ext cx="5761037" cy="0"/>
          </a:xfrm>
          <a:prstGeom prst="line">
            <a:avLst/>
          </a:prstGeom>
          <a:noFill/>
          <a:ln w="15875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cxnSp>
        <p:nvCxnSpPr>
          <p:cNvPr id="33805" name="Прямая соединительная линия 60"/>
          <p:cNvCxnSpPr>
            <a:cxnSpLocks noChangeShapeType="1"/>
          </p:cNvCxnSpPr>
          <p:nvPr/>
        </p:nvCxnSpPr>
        <p:spPr bwMode="auto">
          <a:xfrm>
            <a:off x="8893175" y="3500438"/>
            <a:ext cx="0" cy="3024187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sp>
        <p:nvSpPr>
          <p:cNvPr id="33806" name="Овал 61"/>
          <p:cNvSpPr>
            <a:spLocks noChangeArrowheads="1"/>
          </p:cNvSpPr>
          <p:nvPr/>
        </p:nvSpPr>
        <p:spPr bwMode="auto">
          <a:xfrm>
            <a:off x="8748713" y="6092825"/>
            <a:ext cx="215900" cy="21590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grpSp>
        <p:nvGrpSpPr>
          <p:cNvPr id="33807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33812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33814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15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3813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2" name="Равнобедренный треугольник 71"/>
          <p:cNvSpPr/>
          <p:nvPr/>
        </p:nvSpPr>
        <p:spPr>
          <a:xfrm>
            <a:off x="762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Равнобедренный треугольник 72"/>
          <p:cNvSpPr/>
          <p:nvPr/>
        </p:nvSpPr>
        <p:spPr>
          <a:xfrm>
            <a:off x="533400" y="4572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5" name="Равнобедренный треугольник 74"/>
          <p:cNvSpPr/>
          <p:nvPr/>
        </p:nvSpPr>
        <p:spPr>
          <a:xfrm>
            <a:off x="228600" y="3810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811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2" grpId="0" animBg="1"/>
      <p:bldP spid="63" grpId="0" animBg="1"/>
      <p:bldP spid="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5183188" cy="1042988"/>
          </a:xfrm>
        </p:spPr>
        <p:txBody>
          <a:bodyPr/>
          <a:lstStyle/>
          <a:p>
            <a:r>
              <a:rPr lang="ru-RU" smtClean="0"/>
              <a:t>  </a:t>
            </a:r>
            <a:r>
              <a:rPr lang="ru-RU" sz="4800" smtClean="0">
                <a:solidFill>
                  <a:srgbClr val="990099"/>
                </a:solidFill>
              </a:rPr>
              <a:t>Решение задач</a:t>
            </a:r>
          </a:p>
        </p:txBody>
      </p:sp>
      <p:sp>
        <p:nvSpPr>
          <p:cNvPr id="3" name="Содержимое 2" descr="Rectangle: Click to edit Master text styles&#10;Second level&#10;Third level&#10;Fourth level&#10;Fifth level"/>
          <p:cNvSpPr>
            <a:spLocks noGrp="1"/>
          </p:cNvSpPr>
          <p:nvPr>
            <p:ph sz="quarter" idx="1"/>
          </p:nvPr>
        </p:nvSpPr>
        <p:spPr>
          <a:xfrm>
            <a:off x="827088" y="1773238"/>
            <a:ext cx="3810000" cy="515937"/>
          </a:xfrm>
        </p:spPr>
        <p:txBody>
          <a:bodyPr/>
          <a:lstStyle/>
          <a:p>
            <a:r>
              <a:rPr lang="ru-RU" smtClean="0">
                <a:solidFill>
                  <a:srgbClr val="0000CC"/>
                </a:solidFill>
              </a:rPr>
              <a:t>Найдите угол </a:t>
            </a:r>
            <a:r>
              <a:rPr lang="en-US" smtClean="0">
                <a:solidFill>
                  <a:srgbClr val="0000CC"/>
                </a:solidFill>
              </a:rPr>
              <a:t>KBA</a:t>
            </a:r>
            <a:r>
              <a:rPr lang="ru-RU" smtClean="0">
                <a:solidFill>
                  <a:srgbClr val="0000CC"/>
                </a:solidFill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35842" name="Picture 2" descr="i?id=462691301-68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066800"/>
            <a:ext cx="1728788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116013" y="2420938"/>
            <a:ext cx="7245350" cy="2808287"/>
            <a:chOff x="1424" y="615"/>
            <a:chExt cx="8869" cy="3073"/>
          </a:xfrm>
        </p:grpSpPr>
        <p:grpSp>
          <p:nvGrpSpPr>
            <p:cNvPr id="34850" name="Group 4"/>
            <p:cNvGrpSpPr>
              <a:grpSpLocks/>
            </p:cNvGrpSpPr>
            <p:nvPr/>
          </p:nvGrpSpPr>
          <p:grpSpPr bwMode="auto">
            <a:xfrm>
              <a:off x="1424" y="694"/>
              <a:ext cx="3391" cy="2898"/>
              <a:chOff x="1424" y="694"/>
              <a:chExt cx="3391" cy="2898"/>
            </a:xfrm>
          </p:grpSpPr>
          <p:sp>
            <p:nvSpPr>
              <p:cNvPr id="34876" name="Text Box 5"/>
              <p:cNvSpPr txBox="1">
                <a:spLocks noChangeArrowheads="1"/>
              </p:cNvSpPr>
              <p:nvPr/>
            </p:nvSpPr>
            <p:spPr bwMode="auto">
              <a:xfrm>
                <a:off x="3775" y="930"/>
                <a:ext cx="528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A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grpSp>
            <p:nvGrpSpPr>
              <p:cNvPr id="34877" name="Group 6"/>
              <p:cNvGrpSpPr>
                <a:grpSpLocks/>
              </p:cNvGrpSpPr>
              <p:nvPr/>
            </p:nvGrpSpPr>
            <p:grpSpPr bwMode="auto">
              <a:xfrm>
                <a:off x="2152" y="979"/>
                <a:ext cx="2518" cy="2613"/>
                <a:chOff x="1346" y="-511"/>
                <a:chExt cx="13653" cy="14163"/>
              </a:xfrm>
            </p:grpSpPr>
            <p:sp>
              <p:nvSpPr>
                <p:cNvPr id="34884" name="Line 7"/>
                <p:cNvSpPr>
                  <a:spLocks noChangeShapeType="1"/>
                </p:cNvSpPr>
                <p:nvPr/>
              </p:nvSpPr>
              <p:spPr bwMode="auto">
                <a:xfrm rot="6908136" flipH="1">
                  <a:off x="7832" y="10805"/>
                  <a:ext cx="398" cy="19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85" name="Line 8"/>
                <p:cNvSpPr>
                  <a:spLocks noChangeShapeType="1"/>
                </p:cNvSpPr>
                <p:nvPr/>
              </p:nvSpPr>
              <p:spPr bwMode="auto">
                <a:xfrm rot="6908136">
                  <a:off x="-1219" y="4834"/>
                  <a:ext cx="13141" cy="2451"/>
                </a:xfrm>
                <a:prstGeom prst="line">
                  <a:avLst/>
                </a:prstGeom>
                <a:noFill/>
                <a:ln w="31750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86" name="Line 9"/>
                <p:cNvSpPr>
                  <a:spLocks noChangeShapeType="1"/>
                </p:cNvSpPr>
                <p:nvPr/>
              </p:nvSpPr>
              <p:spPr bwMode="auto">
                <a:xfrm rot="6908136" flipH="1">
                  <a:off x="4674" y="-1399"/>
                  <a:ext cx="6998" cy="13653"/>
                </a:xfrm>
                <a:prstGeom prst="line">
                  <a:avLst/>
                </a:prstGeom>
                <a:noFill/>
                <a:ln w="31750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87" name="Line 10"/>
                <p:cNvSpPr>
                  <a:spLocks noChangeShapeType="1"/>
                </p:cNvSpPr>
                <p:nvPr/>
              </p:nvSpPr>
              <p:spPr bwMode="auto">
                <a:xfrm rot="6908136">
                  <a:off x="4343" y="5877"/>
                  <a:ext cx="4844" cy="10705"/>
                </a:xfrm>
                <a:prstGeom prst="line">
                  <a:avLst/>
                </a:prstGeom>
                <a:noFill/>
                <a:ln w="31750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88" name="Line 11"/>
                <p:cNvSpPr>
                  <a:spLocks noChangeShapeType="1"/>
                </p:cNvSpPr>
                <p:nvPr/>
              </p:nvSpPr>
              <p:spPr bwMode="auto">
                <a:xfrm rot="6908136">
                  <a:off x="8731" y="6170"/>
                  <a:ext cx="1106" cy="1152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89" name="Arc 12"/>
                <p:cNvSpPr>
                  <a:spLocks/>
                </p:cNvSpPr>
                <p:nvPr/>
              </p:nvSpPr>
              <p:spPr bwMode="auto">
                <a:xfrm rot="2144265">
                  <a:off x="1788" y="10293"/>
                  <a:ext cx="2151" cy="933"/>
                </a:xfrm>
                <a:custGeom>
                  <a:avLst/>
                  <a:gdLst>
                    <a:gd name="T0" fmla="*/ 0 w 29130"/>
                    <a:gd name="T1" fmla="*/ 0 h 21600"/>
                    <a:gd name="T2" fmla="*/ 0 w 29130"/>
                    <a:gd name="T3" fmla="*/ 0 h 21600"/>
                    <a:gd name="T4" fmla="*/ 0 w 2913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9130"/>
                    <a:gd name="T10" fmla="*/ 0 h 21600"/>
                    <a:gd name="T11" fmla="*/ 29130 w 2913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9130" h="21600" fill="none" extrusionOk="0">
                      <a:moveTo>
                        <a:pt x="0" y="1408"/>
                      </a:moveTo>
                      <a:cubicBezTo>
                        <a:pt x="2450" y="477"/>
                        <a:pt x="5050" y="-1"/>
                        <a:pt x="7672" y="0"/>
                      </a:cubicBezTo>
                      <a:cubicBezTo>
                        <a:pt x="18645" y="0"/>
                        <a:pt x="27874" y="8227"/>
                        <a:pt x="29130" y="19128"/>
                      </a:cubicBezTo>
                    </a:path>
                    <a:path w="29130" h="21600" stroke="0" extrusionOk="0">
                      <a:moveTo>
                        <a:pt x="0" y="1408"/>
                      </a:moveTo>
                      <a:cubicBezTo>
                        <a:pt x="2450" y="477"/>
                        <a:pt x="5050" y="-1"/>
                        <a:pt x="7672" y="0"/>
                      </a:cubicBezTo>
                      <a:cubicBezTo>
                        <a:pt x="18645" y="0"/>
                        <a:pt x="27874" y="8227"/>
                        <a:pt x="29130" y="19128"/>
                      </a:cubicBezTo>
                      <a:lnTo>
                        <a:pt x="7672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4878" name="Text Box 13"/>
              <p:cNvSpPr txBox="1">
                <a:spLocks noChangeArrowheads="1"/>
              </p:cNvSpPr>
              <p:nvPr/>
            </p:nvSpPr>
            <p:spPr bwMode="auto">
              <a:xfrm>
                <a:off x="2319" y="2664"/>
                <a:ext cx="728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b="1">
                    <a:solidFill>
                      <a:srgbClr val="0000CC"/>
                    </a:solidFill>
                    <a:latin typeface="Calibri" pitchFamily="34" charset="0"/>
                  </a:rPr>
                  <a:t>70</a:t>
                </a:r>
                <a:r>
                  <a:rPr lang="en-US">
                    <a:solidFill>
                      <a:srgbClr val="0000CC"/>
                    </a:solidFill>
                    <a:latin typeface="Times New Roman" pitchFamily="18" charset="0"/>
                    <a:sym typeface="Symbol" pitchFamily="18" charset="2"/>
                  </a:rPr>
                  <a:t></a:t>
                </a:r>
                <a:endParaRPr lang="ru-RU">
                  <a:solidFill>
                    <a:srgbClr val="0000CC"/>
                  </a:solidFill>
                </a:endParaRPr>
              </a:p>
            </p:txBody>
          </p:sp>
          <p:sp>
            <p:nvSpPr>
              <p:cNvPr id="34879" name="Text Box 14"/>
              <p:cNvSpPr txBox="1">
                <a:spLocks noChangeArrowheads="1"/>
              </p:cNvSpPr>
              <p:nvPr/>
            </p:nvSpPr>
            <p:spPr bwMode="auto">
              <a:xfrm>
                <a:off x="2111" y="1088"/>
                <a:ext cx="447" cy="3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K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4880" name="Text Box 15"/>
              <p:cNvSpPr txBox="1">
                <a:spLocks noChangeArrowheads="1"/>
              </p:cNvSpPr>
              <p:nvPr/>
            </p:nvSpPr>
            <p:spPr bwMode="auto">
              <a:xfrm>
                <a:off x="3275" y="1561"/>
                <a:ext cx="417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B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4881" name="Text Box 16"/>
              <p:cNvSpPr txBox="1">
                <a:spLocks noChangeArrowheads="1"/>
              </p:cNvSpPr>
              <p:nvPr/>
            </p:nvSpPr>
            <p:spPr bwMode="auto">
              <a:xfrm>
                <a:off x="4295" y="2822"/>
                <a:ext cx="520" cy="4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E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4882" name="Text Box 17"/>
              <p:cNvSpPr txBox="1">
                <a:spLocks noChangeArrowheads="1"/>
              </p:cNvSpPr>
              <p:nvPr/>
            </p:nvSpPr>
            <p:spPr bwMode="auto">
              <a:xfrm>
                <a:off x="1591" y="2979"/>
                <a:ext cx="41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C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4883" name="Text Box 20"/>
              <p:cNvSpPr txBox="1">
                <a:spLocks noChangeArrowheads="1"/>
              </p:cNvSpPr>
              <p:nvPr/>
            </p:nvSpPr>
            <p:spPr bwMode="auto">
              <a:xfrm>
                <a:off x="1424" y="694"/>
                <a:ext cx="433" cy="37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990099"/>
                    </a:solidFill>
                    <a:latin typeface="Calibri" pitchFamily="34" charset="0"/>
                  </a:rPr>
                  <a:t>4</a:t>
                </a:r>
                <a:endParaRPr lang="ru-RU" sz="2000">
                  <a:solidFill>
                    <a:srgbClr val="990099"/>
                  </a:solidFill>
                </a:endParaRPr>
              </a:p>
            </p:txBody>
          </p:sp>
        </p:grpSp>
        <p:grpSp>
          <p:nvGrpSpPr>
            <p:cNvPr id="34851" name="Group 21"/>
            <p:cNvGrpSpPr>
              <a:grpSpLocks/>
            </p:cNvGrpSpPr>
            <p:nvPr/>
          </p:nvGrpSpPr>
          <p:grpSpPr bwMode="auto">
            <a:xfrm>
              <a:off x="5023" y="615"/>
              <a:ext cx="2065" cy="3073"/>
              <a:chOff x="5023" y="615"/>
              <a:chExt cx="2065" cy="3073"/>
            </a:xfrm>
          </p:grpSpPr>
          <p:sp>
            <p:nvSpPr>
              <p:cNvPr id="34865" name="Text Box 22"/>
              <p:cNvSpPr txBox="1">
                <a:spLocks noChangeArrowheads="1"/>
              </p:cNvSpPr>
              <p:nvPr/>
            </p:nvSpPr>
            <p:spPr bwMode="auto">
              <a:xfrm>
                <a:off x="6624" y="615"/>
                <a:ext cx="459" cy="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A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4866" name="Text Box 23"/>
              <p:cNvSpPr txBox="1">
                <a:spLocks noChangeArrowheads="1"/>
              </p:cNvSpPr>
              <p:nvPr/>
            </p:nvSpPr>
            <p:spPr bwMode="auto">
              <a:xfrm>
                <a:off x="6624" y="3295"/>
                <a:ext cx="464" cy="3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b="1">
                    <a:solidFill>
                      <a:srgbClr val="0000CC"/>
                    </a:solidFill>
                    <a:latin typeface="Times New Roman" pitchFamily="18" charset="0"/>
                  </a:rPr>
                  <a:t>K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4867" name="Text Box 24"/>
              <p:cNvSpPr txBox="1">
                <a:spLocks noChangeArrowheads="1"/>
              </p:cNvSpPr>
              <p:nvPr/>
            </p:nvSpPr>
            <p:spPr bwMode="auto">
              <a:xfrm>
                <a:off x="5126" y="1955"/>
                <a:ext cx="433" cy="4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B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4868" name="Text Box 25"/>
              <p:cNvSpPr txBox="1">
                <a:spLocks noChangeArrowheads="1"/>
              </p:cNvSpPr>
              <p:nvPr/>
            </p:nvSpPr>
            <p:spPr bwMode="auto">
              <a:xfrm>
                <a:off x="5919" y="2191"/>
                <a:ext cx="705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b="1">
                    <a:solidFill>
                      <a:srgbClr val="0000CC"/>
                    </a:solidFill>
                    <a:latin typeface="Calibri" pitchFamily="34" charset="0"/>
                  </a:rPr>
                  <a:t>50</a:t>
                </a:r>
                <a:r>
                  <a:rPr lang="en-US">
                    <a:solidFill>
                      <a:srgbClr val="0000CC"/>
                    </a:solidFill>
                    <a:latin typeface="Times New Roman" pitchFamily="18" charset="0"/>
                    <a:sym typeface="Symbol" pitchFamily="18" charset="2"/>
                  </a:rPr>
                  <a:t></a:t>
                </a:r>
                <a:endParaRPr lang="ru-RU">
                  <a:solidFill>
                    <a:srgbClr val="0000CC"/>
                  </a:solidFill>
                </a:endParaRPr>
              </a:p>
            </p:txBody>
          </p:sp>
          <p:sp>
            <p:nvSpPr>
              <p:cNvPr id="34869" name="Arc 27"/>
              <p:cNvSpPr>
                <a:spLocks/>
              </p:cNvSpPr>
              <p:nvPr/>
            </p:nvSpPr>
            <p:spPr bwMode="auto">
              <a:xfrm rot="1952588">
                <a:off x="5807" y="2165"/>
                <a:ext cx="311" cy="290"/>
              </a:xfrm>
              <a:custGeom>
                <a:avLst/>
                <a:gdLst>
                  <a:gd name="T0" fmla="*/ 0 w 21600"/>
                  <a:gd name="T1" fmla="*/ 0 h 24740"/>
                  <a:gd name="T2" fmla="*/ 0 w 21600"/>
                  <a:gd name="T3" fmla="*/ 0 h 24740"/>
                  <a:gd name="T4" fmla="*/ 0 w 21600"/>
                  <a:gd name="T5" fmla="*/ 0 h 2474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4740"/>
                  <a:gd name="T11" fmla="*/ 21600 w 21600"/>
                  <a:gd name="T12" fmla="*/ 24740 h 247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4740" fill="none" extrusionOk="0">
                    <a:moveTo>
                      <a:pt x="8301" y="-1"/>
                    </a:moveTo>
                    <a:cubicBezTo>
                      <a:pt x="16353" y="3351"/>
                      <a:pt x="21600" y="11218"/>
                      <a:pt x="21600" y="19941"/>
                    </a:cubicBezTo>
                    <a:cubicBezTo>
                      <a:pt x="21600" y="21555"/>
                      <a:pt x="21418" y="23165"/>
                      <a:pt x="21060" y="24740"/>
                    </a:cubicBezTo>
                  </a:path>
                  <a:path w="21600" h="24740" stroke="0" extrusionOk="0">
                    <a:moveTo>
                      <a:pt x="8301" y="-1"/>
                    </a:moveTo>
                    <a:cubicBezTo>
                      <a:pt x="16353" y="3351"/>
                      <a:pt x="21600" y="11218"/>
                      <a:pt x="21600" y="19941"/>
                    </a:cubicBezTo>
                    <a:cubicBezTo>
                      <a:pt x="21600" y="21555"/>
                      <a:pt x="21418" y="23165"/>
                      <a:pt x="21060" y="24740"/>
                    </a:cubicBezTo>
                    <a:lnTo>
                      <a:pt x="0" y="19941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4870" name="Group 28"/>
              <p:cNvGrpSpPr>
                <a:grpSpLocks/>
              </p:cNvGrpSpPr>
              <p:nvPr/>
            </p:nvGrpSpPr>
            <p:grpSpPr bwMode="auto">
              <a:xfrm rot="-5400000">
                <a:off x="5042" y="1621"/>
                <a:ext cx="2370" cy="1146"/>
                <a:chOff x="2889" y="1923"/>
                <a:chExt cx="11340" cy="9618"/>
              </a:xfrm>
            </p:grpSpPr>
            <p:sp>
              <p:nvSpPr>
                <p:cNvPr id="34872" name="Line 29"/>
                <p:cNvSpPr>
                  <a:spLocks noChangeShapeType="1"/>
                </p:cNvSpPr>
                <p:nvPr/>
              </p:nvSpPr>
              <p:spPr bwMode="auto">
                <a:xfrm>
                  <a:off x="2889" y="11533"/>
                  <a:ext cx="11339" cy="0"/>
                </a:xfrm>
                <a:prstGeom prst="line">
                  <a:avLst/>
                </a:prstGeom>
                <a:noFill/>
                <a:ln w="31750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73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2915" y="1923"/>
                  <a:ext cx="5657" cy="9616"/>
                </a:xfrm>
                <a:prstGeom prst="line">
                  <a:avLst/>
                </a:prstGeom>
                <a:noFill/>
                <a:ln w="31750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74" name="Line 31"/>
                <p:cNvSpPr>
                  <a:spLocks noChangeShapeType="1"/>
                </p:cNvSpPr>
                <p:nvPr/>
              </p:nvSpPr>
              <p:spPr bwMode="auto">
                <a:xfrm>
                  <a:off x="8559" y="1926"/>
                  <a:ext cx="5670" cy="9615"/>
                </a:xfrm>
                <a:prstGeom prst="line">
                  <a:avLst/>
                </a:prstGeom>
                <a:noFill/>
                <a:ln w="31750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75" name="Line 32"/>
                <p:cNvSpPr>
                  <a:spLocks noChangeShapeType="1"/>
                </p:cNvSpPr>
                <p:nvPr/>
              </p:nvSpPr>
              <p:spPr bwMode="auto">
                <a:xfrm>
                  <a:off x="8572" y="1923"/>
                  <a:ext cx="0" cy="9614"/>
                </a:xfrm>
                <a:prstGeom prst="line">
                  <a:avLst/>
                </a:prstGeom>
                <a:noFill/>
                <a:ln w="31750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4871" name="Text Box 40"/>
              <p:cNvSpPr txBox="1">
                <a:spLocks noChangeArrowheads="1"/>
              </p:cNvSpPr>
              <p:nvPr/>
            </p:nvSpPr>
            <p:spPr bwMode="auto">
              <a:xfrm>
                <a:off x="5023" y="615"/>
                <a:ext cx="416" cy="36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ru-RU" sz="2000" b="1">
                    <a:solidFill>
                      <a:srgbClr val="990099"/>
                    </a:solidFill>
                    <a:latin typeface="Calibri" pitchFamily="34" charset="0"/>
                  </a:rPr>
                  <a:t>5</a:t>
                </a:r>
                <a:endParaRPr lang="ru-RU" sz="2000">
                  <a:solidFill>
                    <a:srgbClr val="990099"/>
                  </a:solidFill>
                </a:endParaRPr>
              </a:p>
            </p:txBody>
          </p:sp>
        </p:grpSp>
        <p:grpSp>
          <p:nvGrpSpPr>
            <p:cNvPr id="34852" name="Group 41"/>
            <p:cNvGrpSpPr>
              <a:grpSpLocks/>
            </p:cNvGrpSpPr>
            <p:nvPr/>
          </p:nvGrpSpPr>
          <p:grpSpPr bwMode="auto">
            <a:xfrm>
              <a:off x="7505" y="615"/>
              <a:ext cx="2788" cy="2691"/>
              <a:chOff x="7505" y="615"/>
              <a:chExt cx="2788" cy="2691"/>
            </a:xfrm>
          </p:grpSpPr>
          <p:sp>
            <p:nvSpPr>
              <p:cNvPr id="34853" name="Text Box 42"/>
              <p:cNvSpPr txBox="1">
                <a:spLocks noChangeArrowheads="1"/>
              </p:cNvSpPr>
              <p:nvPr/>
            </p:nvSpPr>
            <p:spPr bwMode="auto">
              <a:xfrm>
                <a:off x="9621" y="1876"/>
                <a:ext cx="426" cy="3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B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4854" name="Text Box 43"/>
              <p:cNvSpPr txBox="1">
                <a:spLocks noChangeArrowheads="1"/>
              </p:cNvSpPr>
              <p:nvPr/>
            </p:nvSpPr>
            <p:spPr bwMode="auto">
              <a:xfrm>
                <a:off x="8828" y="1088"/>
                <a:ext cx="52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C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4855" name="Line 44"/>
              <p:cNvSpPr>
                <a:spLocks noChangeShapeType="1"/>
              </p:cNvSpPr>
              <p:nvPr/>
            </p:nvSpPr>
            <p:spPr bwMode="auto">
              <a:xfrm rot="-276260">
                <a:off x="8570" y="2039"/>
                <a:ext cx="162" cy="164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56" name="Line 45"/>
              <p:cNvSpPr>
                <a:spLocks noChangeShapeType="1"/>
              </p:cNvSpPr>
              <p:nvPr/>
            </p:nvSpPr>
            <p:spPr bwMode="auto">
              <a:xfrm rot="-7184397">
                <a:off x="8783" y="2136"/>
                <a:ext cx="1544" cy="22"/>
              </a:xfrm>
              <a:prstGeom prst="line">
                <a:avLst/>
              </a:prstGeom>
              <a:noFill/>
              <a:ln w="3175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57" name="Line 46"/>
              <p:cNvSpPr>
                <a:spLocks noChangeShapeType="1"/>
              </p:cNvSpPr>
              <p:nvPr/>
            </p:nvSpPr>
            <p:spPr bwMode="auto">
              <a:xfrm rot="14415603" flipH="1">
                <a:off x="8517" y="1939"/>
                <a:ext cx="786" cy="1947"/>
              </a:xfrm>
              <a:prstGeom prst="line">
                <a:avLst/>
              </a:prstGeom>
              <a:noFill/>
              <a:ln w="3175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58" name="Line 47"/>
              <p:cNvSpPr>
                <a:spLocks noChangeShapeType="1"/>
              </p:cNvSpPr>
              <p:nvPr/>
            </p:nvSpPr>
            <p:spPr bwMode="auto">
              <a:xfrm rot="-7184397">
                <a:off x="8172" y="1268"/>
                <a:ext cx="731" cy="1911"/>
              </a:xfrm>
              <a:prstGeom prst="line">
                <a:avLst/>
              </a:prstGeom>
              <a:noFill/>
              <a:ln w="3175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59" name="Line 48"/>
              <p:cNvSpPr>
                <a:spLocks noChangeShapeType="1"/>
              </p:cNvSpPr>
              <p:nvPr/>
            </p:nvSpPr>
            <p:spPr bwMode="auto">
              <a:xfrm rot="-7184397">
                <a:off x="8705" y="1622"/>
                <a:ext cx="0" cy="1911"/>
              </a:xfrm>
              <a:prstGeom prst="line">
                <a:avLst/>
              </a:prstGeom>
              <a:noFill/>
              <a:ln w="3175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60" name="Line 49"/>
              <p:cNvSpPr>
                <a:spLocks noChangeShapeType="1"/>
              </p:cNvSpPr>
              <p:nvPr/>
            </p:nvSpPr>
            <p:spPr bwMode="auto">
              <a:xfrm rot="21323740" flipH="1">
                <a:off x="9014" y="2744"/>
                <a:ext cx="42" cy="234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61" name="Text Box 53"/>
              <p:cNvSpPr txBox="1">
                <a:spLocks noChangeArrowheads="1"/>
              </p:cNvSpPr>
              <p:nvPr/>
            </p:nvSpPr>
            <p:spPr bwMode="auto">
              <a:xfrm>
                <a:off x="9797" y="2743"/>
                <a:ext cx="496" cy="3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A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4862" name="Text Box 54"/>
              <p:cNvSpPr txBox="1">
                <a:spLocks noChangeArrowheads="1"/>
              </p:cNvSpPr>
              <p:nvPr/>
            </p:nvSpPr>
            <p:spPr bwMode="auto">
              <a:xfrm>
                <a:off x="7505" y="2822"/>
                <a:ext cx="460" cy="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0000CC"/>
                    </a:solidFill>
                    <a:latin typeface="Calibri" pitchFamily="34" charset="0"/>
                  </a:rPr>
                  <a:t>K</a:t>
                </a:r>
                <a:endParaRPr lang="ru-RU" sz="2000">
                  <a:solidFill>
                    <a:srgbClr val="0000CC"/>
                  </a:solidFill>
                </a:endParaRPr>
              </a:p>
            </p:txBody>
          </p:sp>
          <p:sp>
            <p:nvSpPr>
              <p:cNvPr id="34863" name="Line 57"/>
              <p:cNvSpPr>
                <a:spLocks noChangeShapeType="1"/>
              </p:cNvSpPr>
              <p:nvPr/>
            </p:nvSpPr>
            <p:spPr bwMode="auto">
              <a:xfrm rot="21323740" flipH="1">
                <a:off x="9184" y="1727"/>
                <a:ext cx="246" cy="88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64" name="Text Box 58"/>
              <p:cNvSpPr txBox="1">
                <a:spLocks noChangeArrowheads="1"/>
              </p:cNvSpPr>
              <p:nvPr/>
            </p:nvSpPr>
            <p:spPr bwMode="auto">
              <a:xfrm>
                <a:off x="8142" y="615"/>
                <a:ext cx="453" cy="37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en-US" sz="2000" b="1">
                    <a:solidFill>
                      <a:srgbClr val="990099"/>
                    </a:solidFill>
                    <a:latin typeface="Calibri" pitchFamily="34" charset="0"/>
                  </a:rPr>
                  <a:t>6</a:t>
                </a:r>
                <a:endParaRPr lang="ru-RU" sz="2000">
                  <a:solidFill>
                    <a:srgbClr val="990099"/>
                  </a:solidFill>
                </a:endParaRPr>
              </a:p>
            </p:txBody>
          </p:sp>
        </p:grpSp>
      </p:grpSp>
      <p:sp>
        <p:nvSpPr>
          <p:cNvPr id="116" name="Line 11"/>
          <p:cNvSpPr>
            <a:spLocks noChangeShapeType="1"/>
          </p:cNvSpPr>
          <p:nvPr/>
        </p:nvSpPr>
        <p:spPr bwMode="auto">
          <a:xfrm rot="6908136" flipV="1">
            <a:off x="2361406" y="4618832"/>
            <a:ext cx="187325" cy="1666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7" name="Line 57"/>
          <p:cNvSpPr>
            <a:spLocks noChangeShapeType="1"/>
          </p:cNvSpPr>
          <p:nvPr/>
        </p:nvSpPr>
        <p:spPr bwMode="auto">
          <a:xfrm rot="21323740" flipH="1">
            <a:off x="7454900" y="3508375"/>
            <a:ext cx="201613" cy="809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8" name="Line 57"/>
          <p:cNvSpPr>
            <a:spLocks noChangeShapeType="1"/>
          </p:cNvSpPr>
          <p:nvPr/>
        </p:nvSpPr>
        <p:spPr bwMode="auto">
          <a:xfrm rot="21323740" flipH="1">
            <a:off x="7815263" y="4013200"/>
            <a:ext cx="200025" cy="809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9" name="Line 57"/>
          <p:cNvSpPr>
            <a:spLocks noChangeShapeType="1"/>
          </p:cNvSpPr>
          <p:nvPr/>
        </p:nvSpPr>
        <p:spPr bwMode="auto">
          <a:xfrm rot="21323740" flipH="1">
            <a:off x="7815263" y="4084638"/>
            <a:ext cx="200025" cy="8096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0" name="Line 57"/>
          <p:cNvSpPr>
            <a:spLocks noChangeShapeType="1"/>
          </p:cNvSpPr>
          <p:nvPr/>
        </p:nvSpPr>
        <p:spPr bwMode="auto">
          <a:xfrm rot="-276260" flipH="1" flipV="1">
            <a:off x="5437188" y="3348038"/>
            <a:ext cx="207962" cy="1746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1" name="Line 57"/>
          <p:cNvSpPr>
            <a:spLocks noChangeShapeType="1"/>
          </p:cNvSpPr>
          <p:nvPr/>
        </p:nvSpPr>
        <p:spPr bwMode="auto">
          <a:xfrm rot="21323740" flipH="1">
            <a:off x="5435600" y="3436938"/>
            <a:ext cx="217488" cy="79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" name="Line 57"/>
          <p:cNvSpPr>
            <a:spLocks noChangeShapeType="1"/>
          </p:cNvSpPr>
          <p:nvPr/>
        </p:nvSpPr>
        <p:spPr bwMode="auto">
          <a:xfrm rot="21323740" flipH="1">
            <a:off x="5435600" y="4229100"/>
            <a:ext cx="211138" cy="79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" name="Line 57"/>
          <p:cNvSpPr>
            <a:spLocks noChangeShapeType="1"/>
          </p:cNvSpPr>
          <p:nvPr/>
        </p:nvSpPr>
        <p:spPr bwMode="auto">
          <a:xfrm rot="21323740" flipH="1">
            <a:off x="5435600" y="4157663"/>
            <a:ext cx="211138" cy="79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4" name="Line 57"/>
          <p:cNvSpPr>
            <a:spLocks noChangeShapeType="1"/>
          </p:cNvSpPr>
          <p:nvPr/>
        </p:nvSpPr>
        <p:spPr bwMode="auto">
          <a:xfrm rot="-276260" flipH="1" flipV="1">
            <a:off x="5010150" y="3206750"/>
            <a:ext cx="131763" cy="1555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5" name="Line 57"/>
          <p:cNvSpPr>
            <a:spLocks noChangeShapeType="1"/>
          </p:cNvSpPr>
          <p:nvPr/>
        </p:nvSpPr>
        <p:spPr bwMode="auto">
          <a:xfrm rot="21323740" flipH="1">
            <a:off x="5006975" y="4445000"/>
            <a:ext cx="200025" cy="80963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" name="Прямоугольник 56"/>
          <p:cNvSpPr>
            <a:spLocks noChangeArrowheads="1"/>
          </p:cNvSpPr>
          <p:nvPr/>
        </p:nvSpPr>
        <p:spPr bwMode="auto">
          <a:xfrm>
            <a:off x="1403350" y="5516563"/>
            <a:ext cx="1844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AE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ے</a:t>
            </a:r>
            <a:r>
              <a:rPr lang="en-US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KBA = 70°</a:t>
            </a:r>
            <a:endParaRPr lang="ru-RU"/>
          </a:p>
        </p:txBody>
      </p:sp>
      <p:sp>
        <p:nvSpPr>
          <p:cNvPr id="59" name="Прямоугольник 58"/>
          <p:cNvSpPr>
            <a:spLocks noChangeArrowheads="1"/>
          </p:cNvSpPr>
          <p:nvPr/>
        </p:nvSpPr>
        <p:spPr bwMode="auto">
          <a:xfrm>
            <a:off x="3995738" y="5445125"/>
            <a:ext cx="15446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AE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ے</a:t>
            </a:r>
            <a:r>
              <a:rPr lang="en-US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KBA = </a:t>
            </a:r>
            <a:r>
              <a:rPr lang="ru-RU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0° </a:t>
            </a:r>
            <a:endParaRPr lang="ru-RU"/>
          </a:p>
        </p:txBody>
      </p:sp>
      <p:sp>
        <p:nvSpPr>
          <p:cNvPr id="60" name="Прямоугольник 59"/>
          <p:cNvSpPr>
            <a:spLocks noChangeArrowheads="1"/>
          </p:cNvSpPr>
          <p:nvPr/>
        </p:nvSpPr>
        <p:spPr bwMode="auto">
          <a:xfrm>
            <a:off x="6300788" y="5373688"/>
            <a:ext cx="1920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AE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ے</a:t>
            </a:r>
            <a:r>
              <a:rPr lang="en-US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KBA = 90°</a:t>
            </a:r>
            <a:endParaRPr lang="ru-RU"/>
          </a:p>
        </p:txBody>
      </p:sp>
      <p:sp>
        <p:nvSpPr>
          <p:cNvPr id="61" name="Text Box 37"/>
          <p:cNvSpPr txBox="1">
            <a:spLocks noChangeArrowheads="1"/>
          </p:cNvSpPr>
          <p:nvPr/>
        </p:nvSpPr>
        <p:spPr bwMode="auto">
          <a:xfrm>
            <a:off x="1116013" y="2492375"/>
            <a:ext cx="360362" cy="360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000" b="1">
                <a:solidFill>
                  <a:srgbClr val="990099"/>
                </a:solidFill>
                <a:latin typeface="Calibri" pitchFamily="34" charset="0"/>
              </a:rPr>
              <a:t>4</a:t>
            </a:r>
            <a:endParaRPr lang="ru-RU" sz="2000">
              <a:solidFill>
                <a:srgbClr val="990099"/>
              </a:solidFill>
            </a:endParaRPr>
          </a:p>
        </p:txBody>
      </p:sp>
      <p:sp>
        <p:nvSpPr>
          <p:cNvPr id="62" name="Text Box 37"/>
          <p:cNvSpPr txBox="1">
            <a:spLocks noChangeArrowheads="1"/>
          </p:cNvSpPr>
          <p:nvPr/>
        </p:nvSpPr>
        <p:spPr bwMode="auto">
          <a:xfrm>
            <a:off x="4067175" y="2420938"/>
            <a:ext cx="360363" cy="3603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000" b="1">
                <a:solidFill>
                  <a:srgbClr val="990099"/>
                </a:solidFill>
                <a:latin typeface="Calibri" pitchFamily="34" charset="0"/>
              </a:rPr>
              <a:t>5</a:t>
            </a:r>
            <a:endParaRPr lang="ru-RU" sz="2000">
              <a:solidFill>
                <a:srgbClr val="990099"/>
              </a:solidFill>
            </a:endParaRPr>
          </a:p>
        </p:txBody>
      </p:sp>
      <p:sp>
        <p:nvSpPr>
          <p:cNvPr id="63" name="Text Box 37"/>
          <p:cNvSpPr txBox="1">
            <a:spLocks noChangeArrowheads="1"/>
          </p:cNvSpPr>
          <p:nvPr/>
        </p:nvSpPr>
        <p:spPr bwMode="auto">
          <a:xfrm>
            <a:off x="6588125" y="2420938"/>
            <a:ext cx="431800" cy="3603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000" b="1">
                <a:solidFill>
                  <a:srgbClr val="990099"/>
                </a:solidFill>
                <a:latin typeface="Calibri" pitchFamily="34" charset="0"/>
              </a:rPr>
              <a:t>6</a:t>
            </a:r>
            <a:endParaRPr lang="ru-RU" sz="2000">
              <a:solidFill>
                <a:srgbClr val="990099"/>
              </a:solidFill>
            </a:endParaRPr>
          </a:p>
        </p:txBody>
      </p:sp>
      <p:cxnSp>
        <p:nvCxnSpPr>
          <p:cNvPr id="34838" name="Прямая соединительная линия 59"/>
          <p:cNvCxnSpPr>
            <a:cxnSpLocks noChangeShapeType="1"/>
          </p:cNvCxnSpPr>
          <p:nvPr/>
        </p:nvCxnSpPr>
        <p:spPr bwMode="auto">
          <a:xfrm>
            <a:off x="3382963" y="6237288"/>
            <a:ext cx="5761037" cy="0"/>
          </a:xfrm>
          <a:prstGeom prst="line">
            <a:avLst/>
          </a:prstGeom>
          <a:noFill/>
          <a:ln w="15875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cxnSp>
        <p:nvCxnSpPr>
          <p:cNvPr id="34839" name="Прямая соединительная линия 60"/>
          <p:cNvCxnSpPr>
            <a:cxnSpLocks noChangeShapeType="1"/>
          </p:cNvCxnSpPr>
          <p:nvPr/>
        </p:nvCxnSpPr>
        <p:spPr bwMode="auto">
          <a:xfrm>
            <a:off x="8893175" y="3500438"/>
            <a:ext cx="0" cy="3024187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sp>
        <p:nvSpPr>
          <p:cNvPr id="34840" name="Овал 61"/>
          <p:cNvSpPr>
            <a:spLocks noChangeArrowheads="1"/>
          </p:cNvSpPr>
          <p:nvPr/>
        </p:nvSpPr>
        <p:spPr bwMode="auto">
          <a:xfrm>
            <a:off x="8748713" y="6092825"/>
            <a:ext cx="215900" cy="21590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grpSp>
        <p:nvGrpSpPr>
          <p:cNvPr id="34841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34846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34848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49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484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" name="Равнобедренный треугольник 69"/>
          <p:cNvSpPr/>
          <p:nvPr/>
        </p:nvSpPr>
        <p:spPr>
          <a:xfrm>
            <a:off x="762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Равнобедренный треугольник 70"/>
          <p:cNvSpPr/>
          <p:nvPr/>
        </p:nvSpPr>
        <p:spPr>
          <a:xfrm>
            <a:off x="914400" y="4572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Равнобедренный треугольник 71"/>
          <p:cNvSpPr/>
          <p:nvPr/>
        </p:nvSpPr>
        <p:spPr>
          <a:xfrm>
            <a:off x="3048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845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1722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25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900" decel="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3" grpId="1" animBg="1"/>
      <p:bldP spid="124" grpId="0" animBg="1"/>
      <p:bldP spid="125" grpId="0" animBg="1"/>
      <p:bldP spid="57" grpId="0"/>
      <p:bldP spid="59" grpId="0"/>
      <p:bldP spid="60" grpId="0"/>
      <p:bldP spid="61" grpId="0" animBg="1"/>
      <p:bldP spid="62" grpId="0" animBg="1"/>
      <p:bldP spid="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5"/>
          <p:cNvSpPr>
            <a:spLocks noChangeArrowheads="1"/>
          </p:cNvSpPr>
          <p:nvPr/>
        </p:nvSpPr>
        <p:spPr bwMode="auto">
          <a:xfrm rot="-8301862">
            <a:off x="1439863" y="2530475"/>
            <a:ext cx="3168650" cy="2595563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3" name="Line 6"/>
          <p:cNvSpPr>
            <a:spLocks noChangeShapeType="1"/>
          </p:cNvSpPr>
          <p:nvPr/>
        </p:nvSpPr>
        <p:spPr bwMode="auto">
          <a:xfrm rot="-8301862">
            <a:off x="3024188" y="2530475"/>
            <a:ext cx="0" cy="25955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4" name="Line 9"/>
          <p:cNvSpPr>
            <a:spLocks noChangeShapeType="1"/>
          </p:cNvSpPr>
          <p:nvPr/>
        </p:nvSpPr>
        <p:spPr bwMode="auto">
          <a:xfrm rot="-8301862">
            <a:off x="3463925" y="4379913"/>
            <a:ext cx="358775" cy="0"/>
          </a:xfrm>
          <a:prstGeom prst="line">
            <a:avLst/>
          </a:prstGeom>
          <a:noFill/>
          <a:ln w="57150" cmpd="thickThin">
            <a:solidFill>
              <a:srgbClr val="00CC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5" name="Line 10"/>
          <p:cNvSpPr>
            <a:spLocks noChangeShapeType="1"/>
          </p:cNvSpPr>
          <p:nvPr/>
        </p:nvSpPr>
        <p:spPr bwMode="auto">
          <a:xfrm rot="-8301862">
            <a:off x="2312988" y="3289300"/>
            <a:ext cx="358775" cy="0"/>
          </a:xfrm>
          <a:prstGeom prst="line">
            <a:avLst/>
          </a:prstGeom>
          <a:noFill/>
          <a:ln w="57150" cmpd="thickThin">
            <a:solidFill>
              <a:srgbClr val="00CC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6" name="Text Box 11"/>
          <p:cNvSpPr txBox="1">
            <a:spLocks noChangeArrowheads="1"/>
          </p:cNvSpPr>
          <p:nvPr/>
        </p:nvSpPr>
        <p:spPr bwMode="auto">
          <a:xfrm>
            <a:off x="1547813" y="404813"/>
            <a:ext cx="4105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u="sng">
                <a:solidFill>
                  <a:srgbClr val="FF3300"/>
                </a:solidFill>
                <a:latin typeface="Georgia" pitchFamily="18" charset="0"/>
              </a:rPr>
              <a:t>Задача № 7</a:t>
            </a:r>
          </a:p>
        </p:txBody>
      </p:sp>
      <p:sp>
        <p:nvSpPr>
          <p:cNvPr id="35847" name="Arc 12"/>
          <p:cNvSpPr>
            <a:spLocks/>
          </p:cNvSpPr>
          <p:nvPr/>
        </p:nvSpPr>
        <p:spPr bwMode="auto">
          <a:xfrm>
            <a:off x="2268538" y="4149725"/>
            <a:ext cx="215900" cy="28733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5848" name="Group 15"/>
          <p:cNvGrpSpPr>
            <a:grpSpLocks/>
          </p:cNvGrpSpPr>
          <p:nvPr/>
        </p:nvGrpSpPr>
        <p:grpSpPr bwMode="auto">
          <a:xfrm>
            <a:off x="3635375" y="3068638"/>
            <a:ext cx="504825" cy="288925"/>
            <a:chOff x="2290" y="1933"/>
            <a:chExt cx="318" cy="182"/>
          </a:xfrm>
        </p:grpSpPr>
        <p:sp>
          <p:nvSpPr>
            <p:cNvPr id="35866" name="Line 13"/>
            <p:cNvSpPr>
              <a:spLocks noChangeShapeType="1"/>
            </p:cNvSpPr>
            <p:nvPr/>
          </p:nvSpPr>
          <p:spPr bwMode="auto">
            <a:xfrm>
              <a:off x="2290" y="1979"/>
              <a:ext cx="136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7" name="Line 14"/>
            <p:cNvSpPr>
              <a:spLocks noChangeShapeType="1"/>
            </p:cNvSpPr>
            <p:nvPr/>
          </p:nvSpPr>
          <p:spPr bwMode="auto">
            <a:xfrm flipV="1">
              <a:off x="2426" y="1933"/>
              <a:ext cx="182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849" name="Text Box 16"/>
          <p:cNvSpPr txBox="1">
            <a:spLocks noChangeArrowheads="1"/>
          </p:cNvSpPr>
          <p:nvPr/>
        </p:nvSpPr>
        <p:spPr bwMode="auto">
          <a:xfrm>
            <a:off x="1619250" y="5589588"/>
            <a:ext cx="3240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Georgia" pitchFamily="18" charset="0"/>
              </a:rPr>
              <a:t>Найти ∠ВАС</a:t>
            </a:r>
          </a:p>
        </p:txBody>
      </p:sp>
      <p:sp>
        <p:nvSpPr>
          <p:cNvPr id="35850" name="Text Box 17"/>
          <p:cNvSpPr txBox="1">
            <a:spLocks noChangeArrowheads="1"/>
          </p:cNvSpPr>
          <p:nvPr/>
        </p:nvSpPr>
        <p:spPr bwMode="auto">
          <a:xfrm>
            <a:off x="2195513" y="3860800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30</a:t>
            </a:r>
            <a:r>
              <a:rPr lang="ru-RU" b="1" i="1" baseline="30000"/>
              <a:t>0</a:t>
            </a:r>
            <a:endParaRPr lang="ru-RU" b="1" i="1"/>
          </a:p>
        </p:txBody>
      </p:sp>
      <p:sp>
        <p:nvSpPr>
          <p:cNvPr id="35851" name="Text Box 18"/>
          <p:cNvSpPr txBox="1">
            <a:spLocks noChangeArrowheads="1"/>
          </p:cNvSpPr>
          <p:nvPr/>
        </p:nvSpPr>
        <p:spPr bwMode="auto">
          <a:xfrm>
            <a:off x="2195513" y="1341438"/>
            <a:ext cx="100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Georgia" pitchFamily="18" charset="0"/>
              </a:rPr>
              <a:t>В</a:t>
            </a:r>
          </a:p>
        </p:txBody>
      </p:sp>
      <p:sp>
        <p:nvSpPr>
          <p:cNvPr id="35852" name="Text Box 19"/>
          <p:cNvSpPr txBox="1">
            <a:spLocks noChangeArrowheads="1"/>
          </p:cNvSpPr>
          <p:nvPr/>
        </p:nvSpPr>
        <p:spPr bwMode="auto">
          <a:xfrm>
            <a:off x="1547813" y="4797425"/>
            <a:ext cx="100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Georgia" pitchFamily="18" charset="0"/>
              </a:rPr>
              <a:t>А</a:t>
            </a:r>
          </a:p>
        </p:txBody>
      </p:sp>
      <p:sp>
        <p:nvSpPr>
          <p:cNvPr id="35853" name="Text Box 20"/>
          <p:cNvSpPr txBox="1">
            <a:spLocks noChangeArrowheads="1"/>
          </p:cNvSpPr>
          <p:nvPr/>
        </p:nvSpPr>
        <p:spPr bwMode="auto">
          <a:xfrm>
            <a:off x="5148263" y="3860800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latin typeface="Georgia" pitchFamily="18" charset="0"/>
              </a:rPr>
              <a:t>С</a:t>
            </a:r>
          </a:p>
        </p:txBody>
      </p:sp>
      <p:sp>
        <p:nvSpPr>
          <p:cNvPr id="35854" name="Text Box 21"/>
          <p:cNvSpPr txBox="1">
            <a:spLocks noChangeArrowheads="1"/>
          </p:cNvSpPr>
          <p:nvPr/>
        </p:nvSpPr>
        <p:spPr bwMode="auto">
          <a:xfrm>
            <a:off x="3779838" y="2492375"/>
            <a:ext cx="65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latin typeface="Georgia" pitchFamily="18" charset="0"/>
              </a:rPr>
              <a:t>D</a:t>
            </a:r>
            <a:endParaRPr lang="ru-RU" b="1" i="1">
              <a:latin typeface="Georgia" pitchFamily="18" charset="0"/>
            </a:endParaRPr>
          </a:p>
        </p:txBody>
      </p:sp>
      <p:sp>
        <p:nvSpPr>
          <p:cNvPr id="50198" name="Text Box 22"/>
          <p:cNvSpPr txBox="1">
            <a:spLocks noChangeArrowheads="1"/>
          </p:cNvSpPr>
          <p:nvPr/>
        </p:nvSpPr>
        <p:spPr bwMode="auto">
          <a:xfrm>
            <a:off x="5486400" y="1828800"/>
            <a:ext cx="3779838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rgbClr val="000099"/>
                </a:solidFill>
                <a:latin typeface="Georgia" pitchFamily="18" charset="0"/>
              </a:rPr>
              <a:t>Решение:</a:t>
            </a:r>
          </a:p>
          <a:p>
            <a:pPr>
              <a:spcBef>
                <a:spcPct val="50000"/>
              </a:spcBef>
            </a:pPr>
            <a:r>
              <a:rPr lang="ru-RU" b="1" i="1">
                <a:solidFill>
                  <a:srgbClr val="000099"/>
                </a:solidFill>
                <a:latin typeface="Georgia" pitchFamily="18" charset="0"/>
              </a:rPr>
              <a:t>А</a:t>
            </a:r>
            <a:r>
              <a:rPr lang="en-US" b="1" i="1">
                <a:solidFill>
                  <a:srgbClr val="000099"/>
                </a:solidFill>
                <a:latin typeface="Georgia" pitchFamily="18" charset="0"/>
              </a:rPr>
              <a:t>D</a:t>
            </a:r>
            <a:r>
              <a:rPr lang="ru-RU" b="1" i="1">
                <a:solidFill>
                  <a:srgbClr val="000099"/>
                </a:solidFill>
                <a:latin typeface="Georgia" pitchFamily="18" charset="0"/>
              </a:rPr>
              <a:t> –высота  </a:t>
            </a:r>
          </a:p>
          <a:p>
            <a:pPr>
              <a:spcBef>
                <a:spcPct val="50000"/>
              </a:spcBef>
            </a:pPr>
            <a:r>
              <a:rPr lang="ru-RU" b="1" i="1">
                <a:solidFill>
                  <a:srgbClr val="000099"/>
                </a:solidFill>
                <a:latin typeface="Georgia" pitchFamily="18" charset="0"/>
              </a:rPr>
              <a:t>равнобедренного ∆ АВС, </a:t>
            </a:r>
          </a:p>
          <a:p>
            <a:pPr>
              <a:spcBef>
                <a:spcPct val="50000"/>
              </a:spcBef>
            </a:pPr>
            <a:r>
              <a:rPr lang="ru-RU" b="1" i="1">
                <a:solidFill>
                  <a:srgbClr val="000099"/>
                </a:solidFill>
                <a:latin typeface="Georgia" pitchFamily="18" charset="0"/>
              </a:rPr>
              <a:t>значит </a:t>
            </a:r>
          </a:p>
          <a:p>
            <a:pPr>
              <a:spcBef>
                <a:spcPct val="50000"/>
              </a:spcBef>
            </a:pPr>
            <a:r>
              <a:rPr lang="ru-RU" b="1" i="1">
                <a:solidFill>
                  <a:srgbClr val="000099"/>
                </a:solidFill>
                <a:latin typeface="Georgia" pitchFamily="18" charset="0"/>
              </a:rPr>
              <a:t>является и биссектрисой, </a:t>
            </a:r>
          </a:p>
          <a:p>
            <a:pPr>
              <a:spcBef>
                <a:spcPct val="50000"/>
              </a:spcBef>
            </a:pPr>
            <a:r>
              <a:rPr lang="ru-RU" b="1" i="1">
                <a:solidFill>
                  <a:srgbClr val="000099"/>
                </a:solidFill>
                <a:latin typeface="Georgia" pitchFamily="18" charset="0"/>
              </a:rPr>
              <a:t>∠ВА</a:t>
            </a:r>
            <a:r>
              <a:rPr lang="en-US" b="1" i="1">
                <a:solidFill>
                  <a:srgbClr val="000099"/>
                </a:solidFill>
                <a:latin typeface="Georgia" pitchFamily="18" charset="0"/>
              </a:rPr>
              <a:t>D</a:t>
            </a:r>
            <a:r>
              <a:rPr lang="ru-RU" b="1" i="1">
                <a:solidFill>
                  <a:srgbClr val="000099"/>
                </a:solidFill>
                <a:latin typeface="Georgia" pitchFamily="18" charset="0"/>
              </a:rPr>
              <a:t>=∠СА</a:t>
            </a:r>
            <a:r>
              <a:rPr lang="en-US" b="1" i="1">
                <a:solidFill>
                  <a:srgbClr val="000099"/>
                </a:solidFill>
                <a:latin typeface="Georgia" pitchFamily="18" charset="0"/>
              </a:rPr>
              <a:t>D</a:t>
            </a:r>
            <a:r>
              <a:rPr lang="ru-RU" sz="2000" b="1" i="1">
                <a:solidFill>
                  <a:srgbClr val="000099"/>
                </a:solidFill>
              </a:rPr>
              <a:t>=30</a:t>
            </a:r>
            <a:r>
              <a:rPr lang="ru-RU" sz="2000" b="1" i="1" baseline="30000">
                <a:solidFill>
                  <a:srgbClr val="000099"/>
                </a:solidFill>
              </a:rPr>
              <a:t>0</a:t>
            </a:r>
          </a:p>
          <a:p>
            <a:pPr>
              <a:spcBef>
                <a:spcPct val="50000"/>
              </a:spcBef>
            </a:pPr>
            <a:endParaRPr lang="ru-RU" sz="2000" b="1" i="1" baseline="3000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</a:pPr>
            <a:r>
              <a:rPr lang="ru-RU" b="1" i="1">
                <a:solidFill>
                  <a:srgbClr val="FF3300"/>
                </a:solidFill>
              </a:rPr>
              <a:t>∠ВАС=∠ВА</a:t>
            </a:r>
            <a:r>
              <a:rPr lang="en-US" b="1" i="1">
                <a:solidFill>
                  <a:srgbClr val="FF3300"/>
                </a:solidFill>
              </a:rPr>
              <a:t>D </a:t>
            </a:r>
            <a:r>
              <a:rPr lang="ru-RU" b="1" i="1">
                <a:solidFill>
                  <a:srgbClr val="FF3300"/>
                </a:solidFill>
              </a:rPr>
              <a:t>+∠СА</a:t>
            </a:r>
            <a:r>
              <a:rPr lang="en-US" b="1" i="1">
                <a:solidFill>
                  <a:srgbClr val="FF3300"/>
                </a:solidFill>
              </a:rPr>
              <a:t>D</a:t>
            </a:r>
            <a:r>
              <a:rPr lang="ru-RU" b="1" i="1">
                <a:solidFill>
                  <a:srgbClr val="FF3300"/>
                </a:solidFill>
              </a:rPr>
              <a:t>=60</a:t>
            </a:r>
            <a:r>
              <a:rPr lang="ru-RU" b="1" i="1" baseline="30000">
                <a:solidFill>
                  <a:srgbClr val="FF3300"/>
                </a:solidFill>
              </a:rPr>
              <a:t>0</a:t>
            </a:r>
            <a:endParaRPr lang="ru-RU" sz="2000" b="1" i="1">
              <a:solidFill>
                <a:srgbClr val="FF3300"/>
              </a:solidFill>
            </a:endParaRPr>
          </a:p>
          <a:p>
            <a:pPr>
              <a:spcBef>
                <a:spcPct val="50000"/>
              </a:spcBef>
            </a:pPr>
            <a:endParaRPr lang="ru-RU" sz="2000" b="1" i="1">
              <a:solidFill>
                <a:srgbClr val="FF3300"/>
              </a:solidFill>
              <a:latin typeface="Georgia" pitchFamily="18" charset="0"/>
            </a:endParaRPr>
          </a:p>
          <a:p>
            <a:pPr>
              <a:spcBef>
                <a:spcPct val="50000"/>
              </a:spcBef>
            </a:pPr>
            <a:endParaRPr lang="ru-RU" b="1" i="1">
              <a:solidFill>
                <a:srgbClr val="000099"/>
              </a:solidFill>
              <a:latin typeface="Georgia" pitchFamily="18" charset="0"/>
            </a:endParaRPr>
          </a:p>
        </p:txBody>
      </p:sp>
      <p:grpSp>
        <p:nvGrpSpPr>
          <p:cNvPr id="35856" name="Group 22"/>
          <p:cNvGrpSpPr>
            <a:grpSpLocks/>
          </p:cNvGrpSpPr>
          <p:nvPr/>
        </p:nvGrpSpPr>
        <p:grpSpPr bwMode="auto">
          <a:xfrm>
            <a:off x="0" y="-228600"/>
            <a:ext cx="8947150" cy="6850063"/>
            <a:chOff x="120" y="0"/>
            <a:chExt cx="5636" cy="4315"/>
          </a:xfrm>
        </p:grpSpPr>
        <p:grpSp>
          <p:nvGrpSpPr>
            <p:cNvPr id="35862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35864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65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5863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" name="Равнобедренный треугольник 24"/>
          <p:cNvSpPr/>
          <p:nvPr/>
        </p:nvSpPr>
        <p:spPr>
          <a:xfrm>
            <a:off x="533400" y="0"/>
            <a:ext cx="609600" cy="3810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685800" y="152400"/>
            <a:ext cx="609600" cy="3810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228600" y="304800"/>
            <a:ext cx="609600" cy="3810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60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8200" y="62484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1" name="Номер слайда 2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586542-1FAD-40F3-980B-8B0907A0F9D7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990099"/>
                </a:solidFill>
              </a:rPr>
              <a:t>Контрольные вопросы</a:t>
            </a:r>
          </a:p>
        </p:txBody>
      </p:sp>
      <p:sp>
        <p:nvSpPr>
          <p:cNvPr id="24579" name="Содержимое 2" descr="Rectangle: Click to edit Master text styles&#10;Second level&#10;Third level&#10;Fourth level&#10;Fifth level"/>
          <p:cNvSpPr>
            <a:spLocks noGrp="1"/>
          </p:cNvSpPr>
          <p:nvPr>
            <p:ph sz="quarter" idx="1"/>
          </p:nvPr>
        </p:nvSpPr>
        <p:spPr>
          <a:xfrm>
            <a:off x="533400" y="1066800"/>
            <a:ext cx="6480175" cy="4114800"/>
          </a:xfrm>
        </p:spPr>
        <p:txBody>
          <a:bodyPr/>
          <a:lstStyle/>
          <a:p>
            <a:r>
              <a:rPr lang="ru-RU" smtClean="0">
                <a:solidFill>
                  <a:srgbClr val="0000CC"/>
                </a:solidFill>
              </a:rPr>
              <a:t>Какой треугольник называется равнобедренным?</a:t>
            </a:r>
          </a:p>
          <a:p>
            <a:r>
              <a:rPr lang="ru-RU" smtClean="0">
                <a:solidFill>
                  <a:srgbClr val="0000CC"/>
                </a:solidFill>
              </a:rPr>
              <a:t>Какой треугольник называется равносторонним?</a:t>
            </a:r>
          </a:p>
          <a:p>
            <a:r>
              <a:rPr lang="ru-RU" smtClean="0">
                <a:solidFill>
                  <a:srgbClr val="0000CC"/>
                </a:solidFill>
              </a:rPr>
              <a:t>Является ли равносторонний треугольник равнобедренным?</a:t>
            </a:r>
          </a:p>
          <a:p>
            <a:r>
              <a:rPr lang="ru-RU" smtClean="0">
                <a:solidFill>
                  <a:srgbClr val="0000CC"/>
                </a:solidFill>
              </a:rPr>
              <a:t>Каким свойством обладают углы </a:t>
            </a:r>
          </a:p>
          <a:p>
            <a:pPr>
              <a:buFontTx/>
              <a:buNone/>
            </a:pPr>
            <a:r>
              <a:rPr lang="ru-RU" smtClean="0">
                <a:solidFill>
                  <a:srgbClr val="0000CC"/>
                </a:solidFill>
              </a:rPr>
              <a:t>  в равнобедренном треугольнике?</a:t>
            </a:r>
          </a:p>
          <a:p>
            <a:r>
              <a:rPr lang="ru-RU" smtClean="0">
                <a:solidFill>
                  <a:srgbClr val="0000CC"/>
                </a:solidFill>
              </a:rPr>
              <a:t>Каким свойством обладает биссектриса, проведённая к основанию равнобедренного треугольника?</a:t>
            </a:r>
          </a:p>
        </p:txBody>
      </p:sp>
      <p:pic>
        <p:nvPicPr>
          <p:cNvPr id="5" name="Picture 56" descr="i?id=20447248-36-72"/>
          <p:cNvPicPr>
            <a:picLocks noChangeAspect="1" noChangeArrowheads="1"/>
          </p:cNvPicPr>
          <p:nvPr/>
        </p:nvPicPr>
        <p:blipFill>
          <a:blip r:embed="rId2" cstate="print"/>
          <a:srcRect l="12090" r="12347"/>
          <a:stretch>
            <a:fillRect/>
          </a:stretch>
        </p:blipFill>
        <p:spPr bwMode="auto">
          <a:xfrm>
            <a:off x="6781800" y="1371600"/>
            <a:ext cx="220980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869" name="Прямая соединительная линия 59"/>
          <p:cNvCxnSpPr>
            <a:cxnSpLocks noChangeShapeType="1"/>
          </p:cNvCxnSpPr>
          <p:nvPr/>
        </p:nvCxnSpPr>
        <p:spPr bwMode="auto">
          <a:xfrm>
            <a:off x="3382963" y="6237288"/>
            <a:ext cx="5761037" cy="0"/>
          </a:xfrm>
          <a:prstGeom prst="line">
            <a:avLst/>
          </a:prstGeom>
          <a:noFill/>
          <a:ln w="15875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cxnSp>
        <p:nvCxnSpPr>
          <p:cNvPr id="36870" name="Прямая соединительная линия 60"/>
          <p:cNvCxnSpPr>
            <a:cxnSpLocks noChangeShapeType="1"/>
          </p:cNvCxnSpPr>
          <p:nvPr/>
        </p:nvCxnSpPr>
        <p:spPr bwMode="auto">
          <a:xfrm>
            <a:off x="8893175" y="3500438"/>
            <a:ext cx="0" cy="302418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sp>
        <p:nvSpPr>
          <p:cNvPr id="36871" name="Овал 61"/>
          <p:cNvSpPr>
            <a:spLocks noChangeArrowheads="1"/>
          </p:cNvSpPr>
          <p:nvPr/>
        </p:nvSpPr>
        <p:spPr bwMode="auto">
          <a:xfrm>
            <a:off x="8748713" y="6092825"/>
            <a:ext cx="215900" cy="21590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grpSp>
        <p:nvGrpSpPr>
          <p:cNvPr id="36872" name="Group 22"/>
          <p:cNvGrpSpPr>
            <a:grpSpLocks/>
          </p:cNvGrpSpPr>
          <p:nvPr/>
        </p:nvGrpSpPr>
        <p:grpSpPr bwMode="auto">
          <a:xfrm>
            <a:off x="0" y="-304800"/>
            <a:ext cx="8947150" cy="6850063"/>
            <a:chOff x="120" y="0"/>
            <a:chExt cx="5636" cy="4315"/>
          </a:xfrm>
        </p:grpSpPr>
        <p:grpSp>
          <p:nvGrpSpPr>
            <p:cNvPr id="36877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36879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  <p:sp>
            <p:nvSpPr>
              <p:cNvPr id="36880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sp>
          <p:nvSpPr>
            <p:cNvPr id="36878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ru-RU"/>
            </a:p>
          </p:txBody>
        </p:sp>
      </p:grpSp>
      <p:sp>
        <p:nvSpPr>
          <p:cNvPr id="13" name="Равнобедренный треугольник 12"/>
          <p:cNvSpPr/>
          <p:nvPr/>
        </p:nvSpPr>
        <p:spPr>
          <a:xfrm>
            <a:off x="762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914400" y="4572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04800" y="2286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876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77200" y="62484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990099"/>
                </a:solidFill>
              </a:rPr>
              <a:t>         </a:t>
            </a:r>
            <a:r>
              <a:rPr lang="ru-RU" sz="4800" smtClean="0">
                <a:solidFill>
                  <a:srgbClr val="990099"/>
                </a:solidFill>
              </a:rPr>
              <a:t>Домашнее задание</a:t>
            </a:r>
          </a:p>
        </p:txBody>
      </p:sp>
      <p:sp>
        <p:nvSpPr>
          <p:cNvPr id="25603" name="Содержимое 3" descr="Rectangle: Click to edit Master text styles&#10;Second level&#10;Third level&#10;Fourth level&#10;Fifth level"/>
          <p:cNvSpPr>
            <a:spLocks noGrp="1"/>
          </p:cNvSpPr>
          <p:nvPr>
            <p:ph sz="quarter" idx="1"/>
          </p:nvPr>
        </p:nvSpPr>
        <p:spPr>
          <a:xfrm>
            <a:off x="4356100" y="2420938"/>
            <a:ext cx="4248150" cy="2520950"/>
          </a:xfrm>
        </p:spPr>
        <p:txBody>
          <a:bodyPr/>
          <a:lstStyle/>
          <a:p>
            <a:r>
              <a:rPr lang="ru-RU" dirty="0" smtClean="0">
                <a:solidFill>
                  <a:srgbClr val="0000CC"/>
                </a:solidFill>
              </a:rPr>
              <a:t>Изучить п. 18</a:t>
            </a:r>
          </a:p>
          <a:p>
            <a:r>
              <a:rPr lang="ru-RU" dirty="0" smtClean="0">
                <a:solidFill>
                  <a:srgbClr val="0000CC"/>
                </a:solidFill>
              </a:rPr>
              <a:t>№ </a:t>
            </a:r>
          </a:p>
        </p:txBody>
      </p:sp>
      <p:pic>
        <p:nvPicPr>
          <p:cNvPr id="53250" name="Рисунок 4" descr="C:\Users\Василий\Pictures\98407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276475"/>
            <a:ext cx="3313112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893" name="Прямая соединительная линия 59"/>
          <p:cNvCxnSpPr>
            <a:cxnSpLocks noChangeShapeType="1"/>
          </p:cNvCxnSpPr>
          <p:nvPr/>
        </p:nvCxnSpPr>
        <p:spPr bwMode="auto">
          <a:xfrm>
            <a:off x="3382963" y="6237288"/>
            <a:ext cx="5761037" cy="0"/>
          </a:xfrm>
          <a:prstGeom prst="line">
            <a:avLst/>
          </a:prstGeom>
          <a:noFill/>
          <a:ln w="15875" algn="ctr">
            <a:solidFill>
              <a:srgbClr val="0000CC"/>
            </a:solidFill>
            <a:round/>
            <a:headEnd type="none" w="sm" len="sm"/>
            <a:tailEnd type="none" w="sm" len="sm"/>
          </a:ln>
        </p:spPr>
      </p:cxnSp>
      <p:cxnSp>
        <p:nvCxnSpPr>
          <p:cNvPr id="37894" name="Прямая соединительная линия 60"/>
          <p:cNvCxnSpPr>
            <a:cxnSpLocks noChangeShapeType="1"/>
          </p:cNvCxnSpPr>
          <p:nvPr/>
        </p:nvCxnSpPr>
        <p:spPr bwMode="auto">
          <a:xfrm>
            <a:off x="8893175" y="3500438"/>
            <a:ext cx="0" cy="302418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sp>
        <p:nvSpPr>
          <p:cNvPr id="37895" name="Овал 61"/>
          <p:cNvSpPr>
            <a:spLocks noChangeArrowheads="1"/>
          </p:cNvSpPr>
          <p:nvPr/>
        </p:nvSpPr>
        <p:spPr bwMode="auto">
          <a:xfrm>
            <a:off x="8748713" y="6092825"/>
            <a:ext cx="215900" cy="215900"/>
          </a:xfrm>
          <a:prstGeom prst="ellipse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ru-RU"/>
          </a:p>
        </p:txBody>
      </p:sp>
      <p:grpSp>
        <p:nvGrpSpPr>
          <p:cNvPr id="37896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37901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37903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904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7902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" name="Равнобедренный треугольник 12"/>
          <p:cNvSpPr/>
          <p:nvPr/>
        </p:nvSpPr>
        <p:spPr>
          <a:xfrm>
            <a:off x="762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914400" y="4572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81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900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8200" y="62484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tmFilter="0,0; .5, 1; 1, 1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tmFilter="0,0; .5, 1; 1, 1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19466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9468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469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946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838200" y="762000"/>
            <a:ext cx="8001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dirty="0"/>
              <a:t>На каких рисунках изображены: </a:t>
            </a:r>
          </a:p>
          <a:p>
            <a:pPr>
              <a:defRPr/>
            </a:pPr>
            <a:r>
              <a:rPr lang="ru-RU" sz="3200" dirty="0"/>
              <a:t> а) медианы: </a:t>
            </a:r>
            <a:endParaRPr lang="ru-RU" sz="3200" b="1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60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8200" y="62484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52400" y="3810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81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52400" y="152400"/>
            <a:ext cx="609600" cy="3810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4" name="Номер слайда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9EEE50-231B-4D42-9137-AA630C90808B}" type="slidenum">
              <a:rPr lang="ru-RU" smtClean="0"/>
              <a:pPr/>
              <a:t>2</a:t>
            </a:fld>
            <a:endParaRPr lang="ru-RU" smtClean="0"/>
          </a:p>
        </p:txBody>
      </p:sp>
      <p:pic>
        <p:nvPicPr>
          <p:cNvPr id="19465" name="Рисунок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752600"/>
            <a:ext cx="8077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WordArt 5"/>
          <p:cNvSpPr>
            <a:spLocks noChangeArrowheads="1" noChangeShapeType="1" noTextEdit="1"/>
          </p:cNvSpPr>
          <p:nvPr/>
        </p:nvSpPr>
        <p:spPr bwMode="auto">
          <a:xfrm>
            <a:off x="827088" y="115888"/>
            <a:ext cx="6769100" cy="62944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9600" b="1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Monotype Corsiva"/>
              </a:rPr>
              <a:t>Спасибо за урок!</a:t>
            </a:r>
          </a:p>
          <a:p>
            <a:r>
              <a:rPr lang="ru-RU" sz="9600" b="1" kern="10">
                <a:ln w="2857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Monotype Corsiva"/>
              </a:rPr>
              <a:t>Удачи!</a:t>
            </a:r>
          </a:p>
        </p:txBody>
      </p:sp>
      <p:grpSp>
        <p:nvGrpSpPr>
          <p:cNvPr id="39939" name="Group 22"/>
          <p:cNvGrpSpPr>
            <a:grpSpLocks/>
          </p:cNvGrpSpPr>
          <p:nvPr/>
        </p:nvGrpSpPr>
        <p:grpSpPr bwMode="auto">
          <a:xfrm>
            <a:off x="196850" y="0"/>
            <a:ext cx="8947150" cy="6850063"/>
            <a:chOff x="120" y="0"/>
            <a:chExt cx="5636" cy="4315"/>
          </a:xfrm>
        </p:grpSpPr>
        <p:grpSp>
          <p:nvGrpSpPr>
            <p:cNvPr id="39946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39948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9949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994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" name="Равнобедренный треугольник 9"/>
          <p:cNvSpPr/>
          <p:nvPr/>
        </p:nvSpPr>
        <p:spPr>
          <a:xfrm>
            <a:off x="381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62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28600" y="685800"/>
            <a:ext cx="609600" cy="3048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" name="Picture 11" descr="0_10dac_8da8c68a_X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5850" y="2743200"/>
            <a:ext cx="42481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4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8200" y="62484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705600" y="6381750"/>
            <a:ext cx="2133600" cy="476250"/>
          </a:xfrm>
          <a:noFill/>
        </p:spPr>
        <p:txBody>
          <a:bodyPr/>
          <a:lstStyle/>
          <a:p>
            <a:fld id="{53E7BC22-74FB-458B-AB5E-080871A2D9D9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7" presetClass="emph" presetSubtype="0" repeatCount="2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500"/>
                            </p:stCondLst>
                            <p:childTnLst>
                              <p:par>
                                <p:cTn id="17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animBg="1"/>
      <p:bldP spid="5222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20490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2049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49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0491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838200" y="990600"/>
            <a:ext cx="8001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dirty="0"/>
              <a:t>На каких рисунках изображены: </a:t>
            </a:r>
          </a:p>
          <a:p>
            <a:pPr>
              <a:defRPr/>
            </a:pPr>
            <a:r>
              <a:rPr lang="ru-RU" sz="3200" dirty="0"/>
              <a:t> а) биссектрисы</a:t>
            </a:r>
            <a:endParaRPr lang="ru-RU" sz="3200" b="1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4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8200" y="62484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52400" y="3810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81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52400" y="152400"/>
            <a:ext cx="609600" cy="3810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488" name="Номер слайда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7E767A-6CCA-4022-99A9-A5F321097A11}" type="slidenum">
              <a:rPr lang="ru-RU" smtClean="0"/>
              <a:pPr/>
              <a:t>3</a:t>
            </a:fld>
            <a:endParaRPr lang="ru-RU" smtClean="0"/>
          </a:p>
        </p:txBody>
      </p:sp>
      <p:pic>
        <p:nvPicPr>
          <p:cNvPr id="20489" name="Рисунок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4488" y="2457450"/>
            <a:ext cx="69961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2"/>
          <p:cNvGrpSpPr>
            <a:grpSpLocks/>
          </p:cNvGrpSpPr>
          <p:nvPr/>
        </p:nvGrpSpPr>
        <p:grpSpPr bwMode="auto">
          <a:xfrm>
            <a:off x="190500" y="0"/>
            <a:ext cx="8947150" cy="6850063"/>
            <a:chOff x="120" y="0"/>
            <a:chExt cx="5636" cy="4315"/>
          </a:xfrm>
        </p:grpSpPr>
        <p:grpSp>
          <p:nvGrpSpPr>
            <p:cNvPr id="21514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21516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517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1515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914400" y="685800"/>
            <a:ext cx="8001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200" dirty="0"/>
              <a:t>На каких рисунках изображены: </a:t>
            </a:r>
          </a:p>
          <a:p>
            <a:pPr>
              <a:defRPr/>
            </a:pPr>
            <a:r>
              <a:rPr lang="ru-RU" sz="3200" dirty="0"/>
              <a:t> а) высоты: </a:t>
            </a:r>
            <a:endParaRPr lang="ru-RU" sz="3200" b="1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>
              <a:defRPr/>
            </a:pPr>
            <a:endParaRPr lang="ru-RU" sz="2000" b="1" dirty="0">
              <a:solidFill>
                <a:srgbClr val="0099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8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8200" y="6248400"/>
            <a:ext cx="457200" cy="457200"/>
          </a:xfrm>
          <a:prstGeom prst="actionButtonForwardNext">
            <a:avLst/>
          </a:prstGeom>
          <a:gradFill rotWithShape="0">
            <a:gsLst>
              <a:gs pos="0">
                <a:schemeClr val="bg1"/>
              </a:gs>
              <a:gs pos="100000">
                <a:srgbClr val="75FF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52400" y="3810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81000" y="304800"/>
            <a:ext cx="609600" cy="4572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152400" y="152400"/>
            <a:ext cx="609600" cy="381000"/>
          </a:xfrm>
          <a:prstGeom prst="triangle">
            <a:avLst/>
          </a:prstGeom>
          <a:gradFill flip="none" rotWithShape="1">
            <a:gsLst>
              <a:gs pos="0">
                <a:srgbClr val="0F64B1">
                  <a:tint val="66000"/>
                  <a:satMod val="160000"/>
                </a:srgbClr>
              </a:gs>
              <a:gs pos="50000">
                <a:srgbClr val="0F64B1">
                  <a:tint val="44500"/>
                  <a:satMod val="160000"/>
                </a:srgbClr>
              </a:gs>
              <a:gs pos="100000">
                <a:srgbClr val="0F64B1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12" name="Номер слайда 1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93133E-6066-4519-B922-4350493B0C71}" type="slidenum">
              <a:rPr lang="ru-RU" smtClean="0"/>
              <a:pPr/>
              <a:t>4</a:t>
            </a:fld>
            <a:endParaRPr lang="ru-RU" smtClean="0"/>
          </a:p>
        </p:txBody>
      </p:sp>
      <p:pic>
        <p:nvPicPr>
          <p:cNvPr id="21513" name="Рисунок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362200"/>
            <a:ext cx="77216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треугольников по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1524000"/>
          </a:xfrm>
        </p:spPr>
        <p:txBody>
          <a:bodyPr/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углам</a:t>
            </a:r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1371600"/>
          </a:xfrm>
        </p:spPr>
        <p:txBody>
          <a:bodyPr/>
          <a:lstStyle/>
          <a:p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сторонам</a:t>
            </a:r>
            <a:r>
              <a:rPr lang="ru-RU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D46E92-74E2-4FDE-8BDB-1806D918EA6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81000" y="2971800"/>
            <a:ext cx="4191000" cy="2057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-остроугольный</a:t>
            </a:r>
          </a:p>
          <a:p>
            <a:r>
              <a:rPr lang="ru-RU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-тупоугольный</a:t>
            </a:r>
          </a:p>
          <a:p>
            <a:r>
              <a:rPr lang="ru-RU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-прямоугольный</a:t>
            </a: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971800"/>
            <a:ext cx="4191000" cy="2057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-равнобедренный</a:t>
            </a:r>
          </a:p>
          <a:p>
            <a:r>
              <a:rPr lang="ru-RU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-равносторонний</a:t>
            </a:r>
          </a:p>
          <a:p>
            <a:r>
              <a:rPr lang="ru-RU" sz="3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-разносторонний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7558087" cy="928688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</a:rPr>
              <a:t>Равносторонний треугольник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88" y="2000250"/>
            <a:ext cx="4643437" cy="15144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rgbClr val="C00000"/>
                </a:solidFill>
              </a:rPr>
              <a:t>	Треугольник называется </a:t>
            </a:r>
            <a:r>
              <a:rPr lang="ru-RU" sz="2800" b="1" smtClean="0">
                <a:solidFill>
                  <a:srgbClr val="C00000"/>
                </a:solidFill>
              </a:rPr>
              <a:t>равносторонним</a:t>
            </a:r>
            <a:r>
              <a:rPr lang="ru-RU" sz="2800" smtClean="0">
                <a:solidFill>
                  <a:srgbClr val="C00000"/>
                </a:solidFill>
              </a:rPr>
              <a:t>, если все его стороны равны.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572000" y="2143125"/>
            <a:ext cx="4071938" cy="3500438"/>
          </a:xfrm>
          <a:prstGeom prst="triangl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86563" y="185737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71938" y="528637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В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715375" y="528637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С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5429250" y="3714750"/>
            <a:ext cx="366713" cy="1555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олилиния 8"/>
          <p:cNvSpPr/>
          <p:nvPr/>
        </p:nvSpPr>
        <p:spPr>
          <a:xfrm flipV="1">
            <a:off x="7429500" y="3714750"/>
            <a:ext cx="357188" cy="1428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 rot="17526389" flipV="1">
            <a:off x="6455569" y="5550694"/>
            <a:ext cx="357187" cy="1428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  <p:bldP spid="6" grpId="0"/>
      <p:bldP spid="7" grpId="0"/>
      <p:bldP spid="8" grpId="0" animBg="1"/>
      <p:bldP spid="9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7772400" cy="785812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2060"/>
                </a:solidFill>
              </a:rPr>
              <a:t>Равнобедренный треугольник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313" y="1928813"/>
            <a:ext cx="5929312" cy="15001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	</a:t>
            </a:r>
            <a:r>
              <a:rPr lang="ru-RU" sz="2800" smtClean="0">
                <a:solidFill>
                  <a:srgbClr val="C00000"/>
                </a:solidFill>
              </a:rPr>
              <a:t>Треугольник называется </a:t>
            </a:r>
            <a:r>
              <a:rPr lang="ru-RU" sz="2800" b="1" smtClean="0">
                <a:solidFill>
                  <a:srgbClr val="C00000"/>
                </a:solidFill>
              </a:rPr>
              <a:t>равнобедренным</a:t>
            </a:r>
            <a:r>
              <a:rPr lang="ru-RU" sz="2800" smtClean="0">
                <a:solidFill>
                  <a:srgbClr val="C00000"/>
                </a:solidFill>
              </a:rPr>
              <a:t>, если две его стороны равны.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643563" y="2143125"/>
            <a:ext cx="3000375" cy="3429000"/>
          </a:xfrm>
          <a:prstGeom prst="triangl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215188" y="178593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72063" y="535781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В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715375" y="540543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С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6072188" y="3929063"/>
            <a:ext cx="366712" cy="1555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олилиния 8"/>
          <p:cNvSpPr/>
          <p:nvPr/>
        </p:nvSpPr>
        <p:spPr>
          <a:xfrm flipV="1">
            <a:off x="7858125" y="4000500"/>
            <a:ext cx="357188" cy="1428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428625" y="3429000"/>
            <a:ext cx="42862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800" kern="0" dirty="0">
                <a:latin typeface="+mn-lt"/>
              </a:rPr>
              <a:t>Равные стороны называются </a:t>
            </a:r>
            <a:r>
              <a:rPr lang="ru-RU" sz="2800" b="1" kern="0" dirty="0">
                <a:solidFill>
                  <a:srgbClr val="002060"/>
                </a:solidFill>
                <a:latin typeface="+mn-lt"/>
              </a:rPr>
              <a:t>боковыми сторонами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 rot="-4009918">
            <a:off x="5041900" y="3417888"/>
            <a:ext cx="2071687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боковая сторона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 rot="4013235">
            <a:off x="7246144" y="3561557"/>
            <a:ext cx="2071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боковая сторона</a:t>
            </a: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357188" y="4929188"/>
            <a:ext cx="457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800" kern="0" dirty="0">
                <a:latin typeface="+mn-lt"/>
              </a:rPr>
              <a:t>Третья сторона называется </a:t>
            </a:r>
            <a:r>
              <a:rPr lang="ru-RU" sz="2800" b="1" kern="0" dirty="0">
                <a:solidFill>
                  <a:srgbClr val="002060"/>
                </a:solidFill>
                <a:latin typeface="+mn-lt"/>
              </a:rPr>
              <a:t>основанием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500813" y="5643563"/>
            <a:ext cx="1428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основание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  <p:bldP spid="6" grpId="0"/>
      <p:bldP spid="7" grpId="0"/>
      <p:bldP spid="8" grpId="0" animBg="1"/>
      <p:bldP spid="9" grpId="0" animBg="1"/>
      <p:bldP spid="10" grpId="0" build="p"/>
      <p:bldP spid="11" grpId="0"/>
      <p:bldP spid="12" grpId="0"/>
      <p:bldP spid="13" grpId="0" build="p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ый треугольник 33"/>
          <p:cNvSpPr/>
          <p:nvPr/>
        </p:nvSpPr>
        <p:spPr>
          <a:xfrm flipH="1">
            <a:off x="642938" y="1643063"/>
            <a:ext cx="1500187" cy="3429000"/>
          </a:xfrm>
          <a:prstGeom prst="rtTriangle">
            <a:avLst/>
          </a:prstGeom>
          <a:solidFill>
            <a:srgbClr val="FFC000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Прямоугольный треугольник 35"/>
          <p:cNvSpPr/>
          <p:nvPr/>
        </p:nvSpPr>
        <p:spPr>
          <a:xfrm>
            <a:off x="2143125" y="1643063"/>
            <a:ext cx="1500188" cy="3429000"/>
          </a:xfrm>
          <a:prstGeom prst="rtTriangle">
            <a:avLst/>
          </a:prstGeom>
          <a:solidFill>
            <a:srgbClr val="6FF786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Пирог 38"/>
          <p:cNvSpPr/>
          <p:nvPr/>
        </p:nvSpPr>
        <p:spPr>
          <a:xfrm>
            <a:off x="142875" y="4643438"/>
            <a:ext cx="1071563" cy="857250"/>
          </a:xfrm>
          <a:prstGeom prst="pie">
            <a:avLst>
              <a:gd name="adj1" fmla="val 17623833"/>
              <a:gd name="adj2" fmla="val 90157"/>
            </a:avLst>
          </a:prstGeom>
          <a:noFill/>
          <a:ln w="69850" cmpd="dbl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Пирог 37"/>
          <p:cNvSpPr/>
          <p:nvPr/>
        </p:nvSpPr>
        <p:spPr>
          <a:xfrm>
            <a:off x="3071813" y="4643438"/>
            <a:ext cx="1143000" cy="857250"/>
          </a:xfrm>
          <a:prstGeom prst="pie">
            <a:avLst>
              <a:gd name="adj1" fmla="val 10799094"/>
              <a:gd name="adj2" fmla="val 14842492"/>
            </a:avLst>
          </a:prstGeom>
          <a:noFill/>
          <a:ln w="69850" cmpd="dbl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3" name="Прямая соединительная линия 22"/>
          <p:cNvCxnSpPr>
            <a:stCxn id="4" idx="0"/>
            <a:endCxn id="4" idx="3"/>
          </p:cNvCxnSpPr>
          <p:nvPr/>
        </p:nvCxnSpPr>
        <p:spPr>
          <a:xfrm rot="16200000" flipH="1">
            <a:off x="427038" y="3357563"/>
            <a:ext cx="3430587" cy="1587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ирог 23"/>
          <p:cNvSpPr/>
          <p:nvPr/>
        </p:nvSpPr>
        <p:spPr>
          <a:xfrm>
            <a:off x="1500188" y="1143000"/>
            <a:ext cx="1285875" cy="1071563"/>
          </a:xfrm>
          <a:prstGeom prst="pie">
            <a:avLst>
              <a:gd name="adj1" fmla="val 3928024"/>
              <a:gd name="adj2" fmla="val 6867022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37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786812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В равнобедренном треугольнике углы при основании равны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42938" y="1643063"/>
            <a:ext cx="3000375" cy="3429000"/>
          </a:xfrm>
          <a:prstGeom prst="triangl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14563" y="1428750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313" y="4857750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В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75" y="4905375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С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1071563" y="3429000"/>
            <a:ext cx="366712" cy="1555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олилиния 8"/>
          <p:cNvSpPr/>
          <p:nvPr/>
        </p:nvSpPr>
        <p:spPr>
          <a:xfrm flipV="1">
            <a:off x="2786063" y="3429000"/>
            <a:ext cx="357187" cy="1428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14875" y="1609725"/>
            <a:ext cx="1357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</a:p>
        </p:txBody>
      </p:sp>
      <p:graphicFrame>
        <p:nvGraphicFramePr>
          <p:cNvPr id="17" name="Object 6"/>
          <p:cNvGraphicFramePr>
            <a:graphicFrameLocks noChangeAspect="1"/>
          </p:cNvGraphicFramePr>
          <p:nvPr/>
        </p:nvGraphicFramePr>
        <p:xfrm>
          <a:off x="4786313" y="2100263"/>
          <a:ext cx="3548062" cy="866775"/>
        </p:xfrm>
        <a:graphic>
          <a:graphicData uri="http://schemas.openxmlformats.org/presentationml/2006/ole">
            <p:oleObj spid="_x0000_s1026" name="Формула" r:id="rId3" imgW="1663560" imgH="406080" progId="Equation.3">
              <p:embed/>
            </p:oleObj>
          </a:graphicData>
        </a:graphic>
      </p:graphicFrame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14875" y="3014663"/>
            <a:ext cx="2857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Доказать:</a:t>
            </a:r>
          </a:p>
        </p:txBody>
      </p:sp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6286500" y="3049588"/>
          <a:ext cx="1357313" cy="379412"/>
        </p:xfrm>
        <a:graphic>
          <a:graphicData uri="http://schemas.openxmlformats.org/presentationml/2006/ole">
            <p:oleObj spid="_x0000_s1027" name="Формула" r:id="rId4" imgW="634680" imgH="177480" progId="Equation.3">
              <p:embed/>
            </p:oleObj>
          </a:graphicData>
        </a:graphic>
      </p:graphicFrame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000250" y="507206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n-lt"/>
              </a:rPr>
              <a:t>D</a:t>
            </a:r>
            <a:endParaRPr lang="ru-RU" sz="2800" dirty="0">
              <a:latin typeface="+mn-lt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714875" y="3609975"/>
            <a:ext cx="3214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Доказательство: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14875" y="4038600"/>
            <a:ext cx="32146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j-lt"/>
              </a:rPr>
              <a:t>AD</a:t>
            </a:r>
            <a:r>
              <a:rPr lang="ru-RU" sz="2400" dirty="0">
                <a:latin typeface="+mj-lt"/>
              </a:rPr>
              <a:t>- биссектриса </a:t>
            </a:r>
          </a:p>
        </p:txBody>
      </p:sp>
      <p:graphicFrame>
        <p:nvGraphicFramePr>
          <p:cNvPr id="28" name="Object 5"/>
          <p:cNvGraphicFramePr>
            <a:graphicFrameLocks noChangeAspect="1"/>
          </p:cNvGraphicFramePr>
          <p:nvPr/>
        </p:nvGraphicFramePr>
        <p:xfrm>
          <a:off x="7108825" y="4071938"/>
          <a:ext cx="1035050" cy="390525"/>
        </p:xfrm>
        <a:graphic>
          <a:graphicData uri="http://schemas.openxmlformats.org/presentationml/2006/ole">
            <p:oleObj spid="_x0000_s1028" name="Формула" r:id="rId5" imgW="469800" imgH="177480" progId="Equation.3">
              <p:embed/>
            </p:oleObj>
          </a:graphicData>
        </a:graphic>
      </p:graphicFrame>
      <p:graphicFrame>
        <p:nvGraphicFramePr>
          <p:cNvPr id="29" name="Object 5"/>
          <p:cNvGraphicFramePr>
            <a:graphicFrameLocks noChangeAspect="1"/>
          </p:cNvGraphicFramePr>
          <p:nvPr/>
        </p:nvGraphicFramePr>
        <p:xfrm>
          <a:off x="4746625" y="4610100"/>
          <a:ext cx="2111375" cy="360363"/>
        </p:xfrm>
        <a:graphic>
          <a:graphicData uri="http://schemas.openxmlformats.org/presentationml/2006/ole">
            <p:oleObj spid="_x0000_s1029" name="Формула" r:id="rId6" imgW="1041120" imgH="177480" progId="Equation.3">
              <p:embed/>
            </p:oleObj>
          </a:graphicData>
        </a:graphic>
      </p:graphicFrame>
      <p:sp>
        <p:nvSpPr>
          <p:cNvPr id="30" name="Полилиния 29"/>
          <p:cNvSpPr/>
          <p:nvPr/>
        </p:nvSpPr>
        <p:spPr>
          <a:xfrm rot="16037582">
            <a:off x="1842294" y="3529806"/>
            <a:ext cx="577850" cy="280988"/>
          </a:xfrm>
          <a:custGeom>
            <a:avLst/>
            <a:gdLst>
              <a:gd name="connsiteX0" fmla="*/ 0 w 576943"/>
              <a:gd name="connsiteY0" fmla="*/ 228600 h 281214"/>
              <a:gd name="connsiteX1" fmla="*/ 141514 w 576943"/>
              <a:gd name="connsiteY1" fmla="*/ 10886 h 281214"/>
              <a:gd name="connsiteX2" fmla="*/ 315686 w 576943"/>
              <a:gd name="connsiteY2" fmla="*/ 185057 h 281214"/>
              <a:gd name="connsiteX3" fmla="*/ 446314 w 576943"/>
              <a:gd name="connsiteY3" fmla="*/ 250371 h 281214"/>
              <a:gd name="connsiteX4" fmla="*/ 576943 w 576943"/>
              <a:gd name="connsiteY4" fmla="*/ 0 h 281214"/>
              <a:gd name="connsiteX5" fmla="*/ 576943 w 576943"/>
              <a:gd name="connsiteY5" fmla="*/ 0 h 28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6943" h="281214">
                <a:moveTo>
                  <a:pt x="0" y="228600"/>
                </a:moveTo>
                <a:cubicBezTo>
                  <a:pt x="44450" y="123371"/>
                  <a:pt x="88900" y="18143"/>
                  <a:pt x="141514" y="10886"/>
                </a:cubicBezTo>
                <a:cubicBezTo>
                  <a:pt x="194128" y="3629"/>
                  <a:pt x="264886" y="145143"/>
                  <a:pt x="315686" y="185057"/>
                </a:cubicBezTo>
                <a:cubicBezTo>
                  <a:pt x="366486" y="224971"/>
                  <a:pt x="402771" y="281214"/>
                  <a:pt x="446314" y="250371"/>
                </a:cubicBezTo>
                <a:cubicBezTo>
                  <a:pt x="489857" y="219528"/>
                  <a:pt x="576943" y="0"/>
                  <a:pt x="576943" y="0"/>
                </a:cubicBezTo>
                <a:lnTo>
                  <a:pt x="576943" y="0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714875" y="5072063"/>
            <a:ext cx="31432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j-lt"/>
              </a:rPr>
              <a:t>по первому признаку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00063" y="5500688"/>
            <a:ext cx="7929562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j-lt"/>
              </a:rPr>
              <a:t>В равных треугольниках против равных сторон лежат равные углы</a:t>
            </a:r>
          </a:p>
        </p:txBody>
      </p:sp>
      <p:graphicFrame>
        <p:nvGraphicFramePr>
          <p:cNvPr id="33" name="Object 7"/>
          <p:cNvGraphicFramePr>
            <a:graphicFrameLocks noChangeAspect="1"/>
          </p:cNvGraphicFramePr>
          <p:nvPr/>
        </p:nvGraphicFramePr>
        <p:xfrm>
          <a:off x="3500438" y="5888038"/>
          <a:ext cx="1428750" cy="398462"/>
        </p:xfrm>
        <a:graphic>
          <a:graphicData uri="http://schemas.openxmlformats.org/presentationml/2006/ole">
            <p:oleObj spid="_x0000_s1030" name="Формула" r:id="rId7" imgW="634680" imgH="177480" progId="Equation.3">
              <p:embed/>
            </p:oleObj>
          </a:graphicData>
        </a:graphic>
      </p:graphicFrame>
      <p:cxnSp>
        <p:nvCxnSpPr>
          <p:cNvPr id="35" name="Прямая со стрелкой 34"/>
          <p:cNvCxnSpPr/>
          <p:nvPr/>
        </p:nvCxnSpPr>
        <p:spPr>
          <a:xfrm rot="16200000" flipH="1" flipV="1">
            <a:off x="1166018" y="3799682"/>
            <a:ext cx="677863" cy="72390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 flipH="1" flipV="1">
            <a:off x="2393950" y="3786188"/>
            <a:ext cx="677863" cy="72390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>
            <a:spLocks noChangeArrowheads="1"/>
          </p:cNvSpPr>
          <p:nvPr/>
        </p:nvSpPr>
        <p:spPr bwMode="auto">
          <a:xfrm>
            <a:off x="2143125" y="5857875"/>
            <a:ext cx="14208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latin typeface="+mj-lt"/>
              </a:rPr>
              <a:t>, поэтому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39" grpId="0" animBg="1"/>
      <p:bldP spid="38" grpId="0" animBg="1"/>
      <p:bldP spid="24" grpId="0" animBg="1"/>
      <p:bldP spid="4" grpId="0" animBg="1"/>
      <p:bldP spid="5" grpId="0"/>
      <p:bldP spid="6" grpId="0"/>
      <p:bldP spid="7" grpId="0"/>
      <p:bldP spid="8" grpId="0" animBg="1"/>
      <p:bldP spid="9" grpId="0" animBg="1"/>
      <p:bldP spid="16" grpId="0"/>
      <p:bldP spid="18" grpId="0"/>
      <p:bldP spid="25" grpId="0"/>
      <p:bldP spid="26" grpId="0"/>
      <p:bldP spid="27" grpId="0"/>
      <p:bldP spid="30" grpId="0" animBg="1"/>
      <p:bldP spid="31" grpId="0"/>
      <p:bldP spid="32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929063" y="4857750"/>
            <a:ext cx="4929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 равных треугольниках против равных углов лежат равные стороны</a:t>
            </a:r>
          </a:p>
        </p:txBody>
      </p:sp>
      <p:sp>
        <p:nvSpPr>
          <p:cNvPr id="70" name="Прямоугольный треугольник 69"/>
          <p:cNvSpPr/>
          <p:nvPr/>
        </p:nvSpPr>
        <p:spPr>
          <a:xfrm flipH="1">
            <a:off x="500063" y="1714500"/>
            <a:ext cx="1500187" cy="3429000"/>
          </a:xfrm>
          <a:prstGeom prst="rtTriangle">
            <a:avLst/>
          </a:prstGeom>
          <a:solidFill>
            <a:srgbClr val="FFC000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9" name="Прямоугольный треугольник 68"/>
          <p:cNvSpPr/>
          <p:nvPr/>
        </p:nvSpPr>
        <p:spPr>
          <a:xfrm>
            <a:off x="2000250" y="1714500"/>
            <a:ext cx="1500188" cy="3429000"/>
          </a:xfrm>
          <a:prstGeom prst="rtTriangle">
            <a:avLst/>
          </a:prstGeom>
          <a:solidFill>
            <a:srgbClr val="6FF786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Прямоугольник 40"/>
          <p:cNvSpPr>
            <a:spLocks noChangeArrowheads="1"/>
          </p:cNvSpPr>
          <p:nvPr/>
        </p:nvSpPr>
        <p:spPr bwMode="auto">
          <a:xfrm>
            <a:off x="5072063" y="5610225"/>
            <a:ext cx="3571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0000"/>
                </a:solidFill>
                <a:latin typeface="+mn-lt"/>
              </a:rPr>
              <a:t>,</a:t>
            </a:r>
            <a:r>
              <a:rPr lang="ru-RU" sz="24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BD=DC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>
            <a:stCxn id="4" idx="0"/>
            <a:endCxn id="4" idx="3"/>
          </p:cNvCxnSpPr>
          <p:nvPr/>
        </p:nvCxnSpPr>
        <p:spPr>
          <a:xfrm rot="16200000" flipH="1">
            <a:off x="284163" y="3429000"/>
            <a:ext cx="3430588" cy="1587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ирог 23"/>
          <p:cNvSpPr/>
          <p:nvPr/>
        </p:nvSpPr>
        <p:spPr>
          <a:xfrm>
            <a:off x="1357313" y="1214438"/>
            <a:ext cx="1285875" cy="1071562"/>
          </a:xfrm>
          <a:prstGeom prst="pie">
            <a:avLst>
              <a:gd name="adj1" fmla="val 3928024"/>
              <a:gd name="adj2" fmla="val 6867022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60" name="Заголовок 1"/>
          <p:cNvSpPr>
            <a:spLocks noGrp="1"/>
          </p:cNvSpPr>
          <p:nvPr>
            <p:ph type="title"/>
          </p:nvPr>
        </p:nvSpPr>
        <p:spPr>
          <a:xfrm>
            <a:off x="214313" y="261938"/>
            <a:ext cx="8715375" cy="138112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В равнобедренном треугольнике биссектриса, проведенная к основанию, является медианой и высотой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00063" y="1714500"/>
            <a:ext cx="3000375" cy="3429000"/>
          </a:xfrm>
          <a:prstGeom prst="triangl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71688" y="15001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438" y="492918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29000" y="4976813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928688" y="3500438"/>
            <a:ext cx="366712" cy="1555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олилиния 8"/>
          <p:cNvSpPr/>
          <p:nvPr/>
        </p:nvSpPr>
        <p:spPr>
          <a:xfrm flipV="1">
            <a:off x="2643188" y="3500438"/>
            <a:ext cx="357187" cy="142875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57688" y="1428750"/>
            <a:ext cx="1357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</a:p>
        </p:txBody>
      </p:sp>
      <p:graphicFrame>
        <p:nvGraphicFramePr>
          <p:cNvPr id="17" name="Object 6"/>
          <p:cNvGraphicFramePr>
            <a:graphicFrameLocks noChangeAspect="1"/>
          </p:cNvGraphicFramePr>
          <p:nvPr/>
        </p:nvGraphicFramePr>
        <p:xfrm>
          <a:off x="4335463" y="1828800"/>
          <a:ext cx="3257550" cy="1293813"/>
        </p:xfrm>
        <a:graphic>
          <a:graphicData uri="http://schemas.openxmlformats.org/presentationml/2006/ole">
            <p:oleObj spid="_x0000_s2050" name="Формула" r:id="rId3" imgW="1663560" imgH="660240" progId="Equation.3">
              <p:embed/>
            </p:oleObj>
          </a:graphicData>
        </a:graphic>
      </p:graphicFrame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286250" y="3024188"/>
            <a:ext cx="2857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Доказать:</a:t>
            </a:r>
          </a:p>
        </p:txBody>
      </p:sp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4357688" y="3433763"/>
          <a:ext cx="1873250" cy="388937"/>
        </p:xfrm>
        <a:graphic>
          <a:graphicData uri="http://schemas.openxmlformats.org/presentationml/2006/ole">
            <p:oleObj spid="_x0000_s2051" name="Формула" r:id="rId4" imgW="914400" imgH="190440" progId="Equation.3">
              <p:embed/>
            </p:oleObj>
          </a:graphicData>
        </a:graphic>
      </p:graphicFrame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714500" y="5214938"/>
            <a:ext cx="42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286250" y="3776663"/>
            <a:ext cx="3214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Доказательство: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929063" y="4167188"/>
            <a:ext cx="32146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- биссектриса </a:t>
            </a:r>
          </a:p>
        </p:txBody>
      </p:sp>
      <p:graphicFrame>
        <p:nvGraphicFramePr>
          <p:cNvPr id="28" name="Object 5"/>
          <p:cNvGraphicFramePr>
            <a:graphicFrameLocks noChangeAspect="1"/>
          </p:cNvGraphicFramePr>
          <p:nvPr/>
        </p:nvGraphicFramePr>
        <p:xfrm>
          <a:off x="6286500" y="4214813"/>
          <a:ext cx="1000125" cy="377825"/>
        </p:xfrm>
        <a:graphic>
          <a:graphicData uri="http://schemas.openxmlformats.org/presentationml/2006/ole">
            <p:oleObj spid="_x0000_s2052" name="Формула" r:id="rId5" imgW="469800" imgH="177480" progId="Equation.3">
              <p:embed/>
            </p:oleObj>
          </a:graphicData>
        </a:graphic>
      </p:graphicFrame>
      <p:graphicFrame>
        <p:nvGraphicFramePr>
          <p:cNvPr id="29" name="Object 5"/>
          <p:cNvGraphicFramePr>
            <a:graphicFrameLocks noChangeAspect="1"/>
          </p:cNvGraphicFramePr>
          <p:nvPr/>
        </p:nvGraphicFramePr>
        <p:xfrm>
          <a:off x="3960813" y="4565650"/>
          <a:ext cx="2039937" cy="347663"/>
        </p:xfrm>
        <a:graphic>
          <a:graphicData uri="http://schemas.openxmlformats.org/presentationml/2006/ole">
            <p:oleObj spid="_x0000_s2053" name="Формула" r:id="rId6" imgW="1041120" imgH="177480" progId="Equation.3">
              <p:embed/>
            </p:oleObj>
          </a:graphicData>
        </a:graphic>
      </p:graphicFrame>
      <p:sp>
        <p:nvSpPr>
          <p:cNvPr id="30" name="Полилиния 29"/>
          <p:cNvSpPr/>
          <p:nvPr/>
        </p:nvSpPr>
        <p:spPr>
          <a:xfrm rot="16037582">
            <a:off x="1699419" y="3601244"/>
            <a:ext cx="577850" cy="280988"/>
          </a:xfrm>
          <a:custGeom>
            <a:avLst/>
            <a:gdLst>
              <a:gd name="connsiteX0" fmla="*/ 0 w 576943"/>
              <a:gd name="connsiteY0" fmla="*/ 228600 h 281214"/>
              <a:gd name="connsiteX1" fmla="*/ 141514 w 576943"/>
              <a:gd name="connsiteY1" fmla="*/ 10886 h 281214"/>
              <a:gd name="connsiteX2" fmla="*/ 315686 w 576943"/>
              <a:gd name="connsiteY2" fmla="*/ 185057 h 281214"/>
              <a:gd name="connsiteX3" fmla="*/ 446314 w 576943"/>
              <a:gd name="connsiteY3" fmla="*/ 250371 h 281214"/>
              <a:gd name="connsiteX4" fmla="*/ 576943 w 576943"/>
              <a:gd name="connsiteY4" fmla="*/ 0 h 281214"/>
              <a:gd name="connsiteX5" fmla="*/ 576943 w 576943"/>
              <a:gd name="connsiteY5" fmla="*/ 0 h 28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6943" h="281214">
                <a:moveTo>
                  <a:pt x="0" y="228600"/>
                </a:moveTo>
                <a:cubicBezTo>
                  <a:pt x="44450" y="123371"/>
                  <a:pt x="88900" y="18143"/>
                  <a:pt x="141514" y="10886"/>
                </a:cubicBezTo>
                <a:cubicBezTo>
                  <a:pt x="194128" y="3629"/>
                  <a:pt x="264886" y="145143"/>
                  <a:pt x="315686" y="185057"/>
                </a:cubicBezTo>
                <a:cubicBezTo>
                  <a:pt x="366486" y="224971"/>
                  <a:pt x="402771" y="281214"/>
                  <a:pt x="446314" y="250371"/>
                </a:cubicBezTo>
                <a:cubicBezTo>
                  <a:pt x="489857" y="219528"/>
                  <a:pt x="576943" y="0"/>
                  <a:pt x="576943" y="0"/>
                </a:cubicBezTo>
                <a:lnTo>
                  <a:pt x="576943" y="0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929313" y="4500563"/>
            <a:ext cx="3000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по первому признаку</a:t>
            </a:r>
          </a:p>
        </p:txBody>
      </p:sp>
      <p:cxnSp>
        <p:nvCxnSpPr>
          <p:cNvPr id="35" name="Прямая со стрелкой 34"/>
          <p:cNvCxnSpPr/>
          <p:nvPr/>
        </p:nvCxnSpPr>
        <p:spPr>
          <a:xfrm rot="5400000">
            <a:off x="321469" y="3464719"/>
            <a:ext cx="2643187" cy="428625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6200000" flipH="1">
            <a:off x="1035844" y="3464719"/>
            <a:ext cx="2643187" cy="428625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олилиния 60"/>
          <p:cNvSpPr/>
          <p:nvPr/>
        </p:nvSpPr>
        <p:spPr>
          <a:xfrm rot="3837189">
            <a:off x="1148556" y="5060157"/>
            <a:ext cx="231775" cy="157162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080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Полилиния 61"/>
          <p:cNvSpPr/>
          <p:nvPr/>
        </p:nvSpPr>
        <p:spPr>
          <a:xfrm rot="3837189">
            <a:off x="2577306" y="5060157"/>
            <a:ext cx="231775" cy="157162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080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Полилиния 62"/>
          <p:cNvSpPr/>
          <p:nvPr/>
        </p:nvSpPr>
        <p:spPr>
          <a:xfrm rot="3837189">
            <a:off x="1219994" y="5060156"/>
            <a:ext cx="231775" cy="157163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080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Полилиния 63"/>
          <p:cNvSpPr/>
          <p:nvPr/>
        </p:nvSpPr>
        <p:spPr>
          <a:xfrm rot="3837189">
            <a:off x="2648744" y="5060156"/>
            <a:ext cx="231775" cy="157163"/>
          </a:xfrm>
          <a:custGeom>
            <a:avLst/>
            <a:gdLst>
              <a:gd name="connsiteX0" fmla="*/ 0 w 486228"/>
              <a:gd name="connsiteY0" fmla="*/ 0 h 181429"/>
              <a:gd name="connsiteX1" fmla="*/ 413657 w 486228"/>
              <a:gd name="connsiteY1" fmla="*/ 152400 h 181429"/>
              <a:gd name="connsiteX2" fmla="*/ 435428 w 486228"/>
              <a:gd name="connsiteY2" fmla="*/ 174171 h 181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228" h="181429">
                <a:moveTo>
                  <a:pt x="0" y="0"/>
                </a:moveTo>
                <a:lnTo>
                  <a:pt x="413657" y="152400"/>
                </a:lnTo>
                <a:cubicBezTo>
                  <a:pt x="486228" y="181429"/>
                  <a:pt x="460828" y="177800"/>
                  <a:pt x="435428" y="174171"/>
                </a:cubicBezTo>
              </a:path>
            </a:pathLst>
          </a:custGeom>
          <a:ln w="50800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Прямоугольник 41"/>
          <p:cNvSpPr>
            <a:spLocks noChangeArrowheads="1"/>
          </p:cNvSpPr>
          <p:nvPr/>
        </p:nvSpPr>
        <p:spPr bwMode="auto">
          <a:xfrm>
            <a:off x="3929063" y="6000750"/>
            <a:ext cx="306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Значит,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медиана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70" grpId="0" animBg="1"/>
      <p:bldP spid="69" grpId="0" animBg="1"/>
      <p:bldP spid="41" grpId="0"/>
      <p:bldP spid="24" grpId="0" animBg="1"/>
      <p:bldP spid="4" grpId="0" animBg="1"/>
      <p:bldP spid="5" grpId="0"/>
      <p:bldP spid="6" grpId="0"/>
      <p:bldP spid="7" grpId="0"/>
      <p:bldP spid="8" grpId="0" animBg="1"/>
      <p:bldP spid="9" grpId="0" animBg="1"/>
      <p:bldP spid="16" grpId="0"/>
      <p:bldP spid="18" grpId="0"/>
      <p:bldP spid="25" grpId="0"/>
      <p:bldP spid="26" grpId="0"/>
      <p:bldP spid="27" grpId="0"/>
      <p:bldP spid="30" grpId="0" animBg="1"/>
      <p:bldP spid="31" grpId="0"/>
      <p:bldP spid="61" grpId="0" animBg="1"/>
      <p:bldP spid="6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2">
  <a:themeElements>
    <a:clrScheme name="Другая 6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3E3F67"/>
      </a:hlink>
      <a:folHlink>
        <a:srgbClr val="C2A87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874</TotalTime>
  <Words>593</Words>
  <Application>Microsoft Office PowerPoint</Application>
  <PresentationFormat>Экран (4:3)</PresentationFormat>
  <Paragraphs>180</Paragraphs>
  <Slides>20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Тема2</vt:lpstr>
      <vt:lpstr>Формула</vt:lpstr>
      <vt:lpstr>Слайд 1</vt:lpstr>
      <vt:lpstr>Слайд 2</vt:lpstr>
      <vt:lpstr>Слайд 3</vt:lpstr>
      <vt:lpstr>Слайд 4</vt:lpstr>
      <vt:lpstr>Классификация треугольников по</vt:lpstr>
      <vt:lpstr>Равносторонний треугольник</vt:lpstr>
      <vt:lpstr>Равнобедренный треугольник</vt:lpstr>
      <vt:lpstr>В равнобедренном треугольнике углы при основании равны</vt:lpstr>
      <vt:lpstr>В равнобедренном треугольнике биссектриса, проведенная к основанию, является медианой и высотой</vt:lpstr>
      <vt:lpstr>В равнобедренном треугольнике биссектриса, проведенная к основанию, является медианой и высотой</vt:lpstr>
      <vt:lpstr> Биссектрисы, медианы и высоты равнобедренного треугольника, проведенные к основанию,  совпадают</vt:lpstr>
      <vt:lpstr>Слайд 12</vt:lpstr>
      <vt:lpstr>Слайд 13</vt:lpstr>
      <vt:lpstr>    Решение задач  </vt:lpstr>
      <vt:lpstr>  Решение задач</vt:lpstr>
      <vt:lpstr>  Решение задач</vt:lpstr>
      <vt:lpstr>Слайд 17</vt:lpstr>
      <vt:lpstr>Контрольные вопросы</vt:lpstr>
      <vt:lpstr>         Домашнее задание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Равнобедренный треугольник</dc:title>
  <dc:creator>Савченко Е.М.</dc:creator>
  <cp:lastModifiedBy>panther85@inbox.ru</cp:lastModifiedBy>
  <cp:revision>89</cp:revision>
  <cp:lastPrinted>1601-01-01T00:00:00Z</cp:lastPrinted>
  <dcterms:created xsi:type="dcterms:W3CDTF">1601-01-01T00:00:00Z</dcterms:created>
  <dcterms:modified xsi:type="dcterms:W3CDTF">2019-12-12T11:54:24Z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