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DB3"/>
    <a:srgbClr val="79C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43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81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436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52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141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039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45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55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43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0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50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5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8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62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96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8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1F042C-193A-4E1F-B937-79DE67CCD9C1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33E8973-3390-4241-BA19-467883CB3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82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BEB6D-6B51-49E8-B8FB-D0530D957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1785" y="3190537"/>
            <a:ext cx="8574622" cy="2616199"/>
          </a:xfrm>
        </p:spPr>
        <p:txBody>
          <a:bodyPr>
            <a:noAutofit/>
          </a:bodyPr>
          <a:lstStyle/>
          <a:p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>
                <a:solidFill>
                  <a:srgbClr val="117DB3"/>
                </a:solidFill>
              </a:rPr>
              <a:t>Детская журналистика как средство социальной адаптации детей старшего дошкольного возраста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6F4238-552D-4EEC-8360-F1F443DA35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8159" y="3319584"/>
            <a:ext cx="7955643" cy="64633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Региональный научно-практический семинар</a:t>
            </a:r>
            <a:endParaRPr lang="ru-RU" sz="2400" dirty="0"/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A02A14-AA0B-4BEC-8DEA-C0013836A2A7}"/>
              </a:ext>
            </a:extLst>
          </p:cNvPr>
          <p:cNvSpPr/>
          <p:nvPr/>
        </p:nvSpPr>
        <p:spPr>
          <a:xfrm>
            <a:off x="3631785" y="167865"/>
            <a:ext cx="8311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/>
              <a:t>«Детский сад № 26»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BE6D51-F6E6-45FC-A64D-56B6217066D1}"/>
              </a:ext>
            </a:extLst>
          </p:cNvPr>
          <p:cNvSpPr txBox="1"/>
          <p:nvPr/>
        </p:nvSpPr>
        <p:spPr>
          <a:xfrm>
            <a:off x="2124222" y="1051264"/>
            <a:ext cx="92846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Инновационная площадка</a:t>
            </a:r>
          </a:p>
          <a:p>
            <a:pPr algn="ctr"/>
            <a:r>
              <a:rPr lang="ru-RU" sz="2000" b="1" dirty="0">
                <a:solidFill>
                  <a:srgbClr val="117DB3"/>
                </a:solidFill>
              </a:rPr>
              <a:t>«Формирование навыков социально-коммуникативного взаимодействия и развитие связной речи старших дошкольников средствами детской журналистики»</a:t>
            </a:r>
          </a:p>
        </p:txBody>
      </p:sp>
    </p:spTree>
    <p:extLst>
      <p:ext uri="{BB962C8B-B14F-4D97-AF65-F5344CB8AC3E}">
        <p14:creationId xmlns:p14="http://schemas.microsoft.com/office/powerpoint/2010/main" val="22024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BC609555-E8AA-4750-8739-00B62B1DC7FF}"/>
              </a:ext>
            </a:extLst>
          </p:cNvPr>
          <p:cNvSpPr/>
          <p:nvPr/>
        </p:nvSpPr>
        <p:spPr>
          <a:xfrm>
            <a:off x="1479450" y="2067952"/>
            <a:ext cx="10388993" cy="146304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33469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168A994-C861-4AFD-8C49-D443AA4B9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1619" y="1689558"/>
            <a:ext cx="8574622" cy="2616199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117DB3"/>
                </a:solidFill>
              </a:rPr>
              <a:t>«Условия позитивной социальной адаптации старших дошкольников»</a:t>
            </a:r>
            <a:br>
              <a:rPr lang="ru-RU" sz="4000" b="1" dirty="0">
                <a:solidFill>
                  <a:srgbClr val="117DB3"/>
                </a:solidFill>
              </a:rPr>
            </a:br>
            <a:endParaRPr lang="ru-RU" sz="4000" b="1" dirty="0">
              <a:solidFill>
                <a:srgbClr val="117DB3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80CAB48-B2C4-455B-B3A9-06B7D5570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0122" y="4938409"/>
            <a:ext cx="6987645" cy="1388534"/>
          </a:xfrm>
        </p:spPr>
        <p:txBody>
          <a:bodyPr/>
          <a:lstStyle/>
          <a:p>
            <a:r>
              <a:rPr lang="ru-RU" b="1" dirty="0"/>
              <a:t>Старший воспитатель МБДОУ «Детский сад №26»</a:t>
            </a:r>
          </a:p>
          <a:p>
            <a:r>
              <a:rPr lang="ru-RU" b="1" dirty="0"/>
              <a:t>Клочкова С.В.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7B5A4B8-62B2-4885-B139-7C497C873423}"/>
              </a:ext>
            </a:extLst>
          </p:cNvPr>
          <p:cNvSpPr/>
          <p:nvPr/>
        </p:nvSpPr>
        <p:spPr>
          <a:xfrm>
            <a:off x="3052689" y="403736"/>
            <a:ext cx="8168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/>
              <a:t>«Детский сад № 26»</a:t>
            </a:r>
          </a:p>
        </p:txBody>
      </p:sp>
    </p:spTree>
    <p:extLst>
      <p:ext uri="{BB962C8B-B14F-4D97-AF65-F5344CB8AC3E}">
        <p14:creationId xmlns:p14="http://schemas.microsoft.com/office/powerpoint/2010/main" val="240259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248FA5-994E-455C-BC46-B8D8D3126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323" y="324393"/>
            <a:ext cx="10018713" cy="6024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117DB3"/>
                </a:solidFill>
              </a:rPr>
              <a:t>Актуальность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941914-664A-4E5D-B6D5-13392923ED1F}"/>
              </a:ext>
            </a:extLst>
          </p:cNvPr>
          <p:cNvSpPr/>
          <p:nvPr/>
        </p:nvSpPr>
        <p:spPr>
          <a:xfrm>
            <a:off x="1921665" y="1716678"/>
            <a:ext cx="9566031" cy="2704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Дошкольный возраст традиционно считается периодом интенсивной социализации. Современные дети живут и развиваются в совершенно новых социокультурных условиях.  Чрезвычайная занятость родителей, разрыв поколений,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маркетизация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технологизация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детской субкультуры, изолированность ребенка в семье, отсутствие дворовой социализации и другие тенденции негативно отражаются на социализации современных детей. Эффективная социализация является одним из главных условий жизни ребенка в обществе вообще и личностной готовности ребенка к школе, в частности.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498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E752FA-D262-4FCA-9DF0-C87302A89952}"/>
              </a:ext>
            </a:extLst>
          </p:cNvPr>
          <p:cNvSpPr/>
          <p:nvPr/>
        </p:nvSpPr>
        <p:spPr>
          <a:xfrm>
            <a:off x="1950718" y="101373"/>
            <a:ext cx="93597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117DB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dirty="0">
                <a:solidFill>
                  <a:srgbClr val="117DB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Социализация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 социальных и психических процессов, благодаря которым происходит усвоение человеком знаний, норм и ценностей, определяющих его как полноправного члена общества.</a:t>
            </a:r>
            <a:endParaRPr lang="ru-RU" sz="20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E5A4E9F-031C-4A71-ADAA-5AE545FE726F}"/>
              </a:ext>
            </a:extLst>
          </p:cNvPr>
          <p:cNvSpPr/>
          <p:nvPr/>
        </p:nvSpPr>
        <p:spPr>
          <a:xfrm>
            <a:off x="1810041" y="1269933"/>
            <a:ext cx="9359705" cy="172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000" b="1" dirty="0">
                <a:solidFill>
                  <a:srgbClr val="117DB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Социальная адаптация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вхождение ребенка в коллектив сверстников, принятие норм, правил поведения, существующих в обществе, приспособление к условиям пребывания, в процессе которого формируется самосознание и ролевое поведение, способность к самоконтролю, самообслуживанию, адекватных связей с окружающими.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B37595-3665-4CDE-84BF-73D9B2921C4F}"/>
              </a:ext>
            </a:extLst>
          </p:cNvPr>
          <p:cNvSpPr txBox="1"/>
          <p:nvPr/>
        </p:nvSpPr>
        <p:spPr>
          <a:xfrm flipH="1">
            <a:off x="4533313" y="1761927"/>
            <a:ext cx="29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8295E0-CFAC-4533-89AE-2370B193EDAC}"/>
              </a:ext>
            </a:extLst>
          </p:cNvPr>
          <p:cNvSpPr txBox="1"/>
          <p:nvPr/>
        </p:nvSpPr>
        <p:spPr>
          <a:xfrm>
            <a:off x="3094893" y="2853093"/>
            <a:ext cx="7929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Факторы социализации личности ребенка-дошкольника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23E4EA7-3CAE-4225-8397-C91CAA132069}"/>
              </a:ext>
            </a:extLst>
          </p:cNvPr>
          <p:cNvSpPr/>
          <p:nvPr/>
        </p:nvSpPr>
        <p:spPr>
          <a:xfrm>
            <a:off x="2166423" y="3374222"/>
            <a:ext cx="4323470" cy="3041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внешние факторы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определяют содержание и форму социализации дошкольников, определяют векторы их дальнейшего развития. К ним относятся семья, детский коллектив, допустим, во дворе, центры раннего развития, кружки по интересам, детские дошкольные учреждения, а также культура и религия социальной группы;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C3DB7AE-82DB-4841-923A-252A2A419DDE}"/>
              </a:ext>
            </a:extLst>
          </p:cNvPr>
          <p:cNvSpPr/>
          <p:nvPr/>
        </p:nvSpPr>
        <p:spPr>
          <a:xfrm>
            <a:off x="7059824" y="3429000"/>
            <a:ext cx="4042116" cy="215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внутренние факторы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индивидуальные особенности ребенка, которые напрямую влияют на формирование у него картины мира и определяют стиль переживания межличностных отношений.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597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DCACD-3465-435D-B67A-64C2E58B6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717" y="151228"/>
            <a:ext cx="10018713" cy="52402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117DB3"/>
                </a:solidFill>
              </a:rPr>
              <a:t>Требования ФГОС ДО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EDAF76C-5CBF-41D9-9D15-6F041622C3CD}"/>
              </a:ext>
            </a:extLst>
          </p:cNvPr>
          <p:cNvSpPr/>
          <p:nvPr/>
        </p:nvSpPr>
        <p:spPr>
          <a:xfrm>
            <a:off x="1723461" y="963510"/>
            <a:ext cx="10177806" cy="5237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усвоение норм и ценностей, принятых в обществе, включая моральные и нравственные ценности;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общения и взаимодействия ребенка со взрослыми и сверстниками;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становление самостоятельности, целенаправленности и саморегуляции собственных действий;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основ безопасного поведения в быту, социуме, природе.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660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CEB4251-1955-4A2E-BCA8-CBF34C1FA284}"/>
              </a:ext>
            </a:extLst>
          </p:cNvPr>
          <p:cNvSpPr/>
          <p:nvPr/>
        </p:nvSpPr>
        <p:spPr>
          <a:xfrm>
            <a:off x="4356250" y="3249756"/>
            <a:ext cx="2781252" cy="4165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2DBD13A-6F98-41CD-9CD0-12038E9BC1E6}"/>
              </a:ext>
            </a:extLst>
          </p:cNvPr>
          <p:cNvSpPr/>
          <p:nvPr/>
        </p:nvSpPr>
        <p:spPr>
          <a:xfrm rot="10800000" flipV="1">
            <a:off x="1498377" y="426993"/>
            <a:ext cx="5127846" cy="1913207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Позитивная социализация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это умение ребенка взаимодействовать с окружающими людьми, выстраивать свое поведение и деятельность, учитывая потребности и интересы других. Она основана на получении нового опыта с радостью и удовольствием, благодаря положительным подкреплениям, поощрениям, приятным эмоциям. </a:t>
            </a:r>
            <a:endParaRPr lang="ru-RU" sz="1600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EC13DB25-53CC-42F0-B3CD-A135A5430303}"/>
              </a:ext>
            </a:extLst>
          </p:cNvPr>
          <p:cNvSpPr/>
          <p:nvPr/>
        </p:nvSpPr>
        <p:spPr>
          <a:xfrm rot="10800000" flipV="1">
            <a:off x="6928901" y="426994"/>
            <a:ext cx="5127846" cy="1913207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связана с получением нового опыта путем наказаний, суровой критики, излишней строгости – то есть, негативных реакций окружающих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20A1C0-EDD9-4831-B0D6-1CDB00873122}"/>
              </a:ext>
            </a:extLst>
          </p:cNvPr>
          <p:cNvSpPr txBox="1"/>
          <p:nvPr/>
        </p:nvSpPr>
        <p:spPr>
          <a:xfrm rot="16200000">
            <a:off x="446831" y="4485589"/>
            <a:ext cx="3686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заказ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72C70296-D6C0-4464-9519-ECB88618E2B0}"/>
              </a:ext>
            </a:extLst>
          </p:cNvPr>
          <p:cNvSpPr/>
          <p:nvPr/>
        </p:nvSpPr>
        <p:spPr>
          <a:xfrm>
            <a:off x="2658649" y="4398518"/>
            <a:ext cx="584776" cy="2832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A19453-FF1F-41F7-A686-922D2DF07B0D}"/>
              </a:ext>
            </a:extLst>
          </p:cNvPr>
          <p:cNvSpPr txBox="1"/>
          <p:nvPr/>
        </p:nvSpPr>
        <p:spPr>
          <a:xfrm>
            <a:off x="4971864" y="3216545"/>
            <a:ext cx="2618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инициативный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BEBB82-1230-4F5D-B64C-0B83A2B6634F}"/>
              </a:ext>
            </a:extLst>
          </p:cNvPr>
          <p:cNvSpPr txBox="1"/>
          <p:nvPr/>
        </p:nvSpPr>
        <p:spPr>
          <a:xfrm rot="16200000">
            <a:off x="2639282" y="4169453"/>
            <a:ext cx="191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EE2420-FC76-49DC-B2A5-BFC6B8CC56AD}"/>
              </a:ext>
            </a:extLst>
          </p:cNvPr>
          <p:cNvSpPr txBox="1"/>
          <p:nvPr/>
        </p:nvSpPr>
        <p:spPr>
          <a:xfrm>
            <a:off x="5530268" y="3826243"/>
            <a:ext cx="250837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Способный найти себя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435A26-E8BF-4FDD-88CE-562E0410A062}"/>
              </a:ext>
            </a:extLst>
          </p:cNvPr>
          <p:cNvSpPr txBox="1"/>
          <p:nvPr/>
        </p:nvSpPr>
        <p:spPr>
          <a:xfrm>
            <a:off x="6096001" y="4355472"/>
            <a:ext cx="3213528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Нравственно-стойкий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5C2A23F-D989-4462-95E0-1376DCB99EB0}"/>
              </a:ext>
            </a:extLst>
          </p:cNvPr>
          <p:cNvSpPr/>
          <p:nvPr/>
        </p:nvSpPr>
        <p:spPr>
          <a:xfrm>
            <a:off x="6997774" y="4847318"/>
            <a:ext cx="3213528" cy="4799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Социально-адаптированный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84CA170-77EE-40EC-8094-ACC0B2369C3E}"/>
              </a:ext>
            </a:extLst>
          </p:cNvPr>
          <p:cNvSpPr/>
          <p:nvPr/>
        </p:nvSpPr>
        <p:spPr>
          <a:xfrm>
            <a:off x="7845497" y="5418445"/>
            <a:ext cx="3438391" cy="4799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Способный к саморазвитию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45CBAEA-D8E0-49F3-8F31-1B0E025D3F90}"/>
              </a:ext>
            </a:extLst>
          </p:cNvPr>
          <p:cNvSpPr/>
          <p:nvPr/>
        </p:nvSpPr>
        <p:spPr>
          <a:xfrm>
            <a:off x="8911432" y="6045375"/>
            <a:ext cx="3145315" cy="4799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коммуникабельный</a:t>
            </a: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FF5A2222-AC31-4E96-B9C9-685EBBE9EE7D}"/>
              </a:ext>
            </a:extLst>
          </p:cNvPr>
          <p:cNvSpPr/>
          <p:nvPr/>
        </p:nvSpPr>
        <p:spPr>
          <a:xfrm>
            <a:off x="3888274" y="4408668"/>
            <a:ext cx="978408" cy="316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115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C91AF1-D849-4992-A06C-C00F6D8B0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2785" y="291906"/>
            <a:ext cx="10018713" cy="42554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Причины нарушения социальной адаптации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D4D563D-B7F9-47A6-85D0-D4BB7373E819}"/>
              </a:ext>
            </a:extLst>
          </p:cNvPr>
          <p:cNvSpPr/>
          <p:nvPr/>
        </p:nvSpPr>
        <p:spPr>
          <a:xfrm>
            <a:off x="2248485" y="1153552"/>
            <a:ext cx="9483969" cy="4261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Заболевания, нарушающие работу нервной системы. Например, при СДВГ дети невнимательны, импульсивны, слишком активны, что является причиной отвержения их окружающими; атопический дерматит и бронхиальная астма изменяют общий нервный фон: такие дети более капризны, плаксивы, несдержанные.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эмоционально-волевой сферы, среди которых можно выделить повышенный уровень тревожности, агрессии, медлительность, застенчивость.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Несформированность коммуникативных умений, трудности в общении со взрослыми и сверстниками. Именно этот фактор чаще всего является причиной нарушения социальной адаптации.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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Неумение самостоятельно разрешать конфликтные ситуации: нетерпимость к сопротивлению со стороны партнеров по деятельности, уход от ситуации и т. д.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889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082DEA-1CD7-44FC-8584-B027E2ADFD3E}"/>
              </a:ext>
            </a:extLst>
          </p:cNvPr>
          <p:cNvSpPr txBox="1"/>
          <p:nvPr/>
        </p:nvSpPr>
        <p:spPr>
          <a:xfrm>
            <a:off x="5744308" y="433063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B10D68-D545-4675-9961-EC011C0B534C}"/>
              </a:ext>
            </a:extLst>
          </p:cNvPr>
          <p:cNvSpPr txBox="1"/>
          <p:nvPr/>
        </p:nvSpPr>
        <p:spPr>
          <a:xfrm>
            <a:off x="2099865" y="1127362"/>
            <a:ext cx="91259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Позитивная социализация старших дошкольников в семье, ДОУ, обществе; приобщение детей к социокультурным нормам, традициям семьи, общества и государства средствами детской журналистики.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1711AE-BED5-4A27-99EE-E0F0B48A29E1}"/>
              </a:ext>
            </a:extLst>
          </p:cNvPr>
          <p:cNvSpPr/>
          <p:nvPr/>
        </p:nvSpPr>
        <p:spPr>
          <a:xfrm>
            <a:off x="5133268" y="2544936"/>
            <a:ext cx="1925464" cy="593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22098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F2E90F7-3CFB-40F6-9338-26CFDA32613B}"/>
              </a:ext>
            </a:extLst>
          </p:cNvPr>
          <p:cNvSpPr/>
          <p:nvPr/>
        </p:nvSpPr>
        <p:spPr>
          <a:xfrm>
            <a:off x="1720022" y="3265831"/>
            <a:ext cx="98855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45720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эмоционально-благополучную атмосферу для каждого ребенка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45720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позитивное отношение к окружающим.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7540" indent="-45720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коммуникативной компетентности дошкольников.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 indent="-457200" algn="just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социальные навыки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344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араллелограмм 6">
            <a:extLst>
              <a:ext uri="{FF2B5EF4-FFF2-40B4-BE49-F238E27FC236}">
                <a16:creationId xmlns:a16="http://schemas.microsoft.com/office/drawing/2014/main" id="{57E60868-24E3-49DF-A21F-0D4D2DAE4312}"/>
              </a:ext>
            </a:extLst>
          </p:cNvPr>
          <p:cNvSpPr/>
          <p:nvPr/>
        </p:nvSpPr>
        <p:spPr>
          <a:xfrm>
            <a:off x="1465383" y="1073189"/>
            <a:ext cx="8227768" cy="1214574"/>
          </a:xfrm>
          <a:prstGeom prst="parallelogram">
            <a:avLst>
              <a:gd name="adj" fmla="val 15734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 Социальная адаптация в ДОУ – взаимоотношения со сверстниками, взрослыми. (Проект «Спор хороший – спор плохой»)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5DEC7-791A-49CC-9659-4D766022C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2785" y="1"/>
            <a:ext cx="10018713" cy="90033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Направления инновационной деятельности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61C2DA9-3AEA-4FB6-B8FF-FFE16163FF97}"/>
              </a:ext>
            </a:extLst>
          </p:cNvPr>
          <p:cNvSpPr/>
          <p:nvPr/>
        </p:nvSpPr>
        <p:spPr>
          <a:xfrm>
            <a:off x="1343634" y="3819990"/>
            <a:ext cx="84712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араллелограмм 7">
            <a:extLst>
              <a:ext uri="{FF2B5EF4-FFF2-40B4-BE49-F238E27FC236}">
                <a16:creationId xmlns:a16="http://schemas.microsoft.com/office/drawing/2014/main" id="{0EBC6110-F455-49DE-9609-7337CA874AAD}"/>
              </a:ext>
            </a:extLst>
          </p:cNvPr>
          <p:cNvSpPr/>
          <p:nvPr/>
        </p:nvSpPr>
        <p:spPr>
          <a:xfrm>
            <a:off x="1155893" y="2560963"/>
            <a:ext cx="8227768" cy="1214574"/>
          </a:xfrm>
          <a:prstGeom prst="parallelogram">
            <a:avLst>
              <a:gd name="adj" fmla="val 19209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Позитивная социализация через взаимодействие с семьей. (Проект «Маленький блогер детского сада»)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араллелограмм 8">
            <a:extLst>
              <a:ext uri="{FF2B5EF4-FFF2-40B4-BE49-F238E27FC236}">
                <a16:creationId xmlns:a16="http://schemas.microsoft.com/office/drawing/2014/main" id="{46C366B6-A21B-407A-B8E9-E39455379043}"/>
              </a:ext>
            </a:extLst>
          </p:cNvPr>
          <p:cNvSpPr/>
          <p:nvPr/>
        </p:nvSpPr>
        <p:spPr>
          <a:xfrm>
            <a:off x="834916" y="4048737"/>
            <a:ext cx="8227768" cy="1214574"/>
          </a:xfrm>
          <a:prstGeom prst="parallelogram">
            <a:avLst>
              <a:gd name="adj" fmla="val 18051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Социализация в обществе (Проект «Экскурсия по микрорайону»)</a:t>
            </a:r>
          </a:p>
        </p:txBody>
      </p:sp>
    </p:spTree>
    <p:extLst>
      <p:ext uri="{BB962C8B-B14F-4D97-AF65-F5344CB8AC3E}">
        <p14:creationId xmlns:p14="http://schemas.microsoft.com/office/powerpoint/2010/main" val="1627067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502</TotalTime>
  <Words>464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Symbol</vt:lpstr>
      <vt:lpstr>Times New Roman</vt:lpstr>
      <vt:lpstr>Параллакс</vt:lpstr>
      <vt:lpstr> Детская журналистика как средство социальной адаптации детей старшего дошкольного возраста</vt:lpstr>
      <vt:lpstr>«Условия позитивной социальной адаптации старших дошкольников» </vt:lpstr>
      <vt:lpstr>Актуальность</vt:lpstr>
      <vt:lpstr>Презентация PowerPoint</vt:lpstr>
      <vt:lpstr>Требования ФГОС ДО</vt:lpstr>
      <vt:lpstr>Презентация PowerPoint</vt:lpstr>
      <vt:lpstr>Причины нарушения социальной адаптации</vt:lpstr>
      <vt:lpstr>Презентация PowerPoint</vt:lpstr>
      <vt:lpstr>Направления инновационной деятельности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научно-практический семинарДетская журналистика как средство социальной адаптации детей старшего дошкольного возраста</dc:title>
  <dc:creator>Admin</dc:creator>
  <cp:lastModifiedBy>Admin</cp:lastModifiedBy>
  <cp:revision>24</cp:revision>
  <dcterms:created xsi:type="dcterms:W3CDTF">2019-11-11T06:24:25Z</dcterms:created>
  <dcterms:modified xsi:type="dcterms:W3CDTF">2019-12-12T12:33:24Z</dcterms:modified>
</cp:coreProperties>
</file>