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351" r:id="rId2"/>
    <p:sldId id="310" r:id="rId3"/>
    <p:sldId id="311" r:id="rId4"/>
    <p:sldId id="331" r:id="rId5"/>
    <p:sldId id="333" r:id="rId6"/>
    <p:sldId id="339" r:id="rId7"/>
    <p:sldId id="340" r:id="rId8"/>
    <p:sldId id="341" r:id="rId9"/>
    <p:sldId id="313" r:id="rId10"/>
    <p:sldId id="315" r:id="rId11"/>
    <p:sldId id="327" r:id="rId12"/>
    <p:sldId id="317" r:id="rId13"/>
    <p:sldId id="345" r:id="rId14"/>
    <p:sldId id="282" r:id="rId15"/>
    <p:sldId id="284" r:id="rId16"/>
    <p:sldId id="290" r:id="rId17"/>
    <p:sldId id="294" r:id="rId18"/>
    <p:sldId id="295" r:id="rId19"/>
    <p:sldId id="296" r:id="rId20"/>
    <p:sldId id="263" r:id="rId21"/>
    <p:sldId id="342" r:id="rId22"/>
    <p:sldId id="346" r:id="rId23"/>
    <p:sldId id="348" r:id="rId24"/>
    <p:sldId id="349" r:id="rId25"/>
    <p:sldId id="350" r:id="rId26"/>
    <p:sldId id="30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15" autoAdjust="0"/>
    <p:restoredTop sz="86449" autoAdjust="0"/>
  </p:normalViewPr>
  <p:slideViewPr>
    <p:cSldViewPr>
      <p:cViewPr>
        <p:scale>
          <a:sx n="70" d="100"/>
          <a:sy n="70" d="100"/>
        </p:scale>
        <p:origin x="-3048" y="-7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B4D87-7E89-40EB-A816-7917638A71AB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858150-FC17-49E3-98B7-E8764DE98D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3063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58150-FC17-49E3-98B7-E8764DE98D09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8435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58150-FC17-49E3-98B7-E8764DE98D09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95912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58150-FC17-49E3-98B7-E8764DE98D09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21939-75B9-4A33-8427-575CD134EFE1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FAC6-1875-417D-911B-A90422D105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7465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21939-75B9-4A33-8427-575CD134EFE1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FAC6-1875-417D-911B-A90422D105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3051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21939-75B9-4A33-8427-575CD134EFE1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FAC6-1875-417D-911B-A90422D105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2001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21939-75B9-4A33-8427-575CD134EFE1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FAC6-1875-417D-911B-A90422D105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7157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21939-75B9-4A33-8427-575CD134EFE1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FAC6-1875-417D-911B-A90422D105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6376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21939-75B9-4A33-8427-575CD134EFE1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FAC6-1875-417D-911B-A90422D105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5280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21939-75B9-4A33-8427-575CD134EFE1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FAC6-1875-417D-911B-A90422D105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1520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21939-75B9-4A33-8427-575CD134EFE1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FAC6-1875-417D-911B-A90422D105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6518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21939-75B9-4A33-8427-575CD134EFE1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FAC6-1875-417D-911B-A90422D105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4029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21939-75B9-4A33-8427-575CD134EFE1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FAC6-1875-417D-911B-A90422D105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4867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21939-75B9-4A33-8427-575CD134EFE1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1FAC6-1875-417D-911B-A90422D105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9477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21939-75B9-4A33-8427-575CD134EFE1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1FAC6-1875-417D-911B-A90422D105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4758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hyperlink" Target="http://medatlant.spb.ru/l2.jpg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5.jpeg"/><Relationship Id="rId4" Type="http://schemas.openxmlformats.org/officeDocument/2006/relationships/hyperlink" Target="http://www.fizecomed.com/pics/fizicheskie_uprajneniya.jpg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hyperlink" Target="http://resorts-crimea.com/object_foto/9466_800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hyperlink" Target="http://sunfood.com.ua/default/articles_0/131/main_big.jpg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980728"/>
            <a:ext cx="6172200" cy="3384376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000" b="1" dirty="0" smtClean="0"/>
              <a:t>Внеаудиторная самостоятельная работа (доклад с</a:t>
            </a:r>
            <a:br>
              <a:rPr lang="ru-RU" sz="2000" b="1" dirty="0" smtClean="0"/>
            </a:br>
            <a:r>
              <a:rPr lang="ru-RU" sz="2000" b="1" dirty="0" err="1" smtClean="0"/>
              <a:t>мультимедийным</a:t>
            </a:r>
            <a:r>
              <a:rPr lang="ru-RU" sz="2000" b="1" dirty="0" smtClean="0"/>
              <a:t> сопровождением)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Учебная дисциплина: ПМ 02 Участие в лечебно-</a:t>
            </a:r>
            <a:br>
              <a:rPr lang="ru-RU" sz="2000" b="1" dirty="0" smtClean="0"/>
            </a:br>
            <a:r>
              <a:rPr lang="ru-RU" sz="2000" b="1" dirty="0" smtClean="0"/>
              <a:t>диагностическом и реабилитационном процессах</a:t>
            </a:r>
            <a:r>
              <a:rPr lang="ru-RU" sz="2000" b="1" dirty="0" smtClean="0"/>
              <a:t>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3200" b="1" dirty="0" smtClean="0"/>
              <a:t>Тема: </a:t>
            </a:r>
            <a:r>
              <a:rPr lang="ru-RU" sz="3200" b="1" dirty="0" smtClean="0">
                <a:solidFill>
                  <a:schemeClr val="tx1"/>
                </a:solidFill>
              </a:rPr>
              <a:t>Санаторно-курортное </a:t>
            </a:r>
            <a:r>
              <a:rPr lang="ru-RU" sz="3200" b="1" dirty="0" smtClean="0">
                <a:solidFill>
                  <a:schemeClr val="tx1"/>
                </a:solidFill>
              </a:rPr>
              <a:t>лечение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4869160"/>
            <a:ext cx="6786578" cy="1988840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Выполнила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</a:rPr>
              <a:t>студентка группы№</a:t>
            </a:r>
            <a:r>
              <a:rPr lang="ru-RU" sz="1800" b="1" dirty="0" smtClean="0">
                <a:solidFill>
                  <a:schemeClr val="tx1"/>
                </a:solidFill>
              </a:rPr>
              <a:t>4С6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Специальность Сестринское дело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 </a:t>
            </a:r>
            <a:r>
              <a:rPr lang="ru-RU" sz="1800" b="1" dirty="0" err="1" smtClean="0">
                <a:solidFill>
                  <a:schemeClr val="tx1"/>
                </a:solidFill>
              </a:rPr>
              <a:t>Блинова</a:t>
            </a:r>
            <a:r>
              <a:rPr lang="ru-RU" sz="1800" b="1" dirty="0" smtClean="0">
                <a:solidFill>
                  <a:schemeClr val="tx1"/>
                </a:solidFill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</a:rPr>
              <a:t>Екатерина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Работу проверил 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Преподаватель </a:t>
            </a:r>
            <a:r>
              <a:rPr lang="ru-RU" sz="1800" b="1" dirty="0" smtClean="0">
                <a:solidFill>
                  <a:schemeClr val="tx1"/>
                </a:solidFill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</a:rPr>
              <a:t>Бехметьева Г.М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88640"/>
            <a:ext cx="64087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Государственное бюджетное профессиональное образовательное учреждение Департамента здравоохранения города Москвы</a:t>
            </a:r>
          </a:p>
          <a:p>
            <a:pPr algn="ctr"/>
            <a:r>
              <a:rPr lang="ru-RU" b="1" dirty="0" smtClean="0"/>
              <a:t>Медицинский колледж № 6</a:t>
            </a:r>
          </a:p>
          <a:p>
            <a:pPr algn="ctr"/>
            <a:endParaRPr lang="ru-RU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1"/>
            <a:ext cx="8229600" cy="59375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/>
              <a:t>   Талассотерапия</a:t>
            </a:r>
            <a:r>
              <a:rPr lang="ru-RU" sz="2800" i="1" dirty="0" smtClean="0"/>
              <a:t> </a:t>
            </a:r>
            <a:r>
              <a:rPr lang="ru-RU" sz="2800" dirty="0" smtClean="0"/>
              <a:t>- метод </a:t>
            </a:r>
            <a:r>
              <a:rPr lang="ru-RU" sz="2800" dirty="0" err="1" smtClean="0"/>
              <a:t>климатолечения</a:t>
            </a:r>
            <a:r>
              <a:rPr lang="ru-RU" sz="2800" dirty="0" smtClean="0"/>
              <a:t>, включающий климатические, бальнеологические и гидротерапевтические факторы, связанные с пребыванием у моря.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 В более узком понимании талассотерапия - это воздействие морскими купаниями</a:t>
            </a:r>
            <a:endParaRPr lang="en-US" sz="2800" dirty="0" smtClean="0"/>
          </a:p>
        </p:txBody>
      </p:sp>
      <p:pic>
        <p:nvPicPr>
          <p:cNvPr id="4" name="Picture 2" descr="C:\Users\User\Desktop\0a280a04baef21ed80e555f4c35ff9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501008"/>
            <a:ext cx="3791336" cy="2472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1"/>
            <a:ext cx="8229600" cy="59375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     </a:t>
            </a:r>
            <a:r>
              <a:rPr lang="ru-RU" sz="2400" b="1" dirty="0" err="1" smtClean="0"/>
              <a:t>Спелеотерапия</a:t>
            </a:r>
            <a:r>
              <a:rPr lang="ru-RU" sz="2400" b="1" dirty="0" smtClean="0"/>
              <a:t> - </a:t>
            </a:r>
            <a:r>
              <a:rPr lang="ru-RU" sz="2400" dirty="0" smtClean="0"/>
              <a:t>метод лечения длительным пребыванием в условиях микроклимата естественных карстовых пещер, гротов, соляных копей, искусственно пройденных горных выработок металлических, соляных и калийных рудников называется  (от греч. </a:t>
            </a:r>
            <a:r>
              <a:rPr lang="ru-RU" sz="2400" i="1" dirty="0" err="1" smtClean="0"/>
              <a:t>speleon</a:t>
            </a:r>
            <a:r>
              <a:rPr lang="ru-RU" sz="2400" i="1" dirty="0" smtClean="0"/>
              <a:t> </a:t>
            </a:r>
            <a:r>
              <a:rPr lang="ru-RU" sz="2400" dirty="0" smtClean="0"/>
              <a:t>- пещера).</a:t>
            </a:r>
            <a:endParaRPr lang="ru-RU" sz="2400" dirty="0"/>
          </a:p>
        </p:txBody>
      </p:sp>
      <p:pic>
        <p:nvPicPr>
          <p:cNvPr id="6" name="Picture 2" descr="C:\Users\User\Desktop\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57356" y="3213942"/>
            <a:ext cx="4643470" cy="2896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08720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Бальнеотерапия</a:t>
            </a:r>
            <a:r>
              <a:rPr lang="ru-RU" sz="2400" dirty="0" smtClean="0"/>
              <a:t> - совокупность лечебных методов, основанных на использовании минеральных вод.</a:t>
            </a:r>
            <a:endParaRPr lang="ru-RU" sz="2400" dirty="0"/>
          </a:p>
        </p:txBody>
      </p:sp>
      <p:pic>
        <p:nvPicPr>
          <p:cNvPr id="3" name="Picture 6" descr="C:\Users\User\Desktop\detk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321062"/>
            <a:ext cx="3289337" cy="2467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C:\Users\User\Desktop\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2852936"/>
            <a:ext cx="3924701" cy="294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000108"/>
            <a:ext cx="90011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Питье минеральной воды.</a:t>
            </a:r>
          </a:p>
          <a:p>
            <a:pPr algn="just"/>
            <a:r>
              <a:rPr lang="ru-RU" sz="2400" dirty="0" smtClean="0"/>
              <a:t>Минеральные воды оказывают раздражающее действие на рецепторы слизистых оболочек верхних отделов желудочно-кишечного тракта (полости рта, желудка и отчасти двенадцатиперстной кишки).</a:t>
            </a:r>
          </a:p>
          <a:p>
            <a:pPr algn="just"/>
            <a:r>
              <a:rPr lang="ru-RU" sz="2400" dirty="0" smtClean="0"/>
              <a:t>Раздражение рецепторов желудочно-кишечного тракта минеральной водой вызывает прежде всего рефлекторные изменения желудочной секреции. </a:t>
            </a:r>
            <a:endParaRPr lang="ru-RU" sz="2400" dirty="0"/>
          </a:p>
        </p:txBody>
      </p:sp>
      <p:pic>
        <p:nvPicPr>
          <p:cNvPr id="6146" name="Picture 2" descr="https://sanatoriy-rossii.ru/files/pages/ozdorovitelnaya-putevka-v-sanatorii/lechenie-min-vodo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214818"/>
            <a:ext cx="2755466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8" name="Picture 4" descr="ÐÐ°Ð¿Ð¸ÑÐºÐ¸ Ñ Ð¼Ð¸Ð½ÐµÑÐ°Ð»ÑÐ½Ð¾Ð¹ Ð²Ð¾Ð´Ð¾Ð¹ ÑÐ²ÐµÑÐ»Ð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15169">
            <a:off x="6582892" y="4423467"/>
            <a:ext cx="1500198" cy="1643074"/>
          </a:xfrm>
          <a:prstGeom prst="rect">
            <a:avLst/>
          </a:prstGeom>
          <a:noFill/>
        </p:spPr>
      </p:pic>
      <p:pic>
        <p:nvPicPr>
          <p:cNvPr id="6150" name="Picture 6" descr="ÐÐ°Ð¿Ð¸ÑÐºÐ¸ Ñ Ð¼Ð¸Ð½ÐµÑÐ°Ð»ÑÐ½Ð¾Ð¹ Ð²Ð¾Ð´Ð¾Ð¹ ÑÐ²ÐµÑÐ»Ð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4429132"/>
            <a:ext cx="1428760" cy="1500198"/>
          </a:xfrm>
          <a:prstGeom prst="rect">
            <a:avLst/>
          </a:prstGeom>
          <a:noFill/>
        </p:spPr>
      </p:pic>
      <p:pic>
        <p:nvPicPr>
          <p:cNvPr id="6152" name="Picture 8" descr="ÐÐ°Ð¿Ð¸ÑÐºÐ¸ Ñ Ð¼Ð¸Ð½ÐµÑÐ°Ð»ÑÐ½Ð¾Ð¹ Ð²Ð¾Ð´Ð¾Ð¹ ÑÐ²ÐµÑÐ»Ð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25701">
            <a:off x="5101235" y="4386863"/>
            <a:ext cx="1571636" cy="1571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620688"/>
            <a:ext cx="61024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Водолечебные </a:t>
            </a:r>
            <a:r>
              <a:rPr lang="ru-RU" sz="2400" dirty="0" smtClean="0"/>
              <a:t>процедуры</a:t>
            </a:r>
          </a:p>
          <a:p>
            <a:endParaRPr lang="ru-RU" sz="2400" dirty="0"/>
          </a:p>
          <a:p>
            <a:r>
              <a:rPr lang="ru-RU" sz="2400" dirty="0"/>
              <a:t>- обливание</a:t>
            </a:r>
          </a:p>
          <a:p>
            <a:r>
              <a:rPr lang="ru-RU" sz="2400" dirty="0"/>
              <a:t>- обмывание</a:t>
            </a:r>
          </a:p>
          <a:p>
            <a:r>
              <a:rPr lang="ru-RU" sz="2400" dirty="0"/>
              <a:t>- обтирание</a:t>
            </a:r>
          </a:p>
          <a:p>
            <a:r>
              <a:rPr lang="ru-RU" sz="2400" dirty="0"/>
              <a:t>- компрессы</a:t>
            </a:r>
          </a:p>
          <a:p>
            <a:r>
              <a:rPr lang="ru-RU" sz="2400" dirty="0"/>
              <a:t>- укутывание</a:t>
            </a:r>
          </a:p>
          <a:p>
            <a:r>
              <a:rPr lang="ru-RU" sz="2400" dirty="0"/>
              <a:t>- души</a:t>
            </a:r>
          </a:p>
          <a:p>
            <a:r>
              <a:rPr lang="ru-RU" sz="2400" dirty="0"/>
              <a:t>- ванны</a:t>
            </a:r>
          </a:p>
          <a:p>
            <a:r>
              <a:rPr lang="ru-RU" sz="2400" dirty="0"/>
              <a:t>- подводное вытяжение</a:t>
            </a:r>
          </a:p>
          <a:p>
            <a:r>
              <a:rPr lang="ru-RU" sz="2400" dirty="0"/>
              <a:t>  позвоночника</a:t>
            </a:r>
          </a:p>
          <a:p>
            <a:r>
              <a:rPr lang="ru-RU" sz="2400" dirty="0"/>
              <a:t>- бани</a:t>
            </a:r>
          </a:p>
          <a:p>
            <a:r>
              <a:rPr lang="ru-RU" sz="2400" dirty="0"/>
              <a:t>- купания</a:t>
            </a:r>
          </a:p>
          <a:p>
            <a:r>
              <a:rPr lang="ru-RU" sz="2400" dirty="0"/>
              <a:t>- промывания-орошения</a:t>
            </a:r>
          </a:p>
          <a:p>
            <a:r>
              <a:rPr lang="ru-RU" sz="2400" dirty="0"/>
              <a:t>  кишечника</a:t>
            </a:r>
          </a:p>
        </p:txBody>
      </p:sp>
      <p:pic>
        <p:nvPicPr>
          <p:cNvPr id="10242" name="Picture 2" descr="C:\Users\User\Desktop\Cold-_dous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57884" y="357166"/>
            <a:ext cx="2313161" cy="20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User\Desktop\9467834154c7188017e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29322" y="2714620"/>
            <a:ext cx="2301976" cy="1726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C:\Users\User\Desktop\banya_4_b-672x44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57884" y="4714884"/>
            <a:ext cx="2482568" cy="1655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0642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764703"/>
            <a:ext cx="13211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 Души</a:t>
            </a:r>
          </a:p>
        </p:txBody>
      </p:sp>
      <p:pic>
        <p:nvPicPr>
          <p:cNvPr id="12290" name="Picture 2" descr="C:\Users\User\Desktop\429_lar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76672"/>
            <a:ext cx="3888432" cy="1923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User\Desktop\regina-isabella-royal-sp_4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7818" y="3714752"/>
            <a:ext cx="3374194" cy="2286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C:\Users\User\Desktop\12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00" y="4643446"/>
            <a:ext cx="3286148" cy="1804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1700808"/>
            <a:ext cx="51845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- душ Шарко</a:t>
            </a:r>
          </a:p>
          <a:p>
            <a:r>
              <a:rPr lang="ru-RU" sz="2800" dirty="0"/>
              <a:t>- циркулярный душ</a:t>
            </a:r>
          </a:p>
          <a:p>
            <a:r>
              <a:rPr lang="ru-RU" sz="2800" dirty="0"/>
              <a:t>- шотландский душ</a:t>
            </a:r>
          </a:p>
          <a:p>
            <a:r>
              <a:rPr lang="ru-RU" sz="2800" dirty="0"/>
              <a:t>- восходящий промежностный</a:t>
            </a:r>
          </a:p>
          <a:p>
            <a:r>
              <a:rPr lang="ru-RU" sz="2800" dirty="0"/>
              <a:t>   душ</a:t>
            </a:r>
          </a:p>
          <a:p>
            <a:r>
              <a:rPr lang="ru-RU" sz="2800" dirty="0"/>
              <a:t>- подводный душ массаж</a:t>
            </a:r>
          </a:p>
        </p:txBody>
      </p:sp>
    </p:spTree>
    <p:extLst>
      <p:ext uri="{BB962C8B-B14F-4D97-AF65-F5344CB8AC3E}">
        <p14:creationId xmlns:p14="http://schemas.microsoft.com/office/powerpoint/2010/main" xmlns="" val="385291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7" y="188640"/>
            <a:ext cx="46276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Разновидности ванн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484784"/>
            <a:ext cx="35283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- ароматные</a:t>
            </a:r>
          </a:p>
          <a:p>
            <a:r>
              <a:rPr lang="ru-RU" sz="2400" dirty="0"/>
              <a:t>- минеральные</a:t>
            </a:r>
          </a:p>
          <a:p>
            <a:r>
              <a:rPr lang="ru-RU" sz="2400" dirty="0"/>
              <a:t>- радоновые</a:t>
            </a:r>
            <a:endParaRPr lang="ru-RU" sz="2400" i="1" dirty="0"/>
          </a:p>
          <a:p>
            <a:r>
              <a:rPr lang="ru-RU" sz="2400" i="1" dirty="0"/>
              <a:t>- </a:t>
            </a:r>
            <a:r>
              <a:rPr lang="ru-RU" sz="2400" dirty="0"/>
              <a:t>газовые</a:t>
            </a:r>
          </a:p>
          <a:p>
            <a:r>
              <a:rPr lang="ru-RU" sz="2400" dirty="0"/>
              <a:t>- комбинированные</a:t>
            </a:r>
          </a:p>
          <a:p>
            <a:r>
              <a:rPr lang="ru-RU" sz="2400" dirty="0"/>
              <a:t>- пенистые</a:t>
            </a:r>
          </a:p>
          <a:p>
            <a:r>
              <a:rPr lang="ru-RU" sz="2400" dirty="0"/>
              <a:t>- </a:t>
            </a:r>
            <a:r>
              <a:rPr lang="ru-RU" sz="2400" dirty="0" err="1"/>
              <a:t>гидрогальванические</a:t>
            </a:r>
            <a:endParaRPr lang="ru-RU" sz="2400" dirty="0"/>
          </a:p>
          <a:p>
            <a:r>
              <a:rPr lang="ru-RU" sz="2400" dirty="0"/>
              <a:t>- паровые</a:t>
            </a:r>
          </a:p>
          <a:p>
            <a:r>
              <a:rPr lang="ru-RU" sz="2400" dirty="0"/>
              <a:t>- контрастные</a:t>
            </a:r>
          </a:p>
          <a:p>
            <a:r>
              <a:rPr lang="ru-RU" sz="2400" dirty="0"/>
              <a:t>- скипидарные </a:t>
            </a:r>
          </a:p>
        </p:txBody>
      </p:sp>
      <p:pic>
        <p:nvPicPr>
          <p:cNvPr id="2056" name="Picture 8" descr="C:\Users\User\Desktop\es20679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857232"/>
            <a:ext cx="3258898" cy="224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User\Desktop\5f1d1b9ca4dd0a590635dd5eb189d51f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3500438"/>
            <a:ext cx="3220036" cy="21533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1951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32656"/>
            <a:ext cx="64807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Подводное вытяжение позвоночника</a:t>
            </a:r>
          </a:p>
        </p:txBody>
      </p:sp>
      <p:pic>
        <p:nvPicPr>
          <p:cNvPr id="6148" name="Picture 4" descr="C:\Users\User\Desktop\c48he5_8_tru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1538" y="4214818"/>
            <a:ext cx="3035885" cy="202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User\Desktop\vanna-0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0232" y="1138429"/>
            <a:ext cx="5000660" cy="2290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User\Desktop\276_larg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9190" y="4000504"/>
            <a:ext cx="3528392" cy="2448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9378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1" y="548680"/>
            <a:ext cx="39540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Бани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339624"/>
            <a:ext cx="64624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- русская</a:t>
            </a:r>
          </a:p>
          <a:p>
            <a:r>
              <a:rPr lang="ru-RU" sz="2400" dirty="0"/>
              <a:t>- финская</a:t>
            </a:r>
          </a:p>
          <a:p>
            <a:r>
              <a:rPr lang="ru-RU" sz="2400" dirty="0"/>
              <a:t>- японская и др.</a:t>
            </a:r>
          </a:p>
          <a:p>
            <a:r>
              <a:rPr lang="ru-RU" sz="2400" dirty="0"/>
              <a:t>- инфракрасная сауна</a:t>
            </a:r>
          </a:p>
          <a:p>
            <a:r>
              <a:rPr lang="ru-RU" sz="2400" dirty="0"/>
              <a:t>- </a:t>
            </a:r>
            <a:r>
              <a:rPr lang="ru-RU" sz="2400" dirty="0" err="1"/>
              <a:t>криосауна</a:t>
            </a:r>
            <a:endParaRPr lang="ru-RU" sz="2400" dirty="0"/>
          </a:p>
          <a:p>
            <a:r>
              <a:rPr lang="ru-RU" sz="2400" dirty="0"/>
              <a:t>- термальные источники</a:t>
            </a:r>
          </a:p>
        </p:txBody>
      </p:sp>
      <p:pic>
        <p:nvPicPr>
          <p:cNvPr id="7171" name="Picture 3" descr="C:\Users\User\Desktop\bani_i_sauny_delayut_cheloveka_krasivym_readmas.ru_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2066" y="500042"/>
            <a:ext cx="3337339" cy="250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9" name="Picture 11" descr="C:\Users\User\Desktop\r_597803_6svzogbefgny1r6omy1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4286256"/>
            <a:ext cx="2928371" cy="2196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C:\Users\User\Desktop\UV1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4810" y="4286256"/>
            <a:ext cx="4684931" cy="2038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9846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0688"/>
            <a:ext cx="43593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Купания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340768"/>
            <a:ext cx="64624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- морские</a:t>
            </a:r>
          </a:p>
          <a:p>
            <a:r>
              <a:rPr lang="ru-RU" sz="2800" dirty="0"/>
              <a:t>- в реках и озерах</a:t>
            </a:r>
          </a:p>
          <a:p>
            <a:r>
              <a:rPr lang="ru-RU" sz="2800" dirty="0"/>
              <a:t>- в термальных водах</a:t>
            </a:r>
          </a:p>
          <a:p>
            <a:r>
              <a:rPr lang="ru-RU" sz="2800" dirty="0"/>
              <a:t>- </a:t>
            </a:r>
            <a:r>
              <a:rPr lang="ru-RU" sz="2800" dirty="0" err="1"/>
              <a:t>моржевание</a:t>
            </a:r>
            <a:endParaRPr lang="ru-RU" sz="2800" dirty="0"/>
          </a:p>
        </p:txBody>
      </p:sp>
      <p:pic>
        <p:nvPicPr>
          <p:cNvPr id="8195" name="Picture 3" descr="C:\Users\User\Desktop\kupani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9190" y="2214554"/>
            <a:ext cx="2714644" cy="203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User\Desktop\03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214290"/>
            <a:ext cx="2736304" cy="182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:\Users\User\Desktop\1354080904_chudo-001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7752" y="4500570"/>
            <a:ext cx="3000396" cy="187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4430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3"/>
            <a:ext cx="8229600" cy="26642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/>
              <a:t>    Курорт</a:t>
            </a:r>
            <a:r>
              <a:rPr lang="ru-RU" i="1" dirty="0" smtClean="0"/>
              <a:t> </a:t>
            </a:r>
            <a:r>
              <a:rPr lang="ru-RU" dirty="0" smtClean="0"/>
              <a:t>- используемая в лечебно-профилактических  природная территория</a:t>
            </a:r>
            <a:endParaRPr lang="ru-RU" dirty="0"/>
          </a:p>
        </p:txBody>
      </p:sp>
      <p:pic>
        <p:nvPicPr>
          <p:cNvPr id="6" name="Picture 6" descr="C:\Users\User\Desktop\4656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57422" y="3857628"/>
            <a:ext cx="3981308" cy="2401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5"/>
            <a:ext cx="4824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err="1" smtClean="0"/>
              <a:t>Пеллоидотерапия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48081" y="1412777"/>
            <a:ext cx="38239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800" dirty="0"/>
              <a:t>-  грязелечение</a:t>
            </a:r>
          </a:p>
          <a:p>
            <a:pPr>
              <a:lnSpc>
                <a:spcPct val="200000"/>
              </a:lnSpc>
            </a:pPr>
            <a:r>
              <a:rPr lang="ru-RU" sz="2800" dirty="0"/>
              <a:t>-  </a:t>
            </a:r>
            <a:r>
              <a:rPr lang="ru-RU" sz="2800" dirty="0" err="1"/>
              <a:t>глинолечение</a:t>
            </a:r>
            <a:endParaRPr lang="ru-RU" sz="2800" dirty="0"/>
          </a:p>
          <a:p>
            <a:pPr>
              <a:lnSpc>
                <a:spcPct val="200000"/>
              </a:lnSpc>
            </a:pPr>
            <a:r>
              <a:rPr lang="ru-RU" sz="2800" dirty="0"/>
              <a:t>-  </a:t>
            </a:r>
            <a:r>
              <a:rPr lang="ru-RU" sz="2800" dirty="0" err="1"/>
              <a:t>псаммотерапия</a:t>
            </a:r>
            <a:endParaRPr lang="ru-RU" sz="2800" dirty="0"/>
          </a:p>
          <a:p>
            <a:pPr>
              <a:lnSpc>
                <a:spcPct val="200000"/>
              </a:lnSpc>
            </a:pPr>
            <a:r>
              <a:rPr lang="ru-RU" sz="2800" dirty="0"/>
              <a:t>-  </a:t>
            </a:r>
            <a:r>
              <a:rPr lang="ru-RU" sz="2800" dirty="0" err="1" smtClean="0"/>
              <a:t>парафинолечение</a:t>
            </a:r>
            <a:endParaRPr lang="ru-RU" sz="2800" dirty="0"/>
          </a:p>
          <a:p>
            <a:pPr>
              <a:lnSpc>
                <a:spcPct val="200000"/>
              </a:lnSpc>
            </a:pPr>
            <a:r>
              <a:rPr lang="ru-RU" sz="2800" dirty="0"/>
              <a:t>-  </a:t>
            </a:r>
            <a:r>
              <a:rPr lang="ru-RU" sz="2800" dirty="0" err="1"/>
              <a:t>озокеритолечение</a:t>
            </a:r>
            <a:endParaRPr lang="ru-RU" sz="2800" dirty="0"/>
          </a:p>
        </p:txBody>
      </p:sp>
      <p:pic>
        <p:nvPicPr>
          <p:cNvPr id="4098" name="Picture 2" descr="C:\Users\User\Desktop\istock_000001737930medium_679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99581" y="571480"/>
            <a:ext cx="2774479" cy="1581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2177_image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000240"/>
            <a:ext cx="2525479" cy="1632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\Desktop\167-201x3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7107" y="3356992"/>
            <a:ext cx="19145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User\Desktop\84(4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38956" y="4653137"/>
            <a:ext cx="2380589" cy="1785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1235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78647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Лечебные грязи </a:t>
            </a:r>
            <a:r>
              <a:rPr lang="ru-RU" dirty="0" smtClean="0"/>
              <a:t>оказывают  тепловое , химическое и механическое действие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Классификация лечебных грязей</a:t>
            </a:r>
            <a:endParaRPr lang="ru-RU" dirty="0" smtClean="0"/>
          </a:p>
          <a:p>
            <a:r>
              <a:rPr lang="ru-RU" dirty="0" smtClean="0"/>
              <a:t>иловые неорганические (сульфидные, соленых водоемов),</a:t>
            </a:r>
          </a:p>
          <a:p>
            <a:r>
              <a:rPr lang="ru-RU" dirty="0" smtClean="0"/>
              <a:t> сапропели (иловые органические</a:t>
            </a:r>
          </a:p>
          <a:p>
            <a:r>
              <a:rPr lang="ru-RU" dirty="0" smtClean="0"/>
              <a:t>пресных водоемов), </a:t>
            </a:r>
          </a:p>
          <a:p>
            <a:r>
              <a:rPr lang="ru-RU" dirty="0" smtClean="0"/>
              <a:t>торфяные, </a:t>
            </a:r>
          </a:p>
          <a:p>
            <a:r>
              <a:rPr lang="ru-RU" dirty="0" smtClean="0"/>
              <a:t>глинистые, сопочные,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3"/>
            <a:ext cx="8229600" cy="562612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Глинолечение</a:t>
            </a:r>
            <a:r>
              <a:rPr lang="ru-RU" dirty="0" smtClean="0"/>
              <a:t>          </a:t>
            </a:r>
            <a:r>
              <a:rPr lang="ru-RU" dirty="0" err="1" smtClean="0"/>
              <a:t>Псаммотерапия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err="1" smtClean="0"/>
              <a:t>Парафинолечение</a:t>
            </a:r>
            <a:r>
              <a:rPr lang="ru-RU" dirty="0" smtClean="0"/>
              <a:t>       </a:t>
            </a:r>
            <a:r>
              <a:rPr lang="ru-RU" dirty="0" err="1" smtClean="0"/>
              <a:t>Озокеритотерапия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4" descr="C:\Users\User\Desktop\8-093254-maska-glina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930" y="1113847"/>
            <a:ext cx="3014376" cy="188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User\Desktop\japansandbathing_e61bc1_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0562" y="1116873"/>
            <a:ext cx="2786082" cy="207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C:\Users\User\Desktop\parafinoterapiya-ruk-dom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4286256"/>
            <a:ext cx="3140151" cy="2035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User\Desktop\osokerii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4214818"/>
            <a:ext cx="3086672" cy="2214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b="1" dirty="0" smtClean="0"/>
              <a:t>Средства лечебной физической культуры в санаториях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071546"/>
            <a:ext cx="4040188" cy="1143008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r>
              <a:rPr lang="ru-RU" sz="3100" dirty="0" smtClean="0">
                <a:solidFill>
                  <a:srgbClr val="FF0000"/>
                </a:solidFill>
              </a:rPr>
              <a:t>   </a:t>
            </a:r>
            <a:r>
              <a:rPr lang="ru-RU" sz="2800" dirty="0" smtClean="0">
                <a:solidFill>
                  <a:srgbClr val="FF0000"/>
                </a:solidFill>
              </a:rPr>
              <a:t>Средства </a:t>
            </a:r>
            <a:r>
              <a:rPr lang="ru-RU" sz="2800" dirty="0">
                <a:solidFill>
                  <a:srgbClr val="FF0000"/>
                </a:solidFill>
              </a:rPr>
              <a:t>ЛФК </a:t>
            </a:r>
            <a:endParaRPr lang="ru-RU" sz="2800" dirty="0" smtClean="0">
              <a:solidFill>
                <a:srgbClr val="FF0000"/>
              </a:solidFill>
            </a:endParaRPr>
          </a:p>
          <a:p>
            <a:r>
              <a:rPr lang="ru-RU" sz="2800" dirty="0" smtClean="0">
                <a:solidFill>
                  <a:srgbClr val="FF0000"/>
                </a:solidFill>
              </a:rPr>
              <a:t>           основные</a:t>
            </a:r>
            <a:r>
              <a:rPr lang="ru-RU" sz="2800" dirty="0">
                <a:solidFill>
                  <a:srgbClr val="FF0000"/>
                </a:solidFill>
              </a:rPr>
              <a:t>: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000240"/>
            <a:ext cx="4040188" cy="4125923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Физические </a:t>
            </a:r>
            <a:r>
              <a:rPr lang="ru-RU" dirty="0"/>
              <a:t>упражнения</a:t>
            </a:r>
          </a:p>
          <a:p>
            <a:pPr lvl="0"/>
            <a:r>
              <a:rPr lang="ru-RU" dirty="0"/>
              <a:t>Естественные факторы </a:t>
            </a:r>
            <a:r>
              <a:rPr lang="ru-RU" dirty="0" smtClean="0"/>
              <a:t>природы</a:t>
            </a:r>
            <a:endParaRPr lang="ru-RU" dirty="0"/>
          </a:p>
          <a:p>
            <a:pPr lvl="0"/>
            <a:r>
              <a:rPr lang="ru-RU" dirty="0"/>
              <a:t>Лечебный массаж</a:t>
            </a:r>
          </a:p>
          <a:p>
            <a:pPr lvl="0"/>
            <a:r>
              <a:rPr lang="ru-RU" dirty="0" smtClean="0"/>
              <a:t>Двигательный </a:t>
            </a:r>
            <a:r>
              <a:rPr lang="ru-RU" dirty="0"/>
              <a:t>режим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00562" y="1071546"/>
            <a:ext cx="4429156" cy="1068390"/>
          </a:xfrm>
        </p:spPr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r>
              <a:rPr lang="ru-RU" sz="5100" dirty="0" smtClean="0">
                <a:solidFill>
                  <a:srgbClr val="FF0000"/>
                </a:solidFill>
              </a:rPr>
              <a:t>                 Средства </a:t>
            </a:r>
            <a:r>
              <a:rPr lang="ru-RU" sz="5100" dirty="0">
                <a:solidFill>
                  <a:srgbClr val="FF0000"/>
                </a:solidFill>
              </a:rPr>
              <a:t>ЛФК </a:t>
            </a:r>
            <a:endParaRPr lang="ru-RU" sz="5100" dirty="0" smtClean="0">
              <a:solidFill>
                <a:srgbClr val="FF0000"/>
              </a:solidFill>
            </a:endParaRPr>
          </a:p>
          <a:p>
            <a:r>
              <a:rPr lang="ru-RU" sz="5100" dirty="0" smtClean="0">
                <a:solidFill>
                  <a:srgbClr val="FF0000"/>
                </a:solidFill>
              </a:rPr>
              <a:t>             дополнительные</a:t>
            </a:r>
            <a:r>
              <a:rPr lang="ru-RU" sz="5100" dirty="0">
                <a:solidFill>
                  <a:srgbClr val="FF0000"/>
                </a:solidFill>
              </a:rPr>
              <a:t>:</a:t>
            </a:r>
          </a:p>
          <a:p>
            <a:endParaRPr lang="ru-RU" sz="34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357299"/>
            <a:ext cx="4041775" cy="3143272"/>
          </a:xfrm>
        </p:spPr>
        <p:txBody>
          <a:bodyPr/>
          <a:lstStyle/>
          <a:p>
            <a:pPr lvl="0">
              <a:buNone/>
            </a:pPr>
            <a:endParaRPr lang="ru-RU" sz="2800" dirty="0" smtClean="0"/>
          </a:p>
          <a:p>
            <a:pPr lvl="0"/>
            <a:r>
              <a:rPr lang="ru-RU" dirty="0" smtClean="0"/>
              <a:t>Механотерапия</a:t>
            </a:r>
          </a:p>
          <a:p>
            <a:pPr lvl="0"/>
            <a:r>
              <a:rPr lang="ru-RU" dirty="0" err="1" smtClean="0"/>
              <a:t>Тракционная</a:t>
            </a:r>
            <a:r>
              <a:rPr lang="ru-RU" dirty="0" smtClean="0"/>
              <a:t> терапия</a:t>
            </a:r>
          </a:p>
          <a:p>
            <a:pPr lvl="0"/>
            <a:r>
              <a:rPr lang="ru-RU" dirty="0" smtClean="0"/>
              <a:t>Игры (дозированные игры)</a:t>
            </a:r>
          </a:p>
          <a:p>
            <a:endParaRPr lang="ru-RU" dirty="0"/>
          </a:p>
        </p:txBody>
      </p:sp>
      <p:pic>
        <p:nvPicPr>
          <p:cNvPr id="7" name="Picture 2" descr="Картинка 417 из 81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4286256"/>
            <a:ext cx="2857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Картинка 367 из 81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4429132"/>
            <a:ext cx="2686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Формы проведения ЛФК в санаториях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572164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Утренняя </a:t>
            </a:r>
            <a:r>
              <a:rPr lang="ru-RU" dirty="0"/>
              <a:t>гигиеническая гимнастика</a:t>
            </a:r>
          </a:p>
          <a:p>
            <a:pPr lvl="0"/>
            <a:r>
              <a:rPr lang="ru-RU" dirty="0"/>
              <a:t>Лечебная гимнастика</a:t>
            </a:r>
          </a:p>
          <a:p>
            <a:pPr lvl="0"/>
            <a:r>
              <a:rPr lang="ru-RU" dirty="0" smtClean="0"/>
              <a:t>Лечебная </a:t>
            </a:r>
            <a:r>
              <a:rPr lang="ru-RU" dirty="0"/>
              <a:t>дозированная ходьба, </a:t>
            </a:r>
            <a:r>
              <a:rPr lang="ru-RU" dirty="0" smtClean="0"/>
              <a:t>терренкур</a:t>
            </a:r>
            <a:endParaRPr lang="ru-RU" dirty="0"/>
          </a:p>
        </p:txBody>
      </p:sp>
      <p:pic>
        <p:nvPicPr>
          <p:cNvPr id="4" name="Picture 4" descr="Картинка 72 из 81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571876"/>
            <a:ext cx="3889373" cy="2714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Картинка 228 из 81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3571876"/>
            <a:ext cx="4002294" cy="2635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Формы проведения ЛФК в санаториях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572164"/>
          </a:xfrm>
        </p:spPr>
        <p:txBody>
          <a:bodyPr>
            <a:normAutofit/>
          </a:bodyPr>
          <a:lstStyle/>
          <a:p>
            <a:pPr lvl="0"/>
            <a:r>
              <a:rPr lang="ru-RU" sz="2800" dirty="0" smtClean="0"/>
              <a:t>Дозированные </a:t>
            </a:r>
            <a:r>
              <a:rPr lang="ru-RU" sz="2800" dirty="0"/>
              <a:t>плавание, ходьба на лыжах, катание на коньках и др.</a:t>
            </a:r>
          </a:p>
          <a:p>
            <a:pPr lvl="0"/>
            <a:r>
              <a:rPr lang="ru-RU" sz="2800" dirty="0"/>
              <a:t>Физические упражнения в воде и плавание</a:t>
            </a:r>
          </a:p>
          <a:p>
            <a:pPr lvl="0"/>
            <a:r>
              <a:rPr lang="ru-RU" sz="2800" dirty="0"/>
              <a:t>Массовые формы оздоровительной физической культуры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3571876"/>
            <a:ext cx="2663825" cy="280828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pic>
        <p:nvPicPr>
          <p:cNvPr id="7" name="Picture 5" descr="C:\Users\User\Desktop\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3857628"/>
            <a:ext cx="3610284" cy="2418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428736"/>
            <a:ext cx="54543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Спасибо</a:t>
            </a:r>
          </a:p>
          <a:p>
            <a:pPr algn="ctr"/>
            <a:r>
              <a:rPr lang="ru-RU" sz="3200" b="1" dirty="0"/>
              <a:t>за</a:t>
            </a:r>
          </a:p>
          <a:p>
            <a:pPr algn="ctr"/>
            <a:r>
              <a:rPr lang="ru-RU" sz="3200" b="1" dirty="0"/>
              <a:t>внимание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2290449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4969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Санаторий </a:t>
            </a:r>
            <a:r>
              <a:rPr lang="ru-RU" sz="2400" dirty="0" smtClean="0"/>
              <a:t>- это стационарное лечебное учреждение, которое обеспечивает применение природных курортных факторов в зависимости от профиля курорта. </a:t>
            </a:r>
          </a:p>
          <a:p>
            <a:endParaRPr lang="ru-RU" sz="2400" dirty="0" smtClean="0"/>
          </a:p>
          <a:p>
            <a:pPr algn="just"/>
            <a:r>
              <a:rPr lang="ru-RU" sz="2400" b="1" dirty="0" smtClean="0"/>
              <a:t>Основная цель </a:t>
            </a:r>
            <a:r>
              <a:rPr lang="ru-RU" sz="2400" dirty="0" smtClean="0"/>
              <a:t>санаторного лечения </a:t>
            </a:r>
          </a:p>
          <a:p>
            <a:pPr algn="just"/>
            <a:r>
              <a:rPr lang="ru-RU" sz="2400" dirty="0" smtClean="0"/>
              <a:t>- восстановление и компенсация нарушенных функций на основе нормализации и повышения собственных защитно-приспособительных механизмов организма</a:t>
            </a:r>
            <a:r>
              <a:rPr lang="ru-RU" sz="2800" dirty="0" smtClean="0"/>
              <a:t>.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ru-RU" sz="2800" dirty="0"/>
          </a:p>
        </p:txBody>
      </p:sp>
      <p:pic>
        <p:nvPicPr>
          <p:cNvPr id="3" name="Picture 3" descr="C:\Users\User\Desktop\b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28860" y="3643314"/>
            <a:ext cx="4429156" cy="2989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-457200"/>
            <a:ext cx="7772400" cy="2286000"/>
          </a:xfrm>
        </p:spPr>
        <p:txBody>
          <a:bodyPr/>
          <a:lstStyle/>
          <a:p>
            <a:r>
              <a:rPr lang="ru-RU" sz="2800" b="1"/>
              <a:t>ОСНОВНЫЕ ПРИНЦИПЫ ОРГАНИЗАЦИИ ЛЕЧЕБНОЙ РАБОТЫ В САНАТОРИИ</a:t>
            </a:r>
            <a:br>
              <a:rPr lang="ru-RU" sz="2800" b="1"/>
            </a:br>
            <a:endParaRPr lang="ru-RU" sz="2800" b="1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752600"/>
            <a:ext cx="8686800" cy="4800600"/>
          </a:xfrm>
        </p:spPr>
        <p:txBody>
          <a:bodyPr/>
          <a:lstStyle/>
          <a:p>
            <a:pPr algn="just">
              <a:lnSpc>
                <a:spcPct val="80000"/>
              </a:lnSpc>
              <a:buFontTx/>
              <a:buChar char="•"/>
            </a:pPr>
            <a:r>
              <a:rPr lang="ru-RU" sz="2800" dirty="0" smtClean="0">
                <a:solidFill>
                  <a:schemeClr val="tx1"/>
                </a:solidFill>
              </a:rPr>
              <a:t>Первое место - </a:t>
            </a:r>
            <a:r>
              <a:rPr lang="ru-RU" sz="2800" dirty="0">
                <a:solidFill>
                  <a:schemeClr val="tx1"/>
                </a:solidFill>
              </a:rPr>
              <a:t>лечебные природные факторы.</a:t>
            </a:r>
          </a:p>
          <a:p>
            <a:pPr algn="just">
              <a:lnSpc>
                <a:spcPct val="80000"/>
              </a:lnSpc>
              <a:buFontTx/>
              <a:buChar char="•"/>
            </a:pPr>
            <a:r>
              <a:rPr lang="ru-RU" sz="2800" dirty="0">
                <a:solidFill>
                  <a:schemeClr val="tx1"/>
                </a:solidFill>
              </a:rPr>
              <a:t>Второе место </a:t>
            </a:r>
            <a:r>
              <a:rPr lang="ru-RU" sz="2800" dirty="0" smtClean="0">
                <a:solidFill>
                  <a:schemeClr val="tx1"/>
                </a:solidFill>
              </a:rPr>
              <a:t>- </a:t>
            </a:r>
            <a:r>
              <a:rPr lang="ru-RU" sz="2800" dirty="0">
                <a:solidFill>
                  <a:schemeClr val="tx1"/>
                </a:solidFill>
              </a:rPr>
              <a:t>другие </a:t>
            </a:r>
            <a:r>
              <a:rPr lang="ru-RU" sz="2800" dirty="0" err="1">
                <a:solidFill>
                  <a:schemeClr val="tx1"/>
                </a:solidFill>
              </a:rPr>
              <a:t>немедикаментозные</a:t>
            </a:r>
            <a:r>
              <a:rPr lang="ru-RU" sz="2800" dirty="0">
                <a:solidFill>
                  <a:schemeClr val="tx1"/>
                </a:solidFill>
              </a:rPr>
              <a:t> методы: </a:t>
            </a:r>
          </a:p>
          <a:p>
            <a:pPr algn="just">
              <a:lnSpc>
                <a:spcPct val="80000"/>
              </a:lnSpc>
            </a:pPr>
            <a:r>
              <a:rPr lang="ru-RU" sz="2800" dirty="0" smtClean="0">
                <a:solidFill>
                  <a:schemeClr val="tx1"/>
                </a:solidFill>
              </a:rPr>
              <a:t>   лечебное </a:t>
            </a:r>
            <a:r>
              <a:rPr lang="ru-RU" sz="2800" dirty="0">
                <a:solidFill>
                  <a:schemeClr val="tx1"/>
                </a:solidFill>
              </a:rPr>
              <a:t>питание, </a:t>
            </a:r>
            <a:endParaRPr lang="ru-RU" sz="280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800" dirty="0" smtClean="0">
                <a:solidFill>
                  <a:schemeClr val="tx1"/>
                </a:solidFill>
              </a:rPr>
              <a:t>   аппаратная </a:t>
            </a:r>
            <a:r>
              <a:rPr lang="ru-RU" sz="2800" dirty="0">
                <a:solidFill>
                  <a:schemeClr val="tx1"/>
                </a:solidFill>
              </a:rPr>
              <a:t>физиотерапия, </a:t>
            </a:r>
            <a:endParaRPr lang="ru-RU" sz="280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800" dirty="0" smtClean="0">
                <a:solidFill>
                  <a:schemeClr val="tx1"/>
                </a:solidFill>
              </a:rPr>
              <a:t>   ЛФК,</a:t>
            </a:r>
          </a:p>
          <a:p>
            <a:pPr algn="just">
              <a:lnSpc>
                <a:spcPct val="80000"/>
              </a:lnSpc>
            </a:pPr>
            <a:r>
              <a:rPr lang="ru-RU" sz="2800" dirty="0" smtClean="0">
                <a:solidFill>
                  <a:schemeClr val="tx1"/>
                </a:solidFill>
              </a:rPr>
              <a:t>   массаж</a:t>
            </a:r>
            <a:r>
              <a:rPr lang="ru-RU" sz="2800" dirty="0">
                <a:solidFill>
                  <a:schemeClr val="tx1"/>
                </a:solidFill>
              </a:rPr>
              <a:t>, </a:t>
            </a:r>
            <a:endParaRPr lang="ru-RU" sz="280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2800" dirty="0" smtClean="0">
                <a:solidFill>
                  <a:schemeClr val="tx1"/>
                </a:solidFill>
              </a:rPr>
              <a:t>   психотерапия,</a:t>
            </a:r>
          </a:p>
          <a:p>
            <a:pPr algn="just">
              <a:lnSpc>
                <a:spcPct val="80000"/>
              </a:lnSpc>
            </a:pPr>
            <a:r>
              <a:rPr lang="ru-RU" sz="2800" dirty="0" smtClean="0">
                <a:solidFill>
                  <a:schemeClr val="tx1"/>
                </a:solidFill>
              </a:rPr>
              <a:t>   рефлексотерапия</a:t>
            </a:r>
            <a:r>
              <a:rPr lang="ru-RU" sz="2800" dirty="0">
                <a:solidFill>
                  <a:schemeClr val="tx1"/>
                </a:solidFill>
              </a:rPr>
              <a:t>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990600"/>
          </a:xfrm>
        </p:spPr>
        <p:txBody>
          <a:bodyPr>
            <a:normAutofit/>
          </a:bodyPr>
          <a:lstStyle/>
          <a:p>
            <a:r>
              <a:rPr lang="ru-RU" sz="2000" b="1" dirty="0"/>
              <a:t>ПЕРИОДЫ </a:t>
            </a:r>
            <a:br>
              <a:rPr lang="ru-RU" sz="2000" b="1" dirty="0"/>
            </a:br>
            <a:r>
              <a:rPr lang="ru-RU" sz="2000" b="1" dirty="0"/>
              <a:t>САНАТОРНО-КУРОРТНОГО ЛЕЧЕНИЯ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357298"/>
            <a:ext cx="8686800" cy="5195902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1й </a:t>
            </a:r>
            <a:r>
              <a:rPr lang="ru-RU" sz="2400" dirty="0">
                <a:solidFill>
                  <a:schemeClr val="tx1"/>
                </a:solidFill>
              </a:rPr>
              <a:t>– </a:t>
            </a:r>
            <a:r>
              <a:rPr lang="ru-RU" sz="2400" b="1" dirty="0">
                <a:solidFill>
                  <a:schemeClr val="tx1"/>
                </a:solidFill>
              </a:rPr>
              <a:t>период адаптации или акклиматизации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chemeClr val="tx1"/>
                </a:solidFill>
              </a:rPr>
              <a:t>больного </a:t>
            </a:r>
            <a:r>
              <a:rPr lang="ru-RU" sz="2400" dirty="0">
                <a:solidFill>
                  <a:schemeClr val="tx1"/>
                </a:solidFill>
              </a:rPr>
              <a:t>(от 3-5 до 5-10 дней) </a:t>
            </a:r>
            <a:r>
              <a:rPr lang="ru-RU" sz="2400" dirty="0" smtClean="0">
                <a:solidFill>
                  <a:schemeClr val="tx1"/>
                </a:solidFill>
              </a:rPr>
              <a:t>- приспособление </a:t>
            </a:r>
            <a:r>
              <a:rPr lang="ru-RU" sz="2400" dirty="0">
                <a:solidFill>
                  <a:schemeClr val="tx1"/>
                </a:solidFill>
              </a:rPr>
              <a:t>к новым условиям среды, новой обстановке, акклиматизация. 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2й </a:t>
            </a:r>
            <a:r>
              <a:rPr lang="ru-RU" sz="2400" dirty="0" smtClean="0">
                <a:solidFill>
                  <a:schemeClr val="tx1"/>
                </a:solidFill>
              </a:rPr>
              <a:t>– </a:t>
            </a:r>
            <a:r>
              <a:rPr lang="ru-RU" sz="2400" b="1" dirty="0" smtClean="0">
                <a:solidFill>
                  <a:schemeClr val="tx1"/>
                </a:solidFill>
              </a:rPr>
              <a:t>основной период или лечебный </a:t>
            </a:r>
            <a:r>
              <a:rPr lang="ru-RU" sz="2400" dirty="0" smtClean="0">
                <a:solidFill>
                  <a:schemeClr val="tx1"/>
                </a:solidFill>
              </a:rPr>
              <a:t>(от 16-20 до 25-30 дней) - проводят оздоровительные мероприятия в полном объеме. </a:t>
            </a:r>
          </a:p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3й </a:t>
            </a:r>
            <a:r>
              <a:rPr lang="ru-RU" sz="2400" dirty="0" smtClean="0">
                <a:solidFill>
                  <a:schemeClr val="tx1"/>
                </a:solidFill>
              </a:rPr>
              <a:t>– </a:t>
            </a:r>
            <a:r>
              <a:rPr lang="ru-RU" sz="2400" b="1" dirty="0" smtClean="0">
                <a:solidFill>
                  <a:schemeClr val="tx1"/>
                </a:solidFill>
              </a:rPr>
              <a:t>заключительный период </a:t>
            </a:r>
            <a:r>
              <a:rPr lang="ru-RU" sz="2400" dirty="0" smtClean="0">
                <a:solidFill>
                  <a:schemeClr val="tx1"/>
                </a:solidFill>
              </a:rPr>
              <a:t>(от 2-3х до 5-10 дней) - оцениваются результаты течения и определяются рекомендации по дальнейшему врачебному наблюдению или лечению. </a:t>
            </a:r>
          </a:p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4й </a:t>
            </a:r>
            <a:r>
              <a:rPr lang="ru-RU" sz="2400" dirty="0" smtClean="0">
                <a:solidFill>
                  <a:schemeClr val="tx1"/>
                </a:solidFill>
              </a:rPr>
              <a:t>– </a:t>
            </a:r>
            <a:r>
              <a:rPr lang="ru-RU" sz="2400" b="1" dirty="0" smtClean="0">
                <a:solidFill>
                  <a:schemeClr val="tx1"/>
                </a:solidFill>
              </a:rPr>
              <a:t>период </a:t>
            </a:r>
            <a:r>
              <a:rPr lang="ru-RU" sz="2400" b="1" dirty="0" err="1" smtClean="0">
                <a:solidFill>
                  <a:schemeClr val="tx1"/>
                </a:solidFill>
              </a:rPr>
              <a:t>реакклиматизации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(2-3 дня), в течение которого проходит адаптация к домашним условиям.</a:t>
            </a:r>
          </a:p>
          <a:p>
            <a:pPr algn="just"/>
            <a:endParaRPr lang="ru-RU" sz="2400" dirty="0" smtClean="0">
              <a:solidFill>
                <a:schemeClr val="tx1"/>
              </a:solidFill>
            </a:endParaRPr>
          </a:p>
          <a:p>
            <a:pPr algn="just"/>
            <a:endParaRPr lang="ru-RU" sz="2400" dirty="0" smtClean="0">
              <a:solidFill>
                <a:schemeClr val="tx1"/>
              </a:solidFill>
            </a:endParaRPr>
          </a:p>
          <a:p>
            <a:pPr algn="just"/>
            <a:endParaRPr lang="ru-RU" sz="240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692696"/>
            <a:ext cx="43072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Курорты  подразделяют</a:t>
            </a:r>
          </a:p>
          <a:p>
            <a:r>
              <a:rPr lang="ru-RU" sz="2800" dirty="0"/>
              <a:t>по </a:t>
            </a:r>
            <a:r>
              <a:rPr lang="ru-RU" sz="2800" dirty="0" smtClean="0"/>
              <a:t>профилю</a:t>
            </a:r>
          </a:p>
          <a:p>
            <a:endParaRPr lang="ru-RU" sz="2800" dirty="0"/>
          </a:p>
          <a:p>
            <a:r>
              <a:rPr lang="ru-RU" sz="2800" dirty="0"/>
              <a:t> - климатические</a:t>
            </a:r>
          </a:p>
          <a:p>
            <a:r>
              <a:rPr lang="ru-RU" sz="2800" dirty="0"/>
              <a:t> - бальнеологические</a:t>
            </a:r>
          </a:p>
          <a:p>
            <a:r>
              <a:rPr lang="ru-RU" sz="2800" dirty="0" smtClean="0"/>
              <a:t> - </a:t>
            </a:r>
            <a:r>
              <a:rPr lang="ru-RU" sz="2800" dirty="0"/>
              <a:t>грязевые </a:t>
            </a:r>
          </a:p>
          <a:p>
            <a:r>
              <a:rPr lang="ru-RU" sz="2800" dirty="0" smtClean="0"/>
              <a:t> - </a:t>
            </a:r>
            <a:r>
              <a:rPr lang="ru-RU" sz="2800" dirty="0"/>
              <a:t>смешанные </a:t>
            </a:r>
          </a:p>
          <a:p>
            <a:endParaRPr lang="ru-RU" sz="2800" dirty="0"/>
          </a:p>
        </p:txBody>
      </p:sp>
      <p:pic>
        <p:nvPicPr>
          <p:cNvPr id="3074" name="Picture 2" descr="C:\Users\User\Desktop\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67104" y="332656"/>
            <a:ext cx="4170555" cy="1797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4misho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628" y="3031623"/>
            <a:ext cx="3747837" cy="280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\Desktop\gryazelecheni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4071942"/>
            <a:ext cx="3345604" cy="2131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8559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0072" y="917431"/>
            <a:ext cx="54138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Климатические  зоны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844824"/>
            <a:ext cx="46805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-климат пустынь</a:t>
            </a:r>
            <a:endParaRPr lang="ru-RU" sz="2800" dirty="0"/>
          </a:p>
          <a:p>
            <a:r>
              <a:rPr lang="ru-RU" sz="2800" dirty="0" smtClean="0"/>
              <a:t>-климат </a:t>
            </a:r>
            <a:r>
              <a:rPr lang="ru-RU" sz="2800" dirty="0"/>
              <a:t>степей</a:t>
            </a:r>
          </a:p>
          <a:p>
            <a:r>
              <a:rPr lang="ru-RU" sz="2800" dirty="0" smtClean="0"/>
              <a:t>-климат </a:t>
            </a:r>
            <a:r>
              <a:rPr lang="ru-RU" sz="2800" dirty="0" err="1"/>
              <a:t>лесостепей</a:t>
            </a:r>
            <a:endParaRPr lang="ru-RU" sz="2800" dirty="0"/>
          </a:p>
          <a:p>
            <a:r>
              <a:rPr lang="ru-RU" sz="2800" dirty="0" smtClean="0"/>
              <a:t>-горный </a:t>
            </a:r>
            <a:r>
              <a:rPr lang="ru-RU" sz="2800" dirty="0"/>
              <a:t>климат</a:t>
            </a:r>
          </a:p>
          <a:p>
            <a:r>
              <a:rPr lang="ru-RU" sz="2800" dirty="0" smtClean="0"/>
              <a:t>-приморский </a:t>
            </a:r>
            <a:r>
              <a:rPr lang="ru-RU" sz="2800" dirty="0"/>
              <a:t>климат</a:t>
            </a:r>
          </a:p>
        </p:txBody>
      </p:sp>
      <p:pic>
        <p:nvPicPr>
          <p:cNvPr id="4098" name="Picture 2" descr="C:\Users\User\Desktop\1209231501qxfxgd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84008" y="800465"/>
            <a:ext cx="3713276" cy="2088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7752" y="3786190"/>
            <a:ext cx="3416352" cy="2333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User\Desktop\hory-14332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4357694"/>
            <a:ext cx="3035033" cy="2065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3106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9912" y="404664"/>
            <a:ext cx="45365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Виды климатотерапии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1268760"/>
            <a:ext cx="38884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- аэротерапия</a:t>
            </a:r>
          </a:p>
          <a:p>
            <a:r>
              <a:rPr lang="ru-RU" sz="2800" dirty="0"/>
              <a:t>- гелиотерапия</a:t>
            </a:r>
          </a:p>
          <a:p>
            <a:r>
              <a:rPr lang="ru-RU" sz="2800" dirty="0"/>
              <a:t>- талассотерапия</a:t>
            </a:r>
          </a:p>
          <a:p>
            <a:r>
              <a:rPr lang="ru-RU" sz="2800" dirty="0"/>
              <a:t>- </a:t>
            </a:r>
            <a:r>
              <a:rPr lang="ru-RU" sz="2800" dirty="0" err="1" smtClean="0"/>
              <a:t>спелеотерапия</a:t>
            </a:r>
            <a:endParaRPr lang="ru-RU" sz="2800" dirty="0"/>
          </a:p>
          <a:p>
            <a:r>
              <a:rPr lang="ru-RU" sz="2800" dirty="0"/>
              <a:t>- м</a:t>
            </a:r>
            <a:r>
              <a:rPr lang="ru-RU" sz="2800" dirty="0" smtClean="0"/>
              <a:t>орские </a:t>
            </a:r>
            <a:r>
              <a:rPr lang="ru-RU" sz="2800" dirty="0"/>
              <a:t>купания</a:t>
            </a:r>
          </a:p>
          <a:p>
            <a:r>
              <a:rPr lang="ru-RU" sz="2800" dirty="0"/>
              <a:t>- купание в озерах</a:t>
            </a:r>
          </a:p>
          <a:p>
            <a:r>
              <a:rPr lang="ru-RU" sz="2800" dirty="0"/>
              <a:t>   и реках</a:t>
            </a:r>
          </a:p>
          <a:p>
            <a:r>
              <a:rPr lang="ru-RU" sz="2800" dirty="0"/>
              <a:t>- </a:t>
            </a:r>
            <a:r>
              <a:rPr lang="ru-RU" sz="2800" dirty="0" err="1"/>
              <a:t>кумысотерапия</a:t>
            </a:r>
            <a:endParaRPr lang="ru-RU" sz="2800" dirty="0"/>
          </a:p>
          <a:p>
            <a:r>
              <a:rPr lang="ru-RU" sz="2800" dirty="0"/>
              <a:t>- лечение виноградом</a:t>
            </a:r>
          </a:p>
          <a:p>
            <a:endParaRPr lang="ru-RU" sz="2800" dirty="0"/>
          </a:p>
        </p:txBody>
      </p:sp>
      <p:pic>
        <p:nvPicPr>
          <p:cNvPr id="5122" name="Picture 2" descr="C:\Users\User\Desktop\aer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1142984"/>
            <a:ext cx="2381251" cy="157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esktop\atlantic-palace-hotel-agadir-11967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3571876"/>
            <a:ext cx="2015678" cy="2520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7669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07222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i="1" dirty="0" smtClean="0"/>
              <a:t>     </a:t>
            </a:r>
            <a:r>
              <a:rPr lang="ru-RU" sz="2400" b="1" i="1" dirty="0" smtClean="0"/>
              <a:t>Аэротерапия</a:t>
            </a:r>
            <a:r>
              <a:rPr lang="ru-RU" sz="2400" i="1" dirty="0" smtClean="0"/>
              <a:t> </a:t>
            </a:r>
            <a:r>
              <a:rPr lang="ru-RU" sz="2400" dirty="0" smtClean="0"/>
              <a:t>- воздействие открытого свежего воздуха в лечебных и профилактических целях.</a:t>
            </a:r>
          </a:p>
          <a:p>
            <a:pPr algn="just">
              <a:buNone/>
            </a:pPr>
            <a:endParaRPr lang="ru-RU" sz="2800" dirty="0" smtClean="0"/>
          </a:p>
          <a:p>
            <a:pPr algn="just">
              <a:buNone/>
            </a:pPr>
            <a:endParaRPr lang="ru-RU" sz="2800" dirty="0" smtClean="0"/>
          </a:p>
          <a:p>
            <a:pPr algn="just">
              <a:buNone/>
            </a:pPr>
            <a:endParaRPr lang="ru-RU" sz="2800" dirty="0" smtClean="0"/>
          </a:p>
          <a:p>
            <a:pPr algn="just">
              <a:buNone/>
            </a:pPr>
            <a:endParaRPr lang="ru-RU" sz="2800" dirty="0" smtClean="0"/>
          </a:p>
          <a:p>
            <a:pPr algn="just">
              <a:buNone/>
            </a:pPr>
            <a:r>
              <a:rPr lang="ru-RU" sz="2800" b="1" i="1" dirty="0" smtClean="0"/>
              <a:t>    </a:t>
            </a:r>
            <a:r>
              <a:rPr lang="ru-RU" sz="2400" b="1" i="1" dirty="0" smtClean="0"/>
              <a:t>Гелиотерапия</a:t>
            </a:r>
            <a:r>
              <a:rPr lang="ru-RU" sz="2400" i="1" dirty="0" smtClean="0"/>
              <a:t> </a:t>
            </a:r>
            <a:r>
              <a:rPr lang="ru-RU" sz="2400" dirty="0" smtClean="0"/>
              <a:t>- использование излучения Солнца с лечебной и профилактической целью</a:t>
            </a:r>
          </a:p>
          <a:p>
            <a:pPr algn="just">
              <a:buNone/>
            </a:pPr>
            <a:endParaRPr lang="ru-RU" sz="2800" dirty="0" smtClean="0"/>
          </a:p>
          <a:p>
            <a:pPr>
              <a:buNone/>
            </a:pPr>
            <a:endParaRPr lang="en-US" sz="2800" dirty="0" smtClean="0"/>
          </a:p>
          <a:p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endParaRPr lang="ru-RU" sz="2800" dirty="0"/>
          </a:p>
        </p:txBody>
      </p:sp>
      <p:pic>
        <p:nvPicPr>
          <p:cNvPr id="4" name="Picture 2" descr="C:\Users\User\Desktop\aer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8662" y="1285860"/>
            <a:ext cx="2381251" cy="157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User\Desktop\37291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4143380"/>
            <a:ext cx="3642825" cy="2416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2078</TotalTime>
  <Words>536</Words>
  <Application>Microsoft Office PowerPoint</Application>
  <PresentationFormat>Экран (4:3)</PresentationFormat>
  <Paragraphs>167</Paragraphs>
  <Slides>26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  Внеаудиторная самостоятельная работа (доклад с мультимедийным сопровождением)  Учебная дисциплина: ПМ 02 Участие в лечебно- диагностическом и реабилитационном процессах.   Тема: Санаторно-курортное лечение</vt:lpstr>
      <vt:lpstr>Слайд 2</vt:lpstr>
      <vt:lpstr>Слайд 3</vt:lpstr>
      <vt:lpstr>ОСНОВНЫЕ ПРИНЦИПЫ ОРГАНИЗАЦИИ ЛЕЧЕБНОЙ РАБОТЫ В САНАТОРИИ </vt:lpstr>
      <vt:lpstr>ПЕРИОДЫ  САНАТОРНО-КУРОРТНОГО ЛЕЧЕНИЯ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  </vt:lpstr>
      <vt:lpstr>Слайд 22</vt:lpstr>
      <vt:lpstr> Средства лечебной физической культуры в санаториях </vt:lpstr>
      <vt:lpstr>  Формы проведения ЛФК в санаториях </vt:lpstr>
      <vt:lpstr>  Формы проведения ЛФК в санаториях </vt:lpstr>
      <vt:lpstr>Слайд 26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климатотерапия</dc:title>
  <dc:creator>User</dc:creator>
  <cp:lastModifiedBy>Вячеслав</cp:lastModifiedBy>
  <cp:revision>147</cp:revision>
  <dcterms:created xsi:type="dcterms:W3CDTF">2014-02-05T09:31:09Z</dcterms:created>
  <dcterms:modified xsi:type="dcterms:W3CDTF">2019-12-13T18:09:53Z</dcterms:modified>
</cp:coreProperties>
</file>