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FAD13-3085-4C36-BD71-E2F489BA2E75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3ED7C-7FA0-4A1E-BD43-A22D6F6F1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3ED7C-7FA0-4A1E-BD43-A22D6F6F11E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890565-2D8E-40AD-9BD4-4ADBD495F6B3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74E5FA-D0CC-4657-8961-3EE904AEDE5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205743">
            <a:off x="-127990" y="1169862"/>
            <a:ext cx="9144000" cy="37862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Дистанционный конкурс </a:t>
            </a:r>
            <a:r>
              <a:rPr lang="ru-RU" dirty="0" smtClean="0"/>
              <a:t>«Математика вокруг нас»</a:t>
            </a:r>
            <a:br>
              <a:rPr lang="ru-RU" dirty="0" smtClean="0"/>
            </a:br>
            <a:r>
              <a:rPr lang="ru-RU" dirty="0" smtClean="0"/>
              <a:t>Номинация «С математикой по жизни»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357694"/>
            <a:ext cx="5143536" cy="250030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4-coolest-origami-craf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429000"/>
            <a:ext cx="3500439" cy="292210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cover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оригами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228599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Оригами</a:t>
            </a:r>
            <a:r>
              <a:rPr lang="ru-RU" dirty="0"/>
              <a:t> - это самобытное японское искусство  создания моделей различных предметов, животных, птиц, цветов путем сгибания листа бумаги.  </a:t>
            </a:r>
          </a:p>
          <a:p>
            <a:endParaRPr lang="ru-RU" dirty="0"/>
          </a:p>
        </p:txBody>
      </p:sp>
      <p:pic>
        <p:nvPicPr>
          <p:cNvPr id="4" name="Рисунок 3" descr="image_560803132356104456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785794"/>
            <a:ext cx="3857652" cy="384800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9"/>
            <a:ext cx="3714776" cy="3643338"/>
          </a:xfrm>
        </p:spPr>
        <p:txBody>
          <a:bodyPr>
            <a:normAutofit/>
          </a:bodyPr>
          <a:lstStyle/>
          <a:p>
            <a:r>
              <a:rPr lang="ru-RU" dirty="0" smtClean="0"/>
              <a:t>Из обыкновенной бумаги люди могут творить чудеса. Сделанные ими бумажные фигурки украшают храмы и жилища.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0"/>
            <a:ext cx="3857652" cy="3214710"/>
          </a:xfrm>
          <a:prstGeom prst="rect">
            <a:avLst/>
          </a:prstGeom>
        </p:spPr>
      </p:pic>
      <p:pic>
        <p:nvPicPr>
          <p:cNvPr id="5" name="Рисунок 4" descr="image_1772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3071810"/>
            <a:ext cx="2544979" cy="3571900"/>
          </a:xfrm>
          <a:prstGeom prst="rect">
            <a:avLst/>
          </a:prstGeom>
        </p:spPr>
      </p:pic>
      <p:pic>
        <p:nvPicPr>
          <p:cNvPr id="6" name="Рисунок 5" descr="14790-r1w700h450zc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3571876"/>
            <a:ext cx="3423289" cy="257175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Модульное оригами</a:t>
            </a:r>
            <a:endParaRPr lang="ru-RU" dirty="0"/>
          </a:p>
        </p:txBody>
      </p:sp>
      <p:pic>
        <p:nvPicPr>
          <p:cNvPr id="5" name="Содержимое 4" descr="DSCN019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357298"/>
            <a:ext cx="4614866" cy="5500702"/>
          </a:xfrm>
        </p:spPr>
        <p:txBody>
          <a:bodyPr/>
          <a:lstStyle/>
          <a:p>
            <a:r>
              <a:rPr lang="ru-RU" dirty="0" smtClean="0"/>
              <a:t>Моя мама тоже увлеклась искусством оригами. И мы с ней часто делаем поделки для различных  выставок.</a:t>
            </a:r>
            <a:endParaRPr lang="ru-RU" dirty="0"/>
          </a:p>
        </p:txBody>
      </p:sp>
      <p:pic>
        <p:nvPicPr>
          <p:cNvPr id="6" name="Рисунок 5" descr="DSCN01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3571876"/>
            <a:ext cx="4929190" cy="328612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Мое творчество.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N01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357299"/>
            <a:ext cx="4071933" cy="3053950"/>
          </a:xfrm>
        </p:spPr>
      </p:pic>
      <p:pic>
        <p:nvPicPr>
          <p:cNvPr id="5" name="Рисунок 4" descr="DSCN01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0996" y="3143248"/>
            <a:ext cx="4953003" cy="371475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Значение оригами для меня.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учит   различным приемам работы с бумагой;</a:t>
            </a:r>
          </a:p>
          <a:p>
            <a:r>
              <a:rPr lang="ru-RU" b="1" dirty="0" smtClean="0"/>
              <a:t>знакомит  с основными геометрическими понятиями; </a:t>
            </a:r>
          </a:p>
          <a:p>
            <a:r>
              <a:rPr lang="ru-RU" b="1" dirty="0" smtClean="0"/>
              <a:t>стимулирует развитие внимания, памяти, пространственного   воображения;    </a:t>
            </a:r>
          </a:p>
          <a:p>
            <a:r>
              <a:rPr lang="ru-RU" b="1" dirty="0" smtClean="0"/>
              <a:t>развивает мелкую моторику рук и глазомер; </a:t>
            </a:r>
          </a:p>
          <a:p>
            <a:r>
              <a:rPr lang="ru-RU" b="1" dirty="0" smtClean="0"/>
              <a:t>помогает формировать умение следовать устным инструкциям, читать и зарисовывать схемы изделий; </a:t>
            </a:r>
          </a:p>
          <a:p>
            <a:r>
              <a:rPr lang="ru-RU" b="1" dirty="0" smtClean="0"/>
              <a:t> развивает художественный вкус и творческие способности;    </a:t>
            </a:r>
          </a:p>
          <a:p>
            <a:r>
              <a:rPr lang="ru-RU" b="1" dirty="0" smtClean="0"/>
              <a:t>    способствует созданию игровых ситуаций, расширяет коммуникативные способности;</a:t>
            </a:r>
          </a:p>
          <a:p>
            <a:r>
              <a:rPr lang="ru-RU" b="1" dirty="0" smtClean="0"/>
              <a:t>      совершенствует трудовые навыки, формирует культуру труда, учит аккуратности.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636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Оригами и математика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Японская мудрость гласит:</a:t>
            </a:r>
            <a:br>
              <a:rPr lang="ru-RU" sz="3600" b="1" i="1" dirty="0" smtClean="0"/>
            </a:br>
            <a:r>
              <a:rPr lang="ru-RU" sz="3600" b="1" i="1" dirty="0" smtClean="0"/>
              <a:t>"Великий квадрат не имеет пределов".</a:t>
            </a:r>
            <a:br>
              <a:rPr lang="ru-RU" sz="3600" b="1" i="1" dirty="0" smtClean="0"/>
            </a:br>
            <a:r>
              <a:rPr lang="ru-RU" sz="3600" b="1" i="1" dirty="0" smtClean="0"/>
              <a:t>Попробуй простую фигурку сложить,</a:t>
            </a:r>
            <a:br>
              <a:rPr lang="ru-RU" sz="3600" b="1" i="1" dirty="0" smtClean="0"/>
            </a:br>
            <a:r>
              <a:rPr lang="ru-RU" sz="3600" b="1" i="1" dirty="0" smtClean="0"/>
              <a:t>И вмиг увлечёт интересное дело.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cs typeface="Times New Roman" pitchFamily="18" charset="0"/>
              </a:rPr>
              <a:t>Фигуры в оригами выполняются из геометрических фигур, значит это одна из точек соприкосновения оригами с математикой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/>
          </a:p>
        </p:txBody>
      </p:sp>
      <p:pic>
        <p:nvPicPr>
          <p:cNvPr id="4" name="Содержимое 3" descr="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5286388"/>
            <a:ext cx="2950098" cy="135732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r>
              <a:rPr lang="ru-RU" dirty="0" smtClean="0"/>
              <a:t>Изготовление лебедя</a:t>
            </a:r>
            <a:endParaRPr lang="ru-RU" dirty="0"/>
          </a:p>
        </p:txBody>
      </p:sp>
      <p:pic>
        <p:nvPicPr>
          <p:cNvPr id="4" name="Содержимое 3" descr="image_16072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3394472" cy="4525963"/>
          </a:xfrm>
        </p:spPr>
      </p:pic>
      <p:pic>
        <p:nvPicPr>
          <p:cNvPr id="5" name="Рисунок 4" descr="DSCN01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1643050"/>
            <a:ext cx="5286380" cy="396478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Математические расчеты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/>
          </a:p>
          <a:p>
            <a:endParaRPr lang="ru-RU" dirty="0"/>
          </a:p>
        </p:txBody>
      </p:sp>
      <p:pic>
        <p:nvPicPr>
          <p:cNvPr id="4" name="Рисунок 3" descr="Безымянный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9144000" cy="535785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Математические расчеты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493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23492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r>
                        <a:rPr lang="ru-RU" baseline="0" dirty="0" smtClean="0"/>
                        <a:t> листов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1 листа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Стоимость.</a:t>
                      </a:r>
                      <a:endParaRPr lang="ru-RU" dirty="0"/>
                    </a:p>
                  </a:txBody>
                  <a:tcPr/>
                </a:tc>
              </a:tr>
              <a:tr h="623492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Белая</a:t>
                      </a:r>
                      <a:r>
                        <a:rPr lang="ru-RU" baseline="0" dirty="0" smtClean="0"/>
                        <a:t> 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</a:tr>
              <a:tr h="623492"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Цветная</a:t>
                      </a:r>
                      <a:r>
                        <a:rPr lang="ru-RU" baseline="0" dirty="0" smtClean="0"/>
                        <a:t> 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r>
                        <a:rPr lang="ru-RU" baseline="0" dirty="0" smtClean="0"/>
                        <a:t> руб.</a:t>
                      </a:r>
                      <a:endParaRPr lang="ru-RU" dirty="0"/>
                    </a:p>
                  </a:txBody>
                  <a:tcPr/>
                </a:tc>
              </a:tr>
              <a:tr h="62349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102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Математические расчеты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Площадь поверхности  лебедя равна   1377,35см</a:t>
            </a:r>
            <a:r>
              <a:rPr lang="ru-RU" baseline="30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,что меньше площади израсходованной бумаги в    71,127 раз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rochka84_2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143248"/>
            <a:ext cx="4714908" cy="3536181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0"/>
            <a:ext cx="4757742" cy="644048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a_LCDNovaObl" pitchFamily="34" charset="-52"/>
                <a:cs typeface="Andalus" pitchFamily="18" charset="-78"/>
              </a:rPr>
              <a:t/>
            </a:r>
            <a:br>
              <a:rPr lang="ru-RU" sz="3100" dirty="0" smtClean="0">
                <a:latin typeface="a_LCDNovaObl" pitchFamily="34" charset="-52"/>
                <a:cs typeface="Andalus" pitchFamily="18" charset="-78"/>
              </a:rPr>
            </a:br>
            <a:r>
              <a:rPr lang="ru-RU" sz="3100" dirty="0" smtClean="0">
                <a:latin typeface="a_LCDNovaObl" pitchFamily="34" charset="-52"/>
                <a:cs typeface="Andalus" pitchFamily="18" charset="-78"/>
              </a:rPr>
              <a:t/>
            </a:r>
            <a:br>
              <a:rPr lang="ru-RU" sz="3100" dirty="0" smtClean="0">
                <a:latin typeface="a_LCDNovaObl" pitchFamily="34" charset="-52"/>
                <a:cs typeface="Andalus" pitchFamily="18" charset="-78"/>
              </a:rPr>
            </a:br>
            <a:r>
              <a:rPr lang="ru-RU" sz="3100" dirty="0" smtClean="0">
                <a:latin typeface="a_LCDNovaObl" pitchFamily="34" charset="-52"/>
                <a:cs typeface="Andalus" pitchFamily="18" charset="-78"/>
              </a:rPr>
              <a:t/>
            </a:r>
            <a:br>
              <a:rPr lang="ru-RU" sz="3100" dirty="0" smtClean="0">
                <a:latin typeface="a_LCDNovaObl" pitchFamily="34" charset="-52"/>
                <a:cs typeface="Andalus" pitchFamily="18" charset="-78"/>
              </a:rPr>
            </a:br>
            <a:r>
              <a:rPr lang="ru-RU" sz="3100" dirty="0" smtClean="0">
                <a:latin typeface="a_LCDNovaObl" pitchFamily="34" charset="-52"/>
                <a:cs typeface="Andalus" pitchFamily="18" charset="-78"/>
              </a:rPr>
              <a:t/>
            </a:r>
            <a:br>
              <a:rPr lang="ru-RU" sz="3100" dirty="0" smtClean="0">
                <a:latin typeface="a_LCDNovaObl" pitchFamily="34" charset="-52"/>
                <a:cs typeface="Andalus" pitchFamily="18" charset="-78"/>
              </a:rPr>
            </a:br>
            <a:r>
              <a:rPr lang="ru-RU" sz="3100" dirty="0" smtClean="0">
                <a:latin typeface="a_LCDNovaObl" pitchFamily="34" charset="-52"/>
                <a:cs typeface="Andalus" pitchFamily="18" charset="-78"/>
              </a:rPr>
              <a:t/>
            </a:r>
            <a:br>
              <a:rPr lang="ru-RU" sz="3100" dirty="0" smtClean="0">
                <a:latin typeface="a_LCDNovaObl" pitchFamily="34" charset="-52"/>
                <a:cs typeface="Andalus" pitchFamily="18" charset="-78"/>
              </a:rPr>
            </a:br>
            <a:r>
              <a:rPr lang="ru-RU" sz="3100" dirty="0" smtClean="0">
                <a:latin typeface="a_LCDNovaObl" pitchFamily="34" charset="-52"/>
                <a:cs typeface="Andalus" pitchFamily="18" charset="-78"/>
              </a:rPr>
              <a:t>Тема: Проект по теме  «математика и оригами»</a:t>
            </a:r>
            <a:r>
              <a:rPr lang="ru-RU" sz="3200" dirty="0" smtClean="0">
                <a:latin typeface="a_LCDNovaObl" pitchFamily="34" charset="-52"/>
                <a:cs typeface="Andalus" pitchFamily="18" charset="-78"/>
              </a:rPr>
              <a:t/>
            </a:r>
            <a:br>
              <a:rPr lang="ru-RU" sz="3200" dirty="0" smtClean="0">
                <a:latin typeface="a_LCDNovaObl" pitchFamily="34" charset="-52"/>
                <a:cs typeface="Andalus" pitchFamily="18" charset="-78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dirty="0" smtClean="0"/>
              <a:t>Выполнил: </a:t>
            </a:r>
            <a:r>
              <a:rPr lang="ru-RU" sz="2700" dirty="0" err="1" smtClean="0"/>
              <a:t>Галеев</a:t>
            </a:r>
            <a:r>
              <a:rPr lang="ru-RU" sz="2700" dirty="0" smtClean="0"/>
              <a:t> </a:t>
            </a:r>
            <a:r>
              <a:rPr lang="ru-RU" sz="2700" dirty="0" err="1" smtClean="0"/>
              <a:t>Мансур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>Ученик 7 класса</a:t>
            </a:r>
            <a:br>
              <a:rPr lang="ru-RU" sz="2700" dirty="0" smtClean="0"/>
            </a:br>
            <a:r>
              <a:rPr lang="ru-RU" sz="2700" dirty="0" smtClean="0"/>
              <a:t>МБОУ ЧСШ №2 </a:t>
            </a:r>
            <a:r>
              <a:rPr lang="ru-RU" sz="2700" dirty="0" err="1" smtClean="0"/>
              <a:t>с\п</a:t>
            </a:r>
            <a:r>
              <a:rPr lang="ru-RU" sz="2700" dirty="0" smtClean="0"/>
              <a:t> </a:t>
            </a:r>
            <a:r>
              <a:rPr lang="ru-RU" sz="2700" dirty="0" err="1" smtClean="0"/>
              <a:t>Белехтинская</a:t>
            </a:r>
            <a:r>
              <a:rPr lang="ru-RU" sz="2700" dirty="0" smtClean="0"/>
              <a:t> ОШ </a:t>
            </a:r>
            <a:br>
              <a:rPr lang="ru-RU" sz="2700" dirty="0" smtClean="0"/>
            </a:br>
            <a:r>
              <a:rPr lang="ru-RU" sz="2700" dirty="0" smtClean="0"/>
              <a:t>Руководитель: </a:t>
            </a:r>
            <a:r>
              <a:rPr lang="ru-RU" sz="2700" dirty="0" err="1" smtClean="0"/>
              <a:t>Вильданова</a:t>
            </a:r>
            <a:r>
              <a:rPr lang="ru-RU" sz="2700" dirty="0" smtClean="0"/>
              <a:t> Аниса </a:t>
            </a:r>
            <a:r>
              <a:rPr lang="ru-RU" sz="2700" dirty="0" err="1" smtClean="0"/>
              <a:t>Мухаметрахимовна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DSCN02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71612"/>
            <a:ext cx="3340310" cy="445374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29246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askerville Old Face"/>
              </a:rPr>
              <a:t>Мои поделки красивые и интересные.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Baskerville Old Face"/>
              </a:rPr>
              <a:t>Изготовленные игрушки соответствуют эстетическим нормам.</a:t>
            </a:r>
          </a:p>
          <a:p>
            <a:endParaRPr lang="ru-RU" dirty="0"/>
          </a:p>
        </p:txBody>
      </p:sp>
      <p:pic>
        <p:nvPicPr>
          <p:cNvPr id="4" name="Рисунок 3" descr="DSCN0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1500174"/>
            <a:ext cx="3571868" cy="2678901"/>
          </a:xfrm>
          <a:prstGeom prst="rect">
            <a:avLst/>
          </a:prstGeom>
        </p:spPr>
      </p:pic>
      <p:pic>
        <p:nvPicPr>
          <p:cNvPr id="5" name="Рисунок 4" descr="1326306564_011.1.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229102"/>
            <a:ext cx="1731121" cy="2628898"/>
          </a:xfrm>
          <a:prstGeom prst="rect">
            <a:avLst/>
          </a:prstGeom>
        </p:spPr>
      </p:pic>
      <p:pic>
        <p:nvPicPr>
          <p:cNvPr id="6" name="Рисунок 5" descr="sdc10037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4357694"/>
            <a:ext cx="2857520" cy="2143140"/>
          </a:xfrm>
          <a:prstGeom prst="rect">
            <a:avLst/>
          </a:prstGeom>
        </p:spPr>
      </p:pic>
      <p:pic>
        <p:nvPicPr>
          <p:cNvPr id="7" name="Рисунок 6" descr="54487-podelki-iz-foamira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4214818"/>
            <a:ext cx="1983431" cy="264318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4929222" cy="607220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Самыми дорогими подарками являются те, которые сделаны своими руками. Только такие подарки индивидуальны, других таких нет.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Такое занятие развивает эстетический вкус, прививает аккуратность, усидчивость, трудолюбие, творческое отношение к  труду, формирует определённые навыки и умения, которые могут  пригодиться в практической деятельности. </a:t>
            </a:r>
          </a:p>
          <a:p>
            <a:endParaRPr lang="ru-RU" dirty="0"/>
          </a:p>
        </p:txBody>
      </p:sp>
      <p:pic>
        <p:nvPicPr>
          <p:cNvPr id="4" name="Рисунок 3" descr="k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071546"/>
            <a:ext cx="3738217" cy="485778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Используемая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Богатеева</a:t>
            </a:r>
            <a:r>
              <a:rPr lang="ru-RU" dirty="0" smtClean="0"/>
              <a:t> З.А. Чудесные поделки из бумаги. М: «Просвещение»,  1992 г.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Т.Сержантова</a:t>
            </a:r>
            <a:r>
              <a:rPr lang="ru-RU" dirty="0" smtClean="0"/>
              <a:t> «365 моделей оригами» М: «</a:t>
            </a:r>
            <a:r>
              <a:rPr lang="ru-RU" dirty="0" err="1" smtClean="0"/>
              <a:t>Айрис-Пресс.Рольф</a:t>
            </a:r>
            <a:r>
              <a:rPr lang="ru-RU" dirty="0" smtClean="0"/>
              <a:t>» 1999г.</a:t>
            </a:r>
            <a:br>
              <a:rPr lang="ru-RU" dirty="0" smtClean="0"/>
            </a:br>
            <a:r>
              <a:rPr lang="ru-RU" dirty="0" smtClean="0"/>
              <a:t>Юрина Н. Г. Энциклопедия «Я познаю мир», М</a:t>
            </a:r>
          </a:p>
          <a:p>
            <a:r>
              <a:rPr lang="ru-RU" smtClean="0"/>
              <a:t>Интернет-ресурсы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61232" y="120878"/>
            <a:ext cx="22153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62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401080" cy="12858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Познакомиться с историей искусства оригами</a:t>
            </a:r>
          </a:p>
          <a:p>
            <a:r>
              <a:rPr lang="ru-RU" b="1" dirty="0" smtClean="0"/>
              <a:t>Учиться работать с дополнительной литературой</a:t>
            </a:r>
          </a:p>
          <a:p>
            <a:r>
              <a:rPr lang="ru-RU" b="1" dirty="0" smtClean="0"/>
              <a:t>Организовать выставку работ</a:t>
            </a:r>
          </a:p>
          <a:p>
            <a:r>
              <a:rPr lang="ru-RU" b="1" dirty="0" smtClean="0"/>
              <a:t>Установить связь искусства оригами и математики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643470"/>
          </a:xfrm>
        </p:spPr>
        <p:txBody>
          <a:bodyPr>
            <a:normAutofit/>
          </a:bodyPr>
          <a:lstStyle/>
          <a:p>
            <a:r>
              <a:rPr lang="ru-RU" dirty="0" smtClean="0"/>
              <a:t>Искусство оригами увлекло меня еще в детстве. Мы с сестрой складывали простые фигурки из бумаги, делали различные шляпы себе и своим друзьям.</a:t>
            </a:r>
            <a:br>
              <a:rPr lang="ru-RU" dirty="0" smtClean="0"/>
            </a:br>
            <a:r>
              <a:rPr lang="ru-RU" dirty="0" smtClean="0"/>
              <a:t>Конечно, это была игра- волшебное превращение простого листочка (или газеты) в игрушку.</a:t>
            </a:r>
            <a:br>
              <a:rPr lang="ru-RU" dirty="0" smtClean="0"/>
            </a:br>
            <a:r>
              <a:rPr lang="ru-RU" dirty="0" smtClean="0"/>
              <a:t>Оригами-это идеальный конструктор, который состоит из одной детали(листа), с помощью которой создается бесконечная </a:t>
            </a:r>
            <a:r>
              <a:rPr lang="ru-RU" dirty="0" err="1" smtClean="0"/>
              <a:t>разнобразия</a:t>
            </a:r>
            <a:r>
              <a:rPr lang="ru-RU" dirty="0" smtClean="0"/>
              <a:t> форм, складываются тысячи разных фигурок, игрушек.</a:t>
            </a:r>
            <a:endParaRPr lang="ru-RU" dirty="0"/>
          </a:p>
        </p:txBody>
      </p:sp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29126">
            <a:off x="25059" y="-48591"/>
            <a:ext cx="2846455" cy="185738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</a:rPr>
              <a:t>Гипотеза: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Искусство оригами связано с математикой.</a:t>
            </a:r>
            <a:endParaRPr lang="ru-RU" dirty="0"/>
          </a:p>
        </p:txBody>
      </p:sp>
      <p:pic>
        <p:nvPicPr>
          <p:cNvPr id="4" name="Содержимое 3" descr="math-craft-monday-community-submissions-plus-make-modular-origami-intersecting-triangles-sculpture.w6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714620"/>
            <a:ext cx="4609952" cy="3286148"/>
          </a:xfrm>
        </p:spPr>
      </p:pic>
      <p:pic>
        <p:nvPicPr>
          <p:cNvPr id="5" name="Рисунок 4" descr="hq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2714620"/>
            <a:ext cx="4429124" cy="332184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6369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Предмет и объект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Объект: </a:t>
            </a:r>
            <a:r>
              <a:rPr lang="ru-RU" dirty="0" smtClean="0"/>
              <a:t>связь искусства оригами и математики. </a:t>
            </a:r>
            <a:br>
              <a:rPr lang="ru-RU" dirty="0" smtClean="0"/>
            </a:br>
            <a:r>
              <a:rPr lang="ru-RU" b="1" dirty="0" smtClean="0"/>
              <a:t>Предмет: </a:t>
            </a:r>
            <a:r>
              <a:rPr lang="ru-RU" dirty="0" smtClean="0"/>
              <a:t>лист бумаги. 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Методы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Поиск информации из разных источников (специальная литература, интернет ресурсы). </a:t>
            </a:r>
            <a:br>
              <a:rPr lang="ru-RU" dirty="0" smtClean="0"/>
            </a:br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01090" y="5643578"/>
            <a:ext cx="185710" cy="482585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Для достижения цели и проверки гипотез  необходимо решить следующие </a:t>
            </a:r>
            <a:r>
              <a:rPr lang="ru-RU" b="1" u="sng" dirty="0" smtClean="0">
                <a:solidFill>
                  <a:srgbClr val="FF0000"/>
                </a:solidFill>
              </a:rPr>
              <a:t>задачи: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1. Проанализировать литературные источники по теме нашего исследования.</a:t>
            </a:r>
            <a:br>
              <a:rPr lang="ru-RU" dirty="0" smtClean="0"/>
            </a:br>
            <a:r>
              <a:rPr lang="ru-RU" dirty="0" smtClean="0"/>
              <a:t>2. Составить экспериментальную модель из модулей. </a:t>
            </a:r>
            <a:br>
              <a:rPr lang="ru-RU" dirty="0" smtClean="0"/>
            </a:br>
            <a:r>
              <a:rPr lang="ru-RU" dirty="0" smtClean="0"/>
              <a:t>  3.	Провести измерения и необходимые вычисления.</a:t>
            </a:r>
            <a:br>
              <a:rPr lang="ru-RU" dirty="0" smtClean="0"/>
            </a:br>
            <a:r>
              <a:rPr lang="ru-RU" dirty="0" smtClean="0"/>
              <a:t>4.	Сделать выводы о проделанной работе.</a:t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 появления бумаги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2554287"/>
          </a:xfrm>
        </p:spPr>
        <p:txBody>
          <a:bodyPr>
            <a:normAutofit/>
          </a:bodyPr>
          <a:lstStyle/>
          <a:p>
            <a:r>
              <a:rPr lang="ru-RU" sz="2200" b="1" i="1" kern="0" dirty="0" smtClean="0">
                <a:latin typeface="Times New Roman" pitchFamily="18" charset="0"/>
                <a:cs typeface="Arial"/>
              </a:rPr>
              <a:t>Китайские летописи сообщают, что бумага была изобретена в 105 году н. э. </a:t>
            </a:r>
            <a:r>
              <a:rPr lang="ru-RU" sz="2200" b="1" i="1" kern="0" dirty="0" err="1" smtClean="0">
                <a:latin typeface="Times New Roman" pitchFamily="18" charset="0"/>
                <a:cs typeface="Arial"/>
              </a:rPr>
              <a:t>Цай</a:t>
            </a:r>
            <a:r>
              <a:rPr lang="ru-RU" sz="2200" b="1" i="1" kern="0" dirty="0" smtClean="0">
                <a:latin typeface="Times New Roman" pitchFamily="18" charset="0"/>
                <a:cs typeface="Arial"/>
              </a:rPr>
              <a:t> Лунем.  </a:t>
            </a:r>
            <a:r>
              <a:rPr lang="ru-RU" sz="2200" b="1" i="1" kern="0" dirty="0" err="1" smtClean="0">
                <a:latin typeface="Times New Roman" pitchFamily="18" charset="0"/>
                <a:cs typeface="Arial"/>
              </a:rPr>
              <a:t>Цай</a:t>
            </a:r>
            <a:r>
              <a:rPr lang="ru-RU" sz="2200" b="1" i="1" kern="0" dirty="0" smtClean="0">
                <a:latin typeface="Times New Roman" pitchFamily="18" charset="0"/>
                <a:cs typeface="Arial"/>
              </a:rPr>
              <a:t> Лунь растолок волокна шелковицы, древесную золу, тряпки и пеньку. Всё это он смешал с водой и получившуюся массу выложил на форму (деревянная рама и сито из бамбука). После сушки на солнце, он эту массу разгладил с помощью камней. В результате получились прочные листы бумаги</a:t>
            </a:r>
            <a:endParaRPr lang="ru-RU" sz="2200" dirty="0" smtClean="0"/>
          </a:p>
          <a:p>
            <a:endParaRPr lang="ru-RU" dirty="0"/>
          </a:p>
        </p:txBody>
      </p:sp>
      <p:pic>
        <p:nvPicPr>
          <p:cNvPr id="4" name="Рисунок 3" descr="M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857232"/>
            <a:ext cx="2428892" cy="285752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ОРИГАМИ?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7358114" cy="4525963"/>
          </a:xfrm>
        </p:spPr>
        <p:txBody>
          <a:bodyPr/>
          <a:lstStyle/>
          <a:p>
            <a:r>
              <a:rPr lang="ru-RU" dirty="0" smtClean="0">
                <a:solidFill>
                  <a:schemeClr val="hlink"/>
                </a:solidFill>
              </a:rPr>
              <a:t>в переводе с японского(</a:t>
            </a:r>
            <a:r>
              <a:rPr lang="ja-JP" altLang="en-US" b="1" i="1" dirty="0" smtClean="0">
                <a:solidFill>
                  <a:srgbClr val="002060"/>
                </a:solidFill>
                <a:latin typeface="Baskerville Old Face"/>
                <a:cs typeface="ＭＳ Ｐ明朝"/>
              </a:rPr>
              <a:t>折り紙</a:t>
            </a:r>
            <a:r>
              <a:rPr lang="ru-RU" altLang="ja-JP" b="1" i="1" dirty="0" smtClean="0">
                <a:solidFill>
                  <a:srgbClr val="002060"/>
                </a:solidFill>
                <a:latin typeface="Baskerville Old Face"/>
              </a:rPr>
              <a:t>)</a:t>
            </a:r>
            <a:r>
              <a:rPr lang="ru-RU" b="1" i="1" dirty="0" smtClean="0">
                <a:solidFill>
                  <a:srgbClr val="002060"/>
                </a:solidFill>
                <a:latin typeface="Baskerville Old Face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hlink"/>
                </a:solidFill>
                <a:latin typeface="Baskerville Old Face"/>
              </a:rPr>
              <a:t>  </a:t>
            </a:r>
            <a:r>
              <a:rPr lang="ru-RU" dirty="0" smtClean="0">
                <a:solidFill>
                  <a:schemeClr val="hlink"/>
                </a:solidFill>
              </a:rPr>
              <a:t>означает "сложенная бумага". </a:t>
            </a:r>
          </a:p>
          <a:p>
            <a:pPr>
              <a:buNone/>
            </a:pPr>
            <a:endParaRPr lang="ru-RU" dirty="0" smtClean="0">
              <a:solidFill>
                <a:schemeClr val="hlink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hlink"/>
              </a:solidFill>
            </a:endParaRPr>
          </a:p>
          <a:p>
            <a:r>
              <a:rPr lang="ru-RU" dirty="0" smtClean="0">
                <a:solidFill>
                  <a:schemeClr val="hlink"/>
                </a:solidFill>
              </a:rPr>
              <a:t>ОРИ - сложенный мгновенно</a:t>
            </a:r>
          </a:p>
          <a:p>
            <a:pPr>
              <a:buNone/>
            </a:pPr>
            <a:r>
              <a:rPr lang="ru-RU" dirty="0" smtClean="0">
                <a:solidFill>
                  <a:schemeClr val="hlink"/>
                </a:solidFill>
              </a:rPr>
              <a:t>    КАМИ – божественная бумага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285992"/>
            <a:ext cx="3286116" cy="232115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343</Words>
  <Application>Microsoft Office PowerPoint</Application>
  <PresentationFormat>Экран (4:3)</PresentationFormat>
  <Paragraphs>67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Дистанционный конкурс «Математика вокруг нас» Номинация «С математикой по жизни» </vt:lpstr>
      <vt:lpstr>     Тема: Проект по теме  «математика и оригами»      Выполнил: Галеев Мансур  Ученик 7 класса МБОУ ЧСШ №2 с\п Белехтинская ОШ  Руководитель: Вильданова Аниса Мухаметрахимовна </vt:lpstr>
      <vt:lpstr>Цель проекта:</vt:lpstr>
      <vt:lpstr>Слайд 4</vt:lpstr>
      <vt:lpstr>Гипотеза:   Искусство оригами связано с математикой.</vt:lpstr>
      <vt:lpstr>Предмет и объект исследования Объект: связь искусства оригами и математики.  Предмет: лист бумаги.  Методы исследования Поиск информации из разных источников (специальная литература, интернет ресурсы).  Практическая работа</vt:lpstr>
      <vt:lpstr>Слайд 7</vt:lpstr>
      <vt:lpstr>История появления бумаги</vt:lpstr>
      <vt:lpstr>Что такое ОРИГАМИ?</vt:lpstr>
      <vt:lpstr>История оригами</vt:lpstr>
      <vt:lpstr>Слайд 11</vt:lpstr>
      <vt:lpstr>Модульное оригами</vt:lpstr>
      <vt:lpstr>Мое творчество.</vt:lpstr>
      <vt:lpstr>Значение оригами для меня.</vt:lpstr>
      <vt:lpstr> Оригами и математика  Японская мудрость гласит: "Великий квадрат не имеет пределов". Попробуй простую фигурку сложить, И вмиг увлечёт интересное дело. Фигуры в оригами выполняются из геометрических фигур, значит это одна из точек соприкосновения оригами с математикой. </vt:lpstr>
      <vt:lpstr>Изготовление лебедя</vt:lpstr>
      <vt:lpstr>Математические расчеты</vt:lpstr>
      <vt:lpstr>Математические расчеты</vt:lpstr>
      <vt:lpstr>Математические расчеты</vt:lpstr>
      <vt:lpstr>Слайд 20</vt:lpstr>
      <vt:lpstr>Заключение</vt:lpstr>
      <vt:lpstr>Используемая литература</vt:lpstr>
      <vt:lpstr>Спасибо за внимание! </vt:lpstr>
    </vt:vector>
  </TitlesOfParts>
  <Company>БООШ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Дистационный конкурс «Математика вокруг нас» Номинация «С математикой по жизни» </dc:title>
  <dc:creator>физика</dc:creator>
  <cp:lastModifiedBy>Айрат</cp:lastModifiedBy>
  <cp:revision>19</cp:revision>
  <dcterms:created xsi:type="dcterms:W3CDTF">2016-04-13T09:09:06Z</dcterms:created>
  <dcterms:modified xsi:type="dcterms:W3CDTF">2016-09-14T10:41:18Z</dcterms:modified>
</cp:coreProperties>
</file>