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5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6828" autoAdjust="0"/>
    <p:restoredTop sz="94660"/>
  </p:normalViewPr>
  <p:slideViewPr>
    <p:cSldViewPr snapToGrid="0">
      <p:cViewPr varScale="1">
        <p:scale>
          <a:sx n="109" d="100"/>
          <a:sy n="109" d="100"/>
        </p:scale>
        <p:origin x="114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25380-6494-4023-A6AD-D82CA393D975}" type="datetimeFigureOut">
              <a:rPr lang="ru-RU" smtClean="0"/>
              <a:t>11.12.2019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6008D4-5F25-47A5-BA6E-34A7A17CFBE9}" type="slidenum">
              <a:rPr lang="ru-RU" smtClean="0"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957347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25380-6494-4023-A6AD-D82CA393D975}" type="datetimeFigureOut">
              <a:rPr lang="ru-RU" smtClean="0"/>
              <a:t>11.12.2019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6008D4-5F25-47A5-BA6E-34A7A17CFB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67178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25380-6494-4023-A6AD-D82CA393D975}" type="datetimeFigureOut">
              <a:rPr lang="ru-RU" smtClean="0"/>
              <a:t>11.12.2019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6008D4-5F25-47A5-BA6E-34A7A17CFB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64018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25380-6494-4023-A6AD-D82CA393D975}" type="datetimeFigureOut">
              <a:rPr lang="ru-RU" smtClean="0"/>
              <a:t>11.12.2019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6008D4-5F25-47A5-BA6E-34A7A17CFB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77406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25380-6494-4023-A6AD-D82CA393D975}" type="datetimeFigureOut">
              <a:rPr lang="ru-RU" smtClean="0"/>
              <a:t>11.12.2019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6008D4-5F25-47A5-BA6E-34A7A17CFBE9}" type="slidenum">
              <a:rPr lang="ru-RU" smtClean="0"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06350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25380-6494-4023-A6AD-D82CA393D975}" type="datetimeFigureOut">
              <a:rPr lang="ru-RU" smtClean="0"/>
              <a:t>11.12.2019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6008D4-5F25-47A5-BA6E-34A7A17CFB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88914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25380-6494-4023-A6AD-D82CA393D975}" type="datetimeFigureOut">
              <a:rPr lang="ru-RU" smtClean="0"/>
              <a:t>11.12.2019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6008D4-5F25-47A5-BA6E-34A7A17CFB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61509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25380-6494-4023-A6AD-D82CA393D975}" type="datetimeFigureOut">
              <a:rPr lang="ru-RU" smtClean="0"/>
              <a:t>11.12.2019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6008D4-5F25-47A5-BA6E-34A7A17CFB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20173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25380-6494-4023-A6AD-D82CA393D975}" type="datetimeFigureOut">
              <a:rPr lang="ru-RU" smtClean="0"/>
              <a:t>11.12.2019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6008D4-5F25-47A5-BA6E-34A7A17CFB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3123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3E025380-6494-4023-A6AD-D82CA393D975}" type="datetimeFigureOut">
              <a:rPr lang="ru-RU" smtClean="0"/>
              <a:t>11.12.2019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06008D4-5F25-47A5-BA6E-34A7A17CFB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23547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25380-6494-4023-A6AD-D82CA393D975}" type="datetimeFigureOut">
              <a:rPr lang="ru-RU" smtClean="0"/>
              <a:t>11.12.2019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6008D4-5F25-47A5-BA6E-34A7A17CFB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89897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3E025380-6494-4023-A6AD-D82CA393D975}" type="datetimeFigureOut">
              <a:rPr lang="ru-RU" smtClean="0"/>
              <a:t>11.12.2019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806008D4-5F25-47A5-BA6E-34A7A17CFBE9}" type="slidenum">
              <a:rPr lang="ru-RU" smtClean="0"/>
              <a:t>‹#›</a:t>
            </a:fld>
            <a:endParaRPr lang="ru-RU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166851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7" r:id="rId2"/>
    <p:sldLayoutId id="2147483698" r:id="rId3"/>
    <p:sldLayoutId id="2147483699" r:id="rId4"/>
    <p:sldLayoutId id="2147483700" r:id="rId5"/>
    <p:sldLayoutId id="2147483701" r:id="rId6"/>
    <p:sldLayoutId id="2147483702" r:id="rId7"/>
    <p:sldLayoutId id="2147483703" r:id="rId8"/>
    <p:sldLayoutId id="2147483704" r:id="rId9"/>
    <p:sldLayoutId id="2147483705" r:id="rId10"/>
    <p:sldLayoutId id="2147483706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microsoft.com/office/2007/relationships/hdphoto" Target="../media/hdphoto4.wdp"/><Relationship Id="rId3" Type="http://schemas.microsoft.com/office/2007/relationships/hdphoto" Target="../media/hdphoto2.wdp"/><Relationship Id="rId7" Type="http://schemas.openxmlformats.org/officeDocument/2006/relationships/image" Target="../media/image8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microsoft.com/office/2007/relationships/hdphoto" Target="../media/hdphoto3.wdp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5.wdp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14118" y="4192262"/>
            <a:ext cx="5150406" cy="1605991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FTP-</a:t>
            </a:r>
            <a:r>
              <a:rPr lang="ru-RU" dirty="0" smtClean="0"/>
              <a:t>клиенты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31196" y="-359092"/>
            <a:ext cx="7716251" cy="5096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3543979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6675" y="1876926"/>
            <a:ext cx="5967662" cy="474044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000" b="1" dirty="0"/>
              <a:t>FTP-клиент</a:t>
            </a:r>
            <a:r>
              <a:rPr lang="ru-RU" sz="2000" dirty="0"/>
              <a:t>  FTP — </a:t>
            </a:r>
            <a:r>
              <a:rPr lang="ru-RU" sz="2000" dirty="0" err="1"/>
              <a:t>File</a:t>
            </a:r>
            <a:r>
              <a:rPr lang="ru-RU" sz="2000" dirty="0"/>
              <a:t> </a:t>
            </a:r>
            <a:r>
              <a:rPr lang="ru-RU" sz="2000" dirty="0" err="1"/>
              <a:t>Transfer</a:t>
            </a:r>
            <a:r>
              <a:rPr lang="ru-RU" sz="2000" dirty="0"/>
              <a:t> </a:t>
            </a:r>
            <a:r>
              <a:rPr lang="ru-RU" sz="2000" dirty="0" err="1"/>
              <a:t>Protocol</a:t>
            </a:r>
            <a:r>
              <a:rPr lang="ru-RU" sz="2000" dirty="0"/>
              <a:t> (букв. «протокол передачи файлов») — </a:t>
            </a:r>
            <a:r>
              <a:rPr lang="ru-RU" sz="2000" dirty="0" smtClean="0"/>
              <a:t>компьютерная </a:t>
            </a:r>
            <a:r>
              <a:rPr lang="ru-RU" sz="2000" dirty="0"/>
              <a:t>программа для упрощения доступа к FTP серверу. В зависимости от назначения может либо предоставлять пользователю простой доступ к удалённому FTP-серверу в режиме текстовой консоли, беря на себя только работу по пересылке команд пользователя и файлов, либо отображать файлы на удалённом сервере, как если бы они являлись частью файловой системы компьютера пользователя, либо и то и другое. В последних двух случаях FTP-клиент берёт на себя задачу интерпретации действий пользователя в команды протокола FTP, тем самым давая возможность использовать протокол передачи файлов без ознакомления со всеми его премудростями.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56675" y="721894"/>
            <a:ext cx="816543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Что значат </a:t>
            </a:r>
            <a:r>
              <a:rPr lang="en-US" sz="4000" dirty="0" smtClean="0"/>
              <a:t> FTP</a:t>
            </a:r>
            <a:r>
              <a:rPr lang="ru-RU" sz="4000" dirty="0" smtClean="0"/>
              <a:t>-клиенты?</a:t>
            </a:r>
            <a:endParaRPr lang="ru-RU" sz="4000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4337" y="1876926"/>
            <a:ext cx="5584658" cy="372310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8673038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49180" y="1860883"/>
            <a:ext cx="6208294" cy="4347411"/>
          </a:xfrm>
        </p:spPr>
        <p:txBody>
          <a:bodyPr>
            <a:normAutofit/>
          </a:bodyPr>
          <a:lstStyle/>
          <a:p>
            <a:r>
              <a:rPr lang="ru-RU" b="1" i="1" dirty="0"/>
              <a:t>Частными примерами использования FTP-клиента могут быть: </a:t>
            </a:r>
          </a:p>
          <a:p>
            <a:r>
              <a:rPr lang="ru-RU" dirty="0" smtClean="0">
                <a:latin typeface="Verdana" panose="020B0604030504040204" pitchFamily="34" charset="0"/>
                <a:ea typeface="Verdana" panose="020B0604030504040204" pitchFamily="34" charset="0"/>
              </a:rPr>
              <a:t>• </a:t>
            </a:r>
            <a:r>
              <a:rPr lang="ru-RU" dirty="0" smtClean="0"/>
              <a:t>Публикация </a:t>
            </a:r>
            <a:r>
              <a:rPr lang="ru-RU" dirty="0"/>
              <a:t>страниц сайта на интернет-сервере Веб-разработчиком</a:t>
            </a:r>
          </a:p>
          <a:p>
            <a:r>
              <a:rPr lang="ru-RU" dirty="0" smtClean="0">
                <a:latin typeface="Verdana" panose="020B0604030504040204" pitchFamily="34" charset="0"/>
                <a:ea typeface="Verdana" panose="020B0604030504040204" pitchFamily="34" charset="0"/>
              </a:rPr>
              <a:t>● </a:t>
            </a:r>
            <a:r>
              <a:rPr lang="ru-RU" dirty="0" smtClean="0"/>
              <a:t>Скачивание </a:t>
            </a:r>
            <a:r>
              <a:rPr lang="ru-RU" dirty="0"/>
              <a:t>музыки, программ и любых других файлов данных обычным пользователем интернета. Данный пример зачастую даже не осознаётся многими пользователями как использование FTP-клиента и протокола, так как многие публичные серверы не запрашивают дополнительных данных для аутентификации пользователей, а Интернет-браузеры (также являющиеся FTP-клиентами) осуществляют скачивание файлов без дополнительных вопросов.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49180" y="850232"/>
            <a:ext cx="941671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Примеры использования </a:t>
            </a:r>
            <a:r>
              <a:rPr lang="en-US" sz="4000" dirty="0" smtClean="0"/>
              <a:t>FTP</a:t>
            </a:r>
            <a:r>
              <a:rPr lang="ru-RU" sz="4000" dirty="0" smtClean="0"/>
              <a:t>-клиента</a:t>
            </a:r>
            <a:endParaRPr lang="ru-RU" sz="4000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6000" b="94000" l="20000" r="80000">
                        <a14:foregroundMark x1="48421" y1="33600" x2="53684" y2="46400"/>
                        <a14:foregroundMark x1="55000" y1="32400" x2="58684" y2="54800"/>
                        <a14:foregroundMark x1="56316" y1="37200" x2="53684" y2="60000"/>
                        <a14:foregroundMark x1="51579" y1="32400" x2="38421" y2="56400"/>
                        <a14:foregroundMark x1="51053" y1="27600" x2="30789" y2="61600"/>
                        <a14:foregroundMark x1="32895" y1="42000" x2="70526" y2="60400"/>
                        <a14:foregroundMark x1="51316" y1="51600" x2="42632" y2="68000"/>
                        <a14:foregroundMark x1="32105" y1="68400" x2="42368" y2="70800"/>
                        <a14:foregroundMark x1="31579" y1="68800" x2="27895" y2="55200"/>
                        <a14:foregroundMark x1="29211" y1="60000" x2="33421" y2="66800"/>
                        <a14:foregroundMark x1="33158" y1="41200" x2="40526" y2="65600"/>
                        <a14:foregroundMark x1="38421" y1="32800" x2="42895" y2="66800"/>
                        <a14:foregroundMark x1="47105" y1="25200" x2="52105" y2="58000"/>
                        <a14:foregroundMark x1="53684" y1="25200" x2="73158" y2="48800"/>
                        <a14:foregroundMark x1="74474" y1="56800" x2="47632" y2="67200"/>
                        <a14:foregroundMark x1="63947" y1="52400" x2="65789" y2="51200"/>
                      </a14:backgroundRemoval>
                    </a14:imgEffect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7609" r="17606"/>
          <a:stretch/>
        </p:blipFill>
        <p:spPr>
          <a:xfrm>
            <a:off x="7297615" y="1976555"/>
            <a:ext cx="4053253" cy="41160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572456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3199" y="111789"/>
            <a:ext cx="3468914" cy="725378"/>
          </a:xfrm>
        </p:spPr>
        <p:txBody>
          <a:bodyPr/>
          <a:lstStyle/>
          <a:p>
            <a:r>
              <a:rPr lang="ru-RU" dirty="0" smtClean="0">
                <a:latin typeface="Calibri" panose="020F0502020204030204" pitchFamily="34" charset="0"/>
                <a:cs typeface="Calibri" panose="020F0502020204030204" pitchFamily="34" charset="0"/>
              </a:rPr>
              <a:t>Реализация</a:t>
            </a:r>
            <a:endParaRPr lang="ru-RU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267200" y="44589"/>
            <a:ext cx="776285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 простейшем для пользователя (но при этом наиболее </a:t>
            </a:r>
            <a:r>
              <a:rPr lang="ru-RU" dirty="0" err="1" smtClean="0"/>
              <a:t>ко́мплексном</a:t>
            </a:r>
            <a:r>
              <a:rPr lang="ru-RU" dirty="0" smtClean="0"/>
              <a:t>) случае FTP-клиент представляет собой эмулятор файловой системы, которая просто находится на другом компьютере. С этой файловой системой можно совершать все привычные пользователю действия: копировать файлы с сервера и на сервер, удалять файлы, создавать новые файлы. В отдельных случаях возможно также открытие файлов — для просмотра, запуска программ, редактирования. Необходимо учитывать лишь, что открытие файла подразумевает его предварительное скачивание на компьютер пользователя. 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217714" y="2629912"/>
            <a:ext cx="4775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Примерами таких программ могут служить: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362857" y="3597304"/>
            <a:ext cx="3265714" cy="1200329"/>
          </a:xfrm>
          <a:prstGeom prst="rect">
            <a:avLst/>
          </a:prstGeom>
          <a:noFill/>
          <a:ln>
            <a:solidFill>
              <a:schemeClr val="bg2">
                <a:lumMod val="2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ru-RU" b="1" dirty="0" smtClean="0"/>
              <a:t>Интернет-браузеры</a:t>
            </a:r>
            <a:r>
              <a:rPr lang="ru-RU" dirty="0" smtClean="0"/>
              <a:t> (часто работают в режиме «только чтение», то есть не позволяют добавлять файлы на сервер)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3740010" y="3914826"/>
            <a:ext cx="3120572" cy="175432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b="1" dirty="0" smtClean="0"/>
              <a:t>Многие файловые менеджеры</a:t>
            </a:r>
            <a:r>
              <a:rPr lang="ru-RU" dirty="0" smtClean="0"/>
              <a:t>, например: </a:t>
            </a:r>
            <a:r>
              <a:rPr lang="en-US" dirty="0" smtClean="0"/>
              <a:t>Windows Explorer (</a:t>
            </a:r>
            <a:r>
              <a:rPr lang="ru-RU" dirty="0" smtClean="0"/>
              <a:t>Проводник), </a:t>
            </a:r>
            <a:r>
              <a:rPr lang="en-US" dirty="0" err="1" smtClean="0"/>
              <a:t>WinSCP</a:t>
            </a:r>
            <a:r>
              <a:rPr lang="en-US" dirty="0" smtClean="0"/>
              <a:t>, Total Commander, FAR, Midnight Commander, </a:t>
            </a:r>
            <a:r>
              <a:rPr lang="en-US" dirty="0" err="1" smtClean="0"/>
              <a:t>Krusader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7802574" y="2374944"/>
            <a:ext cx="2728686" cy="92333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b="1" dirty="0" smtClean="0"/>
              <a:t>Специализированные программы</a:t>
            </a:r>
            <a:r>
              <a:rPr lang="ru-RU" dirty="0" smtClean="0"/>
              <a:t>, например: </a:t>
            </a:r>
            <a:r>
              <a:rPr lang="en-US" dirty="0" smtClean="0"/>
              <a:t>FileZilla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7542754" y="3458804"/>
            <a:ext cx="2293257" cy="147732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b="1" dirty="0" smtClean="0"/>
              <a:t>Онлайн клиенты</a:t>
            </a:r>
            <a:r>
              <a:rPr lang="ru-RU" dirty="0" smtClean="0"/>
              <a:t>, работа с которыми осуществляется посредством любого интернет-браузера</a:t>
            </a:r>
            <a:endParaRPr lang="ru-RU" dirty="0"/>
          </a:p>
        </p:txBody>
      </p:sp>
      <p:cxnSp>
        <p:nvCxnSpPr>
          <p:cNvPr id="11" name="Прямая со стрелкой 10"/>
          <p:cNvCxnSpPr>
            <a:stCxn id="5" idx="2"/>
            <a:endCxn id="6" idx="0"/>
          </p:cNvCxnSpPr>
          <p:nvPr/>
        </p:nvCxnSpPr>
        <p:spPr>
          <a:xfrm flipH="1">
            <a:off x="1995714" y="2999244"/>
            <a:ext cx="609600" cy="59806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 flipV="1">
            <a:off x="4992914" y="2814578"/>
            <a:ext cx="2627086" cy="18466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>
            <a:off x="4151086" y="3135639"/>
            <a:ext cx="3128973" cy="63819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>
            <a:off x="3468914" y="3148759"/>
            <a:ext cx="705088" cy="62507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24" name="Рисунок 23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752" b="99123" l="0" r="100000">
                        <a14:foregroundMark x1="22991" y1="74687" x2="41050" y2="76817"/>
                        <a14:foregroundMark x1="58870" y1="70175" x2="52347" y2="77820"/>
                        <a14:foregroundMark x1="47176" y1="71178" x2="59189" y2="83333"/>
                        <a14:foregroundMark x1="37152" y1="27820" x2="37470" y2="27820"/>
                        <a14:foregroundMark x1="34606" y1="25313" x2="51392" y2="26817"/>
                        <a14:foregroundMark x1="36197" y1="19674" x2="47494" y2="22807"/>
                        <a14:foregroundMark x1="41368" y1="27318" x2="44630" y2="33459"/>
                        <a14:foregroundMark x1="34288" y1="31955" x2="33970" y2="40100"/>
                        <a14:foregroundMark x1="9706" y1="13158" x2="7399" y2="3396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418" y="4791989"/>
            <a:ext cx="3217496" cy="2042611"/>
          </a:xfrm>
          <a:prstGeom prst="rect">
            <a:avLst/>
          </a:prstGeom>
        </p:spPr>
      </p:pic>
      <p:pic>
        <p:nvPicPr>
          <p:cNvPr id="25" name="Рисунок 24"/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962" b="95000" l="10000" r="90000">
                        <a14:foregroundMark x1="40556" y1="40000" x2="59444" y2="77115"/>
                        <a14:foregroundMark x1="58667" y1="44038" x2="52000" y2="78077"/>
                        <a14:foregroundMark x1="53889" y1="28269" x2="57778" y2="35000"/>
                        <a14:foregroundMark x1="46111" y1="35577" x2="46111" y2="51731"/>
                        <a14:foregroundMark x1="48333" y1="36538" x2="59000" y2="38846"/>
                        <a14:foregroundMark x1="51667" y1="30962" x2="36778" y2="35192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98706" y="2307454"/>
            <a:ext cx="2394657" cy="1383580"/>
          </a:xfrm>
          <a:prstGeom prst="rect">
            <a:avLst/>
          </a:prstGeom>
        </p:spPr>
      </p:pic>
      <p:pic>
        <p:nvPicPr>
          <p:cNvPr id="26" name="Рисунок 2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74002" y="5584567"/>
            <a:ext cx="1839548" cy="1226964"/>
          </a:xfrm>
          <a:prstGeom prst="rect">
            <a:avLst/>
          </a:prstGeom>
        </p:spPr>
      </p:pic>
      <p:pic>
        <p:nvPicPr>
          <p:cNvPr id="27" name="Рисунок 26"/>
          <p:cNvPicPr>
            <a:picLocks noChangeAspect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5469" b="99414" l="0" r="100000">
                        <a14:foregroundMark x1="25977" y1="30859" x2="18750" y2="37500"/>
                        <a14:foregroundMark x1="23438" y1="24609" x2="15234" y2="39258"/>
                        <a14:foregroundMark x1="33984" y1="23047" x2="37891" y2="24023"/>
                        <a14:foregroundMark x1="44336" y1="19336" x2="58984" y2="30664"/>
                        <a14:foregroundMark x1="36914" y1="26367" x2="22070" y2="42188"/>
                        <a14:foregroundMark x1="24023" y1="23047" x2="14258" y2="37695"/>
                        <a14:foregroundMark x1="69727" y1="31445" x2="58008" y2="90039"/>
                        <a14:foregroundMark x1="73828" y1="42188" x2="33398" y2="89258"/>
                        <a14:foregroundMark x1="69922" y1="47266" x2="83008" y2="91797"/>
                        <a14:foregroundMark x1="49609" y1="38867" x2="99609" y2="77539"/>
                        <a14:foregroundMark x1="68750" y1="48047" x2="57422" y2="65430"/>
                        <a14:foregroundMark x1="69141" y1="29102" x2="81836" y2="47461"/>
                        <a14:foregroundMark x1="74609" y1="27930" x2="81836" y2="42578"/>
                        <a14:foregroundMark x1="71094" y1="24414" x2="83398" y2="42773"/>
                        <a14:foregroundMark x1="75000" y1="25000" x2="84180" y2="40430"/>
                        <a14:foregroundMark x1="72070" y1="23047" x2="75000" y2="27539"/>
                        <a14:foregroundMark x1="75000" y1="25000" x2="74023" y2="23828"/>
                        <a14:foregroundMark x1="65820" y1="26758" x2="65820" y2="26758"/>
                        <a14:foregroundMark x1="64648" y1="26367" x2="64648" y2="26367"/>
                        <a14:foregroundMark x1="58984" y1="36328" x2="58984" y2="36328"/>
                        <a14:foregroundMark x1="13086" y1="47461" x2="13086" y2="47461"/>
                        <a14:foregroundMark x1="30273" y1="55273" x2="30273" y2="56250"/>
                        <a14:foregroundMark x1="41992" y1="69531" x2="41992" y2="69531"/>
                        <a14:foregroundMark x1="40234" y1="71094" x2="30078" y2="77930"/>
                        <a14:foregroundMark x1="33594" y1="66602" x2="29102" y2="66602"/>
                        <a14:foregroundMark x1="19141" y1="55859" x2="15820" y2="61523"/>
                        <a14:foregroundMark x1="18359" y1="69336" x2="25391" y2="73828"/>
                        <a14:foregroundMark x1="63672" y1="33594" x2="63672" y2="33594"/>
                        <a14:foregroundMark x1="62891" y1="33594" x2="62891" y2="33594"/>
                        <a14:backgroundMark x1="76172" y1="76172" x2="85938" y2="61328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1366" y="510815"/>
            <a:ext cx="2432579" cy="2432579"/>
          </a:xfrm>
          <a:prstGeom prst="rect">
            <a:avLst/>
          </a:prstGeom>
        </p:spPr>
      </p:pic>
      <p:sp>
        <p:nvSpPr>
          <p:cNvPr id="30" name="TextBox 29"/>
          <p:cNvSpPr txBox="1"/>
          <p:nvPr/>
        </p:nvSpPr>
        <p:spPr>
          <a:xfrm>
            <a:off x="6972020" y="5096662"/>
            <a:ext cx="5219979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/>
              <a:t>Благодаря распространённости протокола FTP, простые FTP-клиенты есть практически в каждой операционной системе. Однако использование этих клиентов требует навыков использования консоли, а также знания команд протокола для общения с сервером. Так в </a:t>
            </a:r>
            <a:r>
              <a:rPr lang="ru-RU" sz="1600" dirty="0" err="1" smtClean="0"/>
              <a:t>Windows</a:t>
            </a:r>
            <a:r>
              <a:rPr lang="ru-RU" sz="1600" dirty="0" smtClean="0"/>
              <a:t> такой утилитой является ftp.exe. Во многих сборках </a:t>
            </a:r>
            <a:r>
              <a:rPr lang="ru-RU" sz="1600" dirty="0" err="1" smtClean="0"/>
              <a:t>Linux</a:t>
            </a:r>
            <a:r>
              <a:rPr lang="ru-RU" sz="1600" dirty="0" smtClean="0"/>
              <a:t> также есть утилита </a:t>
            </a:r>
            <a:r>
              <a:rPr lang="ru-RU" sz="1600" dirty="0" err="1" smtClean="0"/>
              <a:t>ftp</a:t>
            </a:r>
            <a:r>
              <a:rPr lang="ru-RU" sz="1600" dirty="0" smtClean="0"/>
              <a:t>. 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48151676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" y="839355"/>
            <a:ext cx="10058400" cy="830997"/>
          </a:xfrm>
        </p:spPr>
        <p:txBody>
          <a:bodyPr/>
          <a:lstStyle/>
          <a:p>
            <a:r>
              <a:rPr lang="ru-RU" dirty="0">
                <a:latin typeface="Calibri" panose="020F0502020204030204" pitchFamily="34" charset="0"/>
                <a:cs typeface="Calibri" panose="020F0502020204030204" pitchFamily="34" charset="0"/>
              </a:rPr>
              <a:t>Права доступа и авторизация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82880" y="1845734"/>
            <a:ext cx="6778172" cy="4467980"/>
          </a:xfrm>
        </p:spPr>
        <p:txBody>
          <a:bodyPr>
            <a:normAutofit/>
          </a:bodyPr>
          <a:lstStyle/>
          <a:p>
            <a:r>
              <a:rPr lang="ru-RU" dirty="0"/>
              <a:t>Файловая система на удалённом сервере как правило имеет настройки прав доступа для различных пользователей. Так, например, анонимным пользователям могут быть доступны лишь некоторые файлы, о существовании других пользователи знать не будут. Другой группе пользователей могут быть доступны другие файлы или, например, в дополнение к правам на чтение файлов могут быть также даны права на запись новых или обновление имеющихся файлов. Диапазон вариантов прав доступа зависит от операционной системы и программного обеспечения каждого конкретного FTP-сервера. Как правило, разделяют права на просмотр содержимого папки (то есть возможность получить список содержащихся в ней файлов), на чтение файла(</a:t>
            </a:r>
            <a:r>
              <a:rPr lang="ru-RU" dirty="0" err="1"/>
              <a:t>ов</a:t>
            </a:r>
            <a:r>
              <a:rPr lang="ru-RU" dirty="0"/>
              <a:t>), на запись (создание, удаление, обновление) файла(</a:t>
            </a:r>
            <a:r>
              <a:rPr lang="ru-RU" dirty="0" err="1"/>
              <a:t>ов</a:t>
            </a:r>
            <a:r>
              <a:rPr lang="ru-RU" dirty="0"/>
              <a:t>). 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61052" y="1494971"/>
            <a:ext cx="4706257" cy="47062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17914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20831" y="400686"/>
            <a:ext cx="6624320" cy="1913466"/>
          </a:xfrm>
        </p:spPr>
        <p:txBody>
          <a:bodyPr/>
          <a:lstStyle/>
          <a:p>
            <a:r>
              <a:rPr lang="ru-RU" dirty="0"/>
              <a:t>Для авторизации FTP-сервер, при подключении к нему FTP-клиента, запрашивает у последнего имя пользователя и пароль. Большинство FTP-клиентов в свою очередь запрашивают эти данные у пользователя в интерактивном режиме. Есть также и другой способ указать эти данные, включив их в URL FTP-сервера. Так, например, в строке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820228" y="2529342"/>
            <a:ext cx="345440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b="1" i="1" dirty="0" smtClean="0"/>
              <a:t>ftp://vasya:key@ftp.example.com</a:t>
            </a:r>
            <a:endParaRPr lang="ru-RU" b="1" i="1" dirty="0"/>
          </a:p>
        </p:txBody>
      </p:sp>
      <p:sp>
        <p:nvSpPr>
          <p:cNvPr id="5" name="TextBox 4"/>
          <p:cNvSpPr txBox="1"/>
          <p:nvPr/>
        </p:nvSpPr>
        <p:spPr>
          <a:xfrm>
            <a:off x="5116285" y="3030175"/>
            <a:ext cx="4862286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Verdana" panose="020B0604030504040204" pitchFamily="34" charset="0"/>
                <a:ea typeface="Verdana" panose="020B0604030504040204" pitchFamily="34" charset="0"/>
              </a:rPr>
              <a:t>● </a:t>
            </a:r>
            <a:r>
              <a:rPr lang="ru-RU" dirty="0" smtClean="0"/>
              <a:t>ftp:// — указание того, что мы используем протокол FTP</a:t>
            </a:r>
          </a:p>
          <a:p>
            <a:r>
              <a:rPr lang="ru-RU" dirty="0" smtClean="0">
                <a:latin typeface="Verdana" panose="020B0604030504040204" pitchFamily="34" charset="0"/>
                <a:ea typeface="Verdana" panose="020B0604030504040204" pitchFamily="34" charset="0"/>
              </a:rPr>
              <a:t>● </a:t>
            </a:r>
            <a:r>
              <a:rPr lang="ru-RU" dirty="0" err="1" smtClean="0"/>
              <a:t>vasya</a:t>
            </a:r>
            <a:r>
              <a:rPr lang="ru-RU" dirty="0" smtClean="0"/>
              <a:t> — имя пользователя</a:t>
            </a:r>
          </a:p>
          <a:p>
            <a:r>
              <a:rPr lang="ru-RU" dirty="0" smtClean="0">
                <a:latin typeface="Verdana" panose="020B0604030504040204" pitchFamily="34" charset="0"/>
                <a:ea typeface="Verdana" panose="020B0604030504040204" pitchFamily="34" charset="0"/>
              </a:rPr>
              <a:t>●</a:t>
            </a:r>
            <a:r>
              <a:rPr lang="ru-RU" dirty="0" smtClean="0"/>
              <a:t> : — разделитель имени пользователя и пароля</a:t>
            </a:r>
          </a:p>
          <a:p>
            <a:r>
              <a:rPr lang="ru-RU" dirty="0" smtClean="0">
                <a:latin typeface="Verdana" panose="020B0604030504040204" pitchFamily="34" charset="0"/>
                <a:ea typeface="Verdana" panose="020B0604030504040204" pitchFamily="34" charset="0"/>
              </a:rPr>
              <a:t>● </a:t>
            </a:r>
            <a:r>
              <a:rPr lang="ru-RU" dirty="0" err="1" smtClean="0"/>
              <a:t>key</a:t>
            </a:r>
            <a:r>
              <a:rPr lang="ru-RU" dirty="0" smtClean="0"/>
              <a:t> — пароль</a:t>
            </a:r>
          </a:p>
          <a:p>
            <a:r>
              <a:rPr lang="ru-RU" dirty="0" smtClean="0">
                <a:latin typeface="Verdana" panose="020B0604030504040204" pitchFamily="34" charset="0"/>
                <a:ea typeface="Verdana" panose="020B0604030504040204" pitchFamily="34" charset="0"/>
              </a:rPr>
              <a:t>● </a:t>
            </a:r>
            <a:r>
              <a:rPr lang="ru-RU" dirty="0" smtClean="0"/>
              <a:t>@ — разделитель </a:t>
            </a:r>
            <a:r>
              <a:rPr lang="ru-RU" dirty="0" err="1" smtClean="0"/>
              <a:t>аутентификационной</a:t>
            </a:r>
            <a:r>
              <a:rPr lang="ru-RU" dirty="0" smtClean="0"/>
              <a:t> информации и адреса сервера</a:t>
            </a:r>
          </a:p>
          <a:p>
            <a:r>
              <a:rPr lang="ru-RU" dirty="0" smtClean="0">
                <a:latin typeface="Verdana" panose="020B0604030504040204" pitchFamily="34" charset="0"/>
                <a:ea typeface="Verdana" panose="020B0604030504040204" pitchFamily="34" charset="0"/>
              </a:rPr>
              <a:t>● </a:t>
            </a:r>
            <a:r>
              <a:rPr lang="ru-RU" dirty="0" smtClean="0"/>
              <a:t>ftp.example.com — адрес FTP-сервера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0" y="5878501"/>
            <a:ext cx="12192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Нередки случаи, когда такой метод указания имени пользователя и пароля является единственным, который поддерживает FTP-клиент. </a:t>
            </a:r>
            <a:endParaRPr lang="ru-RU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2679" b="99554" l="2679" r="98661">
                        <a14:foregroundMark x1="50000" y1="62946" x2="48661" y2="88839"/>
                        <a14:foregroundMark x1="23214" y1="25446" x2="54464" y2="24554"/>
                        <a14:foregroundMark x1="39286" y1="65625" x2="39286" y2="65625"/>
                        <a14:foregroundMark x1="40625" y1="79018" x2="40625" y2="79018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77828" y="3088481"/>
            <a:ext cx="2527017" cy="2527017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2386" y="2314152"/>
            <a:ext cx="4791007" cy="3564349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91442" y="667253"/>
            <a:ext cx="4372771" cy="1277661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9826172" y="6488668"/>
            <a:ext cx="24819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Спасибо за внимание!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152611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theme/theme1.xml><?xml version="1.0" encoding="utf-8"?>
<a:theme xmlns:a="http://schemas.openxmlformats.org/drawingml/2006/main" name="Ретро">
  <a:themeElements>
    <a:clrScheme name="Ретро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Ретро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Ретро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45</TotalTime>
  <Words>630</Words>
  <Application>Microsoft Office PowerPoint</Application>
  <PresentationFormat>Широкоэкранный</PresentationFormat>
  <Paragraphs>27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0" baseType="lpstr">
      <vt:lpstr>Calibri</vt:lpstr>
      <vt:lpstr>Calibri Light</vt:lpstr>
      <vt:lpstr>Verdana</vt:lpstr>
      <vt:lpstr>Ретро</vt:lpstr>
      <vt:lpstr>FTP-клиенты</vt:lpstr>
      <vt:lpstr>Презентация PowerPoint</vt:lpstr>
      <vt:lpstr>Презентация PowerPoint</vt:lpstr>
      <vt:lpstr>Реализация</vt:lpstr>
      <vt:lpstr>Права доступа и авторизация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FTP-клиенты</dc:title>
  <dc:creator>Лиза Колинеченко</dc:creator>
  <cp:lastModifiedBy>Лиза Колинеченко</cp:lastModifiedBy>
  <cp:revision>9</cp:revision>
  <dcterms:created xsi:type="dcterms:W3CDTF">2019-12-11T05:46:46Z</dcterms:created>
  <dcterms:modified xsi:type="dcterms:W3CDTF">2019-12-11T06:32:29Z</dcterms:modified>
</cp:coreProperties>
</file>