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283968" y="980728"/>
            <a:ext cx="4860032" cy="4680521"/>
          </a:xfrm>
        </p:spPr>
        <p:txBody>
          <a:bodyPr>
            <a:noAutofit/>
          </a:bodyPr>
          <a:lstStyle/>
          <a:p>
            <a:pPr algn="ctr"/>
            <a:r>
              <a:rPr lang="ru-RU" sz="4000" dirty="0"/>
              <a:t>Формирование функциональной грамотности –одна из основных задач ФГОС</a:t>
            </a:r>
            <a:br>
              <a:rPr lang="ru-RU" sz="4000" dirty="0"/>
            </a:br>
            <a:endParaRPr lang="ru-RU" sz="40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15600"/>
            <a:ext cx="3865612" cy="386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97021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5" y="116632"/>
            <a:ext cx="8477250" cy="527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33374" y="5661248"/>
            <a:ext cx="8582025" cy="84124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TIMSS   6 </a:t>
            </a:r>
            <a:r>
              <a:rPr lang="ru-RU" dirty="0" smtClean="0"/>
              <a:t>место по математике (8 класс)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39709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0"/>
            <a:ext cx="2628039" cy="2065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48880"/>
            <a:ext cx="9144000" cy="4008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43808" y="188640"/>
            <a:ext cx="6144744" cy="194421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Россия принимает участие во всех циклах мониторинга 2000, 2003, 2006, 2009, 2012, 2015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02567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/>
              <a:t>Приоритетное направление в обеспечении конкурентоспособности российского образования –повышение эффективности</a:t>
            </a:r>
            <a:endParaRPr lang="ru-RU" sz="28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67544" y="1412776"/>
            <a:ext cx="8280920" cy="5043190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 smtClean="0"/>
              <a:t>В </a:t>
            </a:r>
            <a:r>
              <a:rPr lang="ru-RU" sz="2000" b="1" dirty="0"/>
              <a:t>соответствии с международными требованиями более половины выпускников основной школы имеют только </a:t>
            </a:r>
            <a:r>
              <a:rPr lang="ru-RU" sz="2000" b="1" dirty="0" smtClean="0"/>
              <a:t>базовый </a:t>
            </a:r>
            <a:r>
              <a:rPr lang="ru-RU" sz="2000" b="1" dirty="0"/>
              <a:t>уровень функциональной грамотности, т.е. они могут использовать приобретенные в школе знания в простых знакомых ситуациях, а около пятой части выпускников основной школы не достигают этого уровня. К продолжению образования хорошо готовы не более 30% российских выпускников школы, а высокий уровень способности решать сложные задачи демонстрируют в среднем около 5% учащихся</a:t>
            </a:r>
            <a:r>
              <a:rPr lang="ru-RU" sz="2000" b="1" dirty="0" smtClean="0"/>
              <a:t>.</a:t>
            </a:r>
            <a:endParaRPr lang="ru-RU" sz="2000" b="1" dirty="0"/>
          </a:p>
          <a:p>
            <a:pPr algn="just"/>
            <a:r>
              <a:rPr lang="ru-RU" sz="2000" b="1" dirty="0" smtClean="0"/>
              <a:t>По </a:t>
            </a:r>
            <a:r>
              <a:rPr lang="ru-RU" sz="2000" b="1" dirty="0"/>
              <a:t>качеству общего образования российская школа уступает десяти странам-лидерам по качеству образования как по числу выпускников основной школы, демонстрирующих самые высокие результаты (в этих странах в среднем таких учащихся не менее 11%), так и по числу хорошо подготовленных учащихся к продолжению образования (в этих странах в среднем таких учащихся около 40</a:t>
            </a:r>
            <a:r>
              <a:rPr lang="ru-RU" sz="2000" b="1" dirty="0" smtClean="0"/>
              <a:t>%).</a:t>
            </a:r>
            <a:endParaRPr lang="ru-RU" sz="2000" b="1" dirty="0"/>
          </a:p>
          <a:p>
            <a:pPr algn="just"/>
            <a:endParaRPr lang="ru-RU" sz="1800" b="1" dirty="0"/>
          </a:p>
        </p:txBody>
      </p:sp>
    </p:spTree>
    <p:extLst>
      <p:ext uri="{BB962C8B-B14F-4D97-AF65-F5344CB8AC3E}">
        <p14:creationId xmlns:p14="http://schemas.microsoft.com/office/powerpoint/2010/main" val="3070014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52" y="30904"/>
            <a:ext cx="9144000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Направления совершенствования</a:t>
            </a:r>
            <a:r>
              <a:rPr lang="ru-RU" sz="3200" dirty="0"/>
              <a:t> </a:t>
            </a:r>
            <a:r>
              <a:rPr lang="ru-RU" sz="3200" dirty="0" smtClean="0"/>
              <a:t>общего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>образования в России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052736"/>
            <a:ext cx="8686800" cy="5400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 smtClean="0"/>
              <a:t>1</a:t>
            </a:r>
            <a:r>
              <a:rPr lang="ru-RU" b="1" dirty="0" smtClean="0"/>
              <a:t>. Усиление </a:t>
            </a:r>
            <a:r>
              <a:rPr lang="ru-RU" b="1" dirty="0"/>
              <a:t>внимания к формированию функциональной грамотности</a:t>
            </a:r>
          </a:p>
          <a:p>
            <a:pPr marL="0" indent="0">
              <a:buNone/>
            </a:pPr>
            <a:r>
              <a:rPr lang="ru-RU" sz="2400" b="1" dirty="0"/>
              <a:t>2</a:t>
            </a:r>
            <a:r>
              <a:rPr lang="ru-RU" sz="2400" b="1" dirty="0" smtClean="0"/>
              <a:t>. Повышение </a:t>
            </a:r>
            <a:r>
              <a:rPr lang="ru-RU" sz="2400" b="1" dirty="0"/>
              <a:t>уровня познавательной самостоятельности учащихся</a:t>
            </a:r>
          </a:p>
          <a:p>
            <a:pPr marL="0" indent="0">
              <a:buNone/>
            </a:pPr>
            <a:r>
              <a:rPr lang="ru-RU" sz="2400" b="1" dirty="0"/>
              <a:t>3. Формирование </a:t>
            </a:r>
            <a:r>
              <a:rPr lang="ru-RU" sz="2400" b="1" dirty="0" err="1" smtClean="0"/>
              <a:t>метапредметных</a:t>
            </a:r>
            <a:r>
              <a:rPr lang="ru-RU" sz="2400" b="1" dirty="0" smtClean="0"/>
              <a:t> результатов </a:t>
            </a:r>
            <a:endParaRPr lang="ru-RU" sz="2400" b="1" dirty="0"/>
          </a:p>
          <a:p>
            <a:pPr marL="0" indent="0">
              <a:buNone/>
            </a:pPr>
            <a:r>
              <a:rPr lang="ru-RU" sz="2800" b="1" dirty="0"/>
              <a:t>4. Повышение интереса учащихся к изучению математики и естественнонаучных предметов</a:t>
            </a:r>
          </a:p>
          <a:p>
            <a:pPr marL="0" indent="0">
              <a:buNone/>
            </a:pPr>
            <a:r>
              <a:rPr lang="ru-RU" sz="2800" b="1" dirty="0"/>
              <a:t>5. </a:t>
            </a:r>
            <a:r>
              <a:rPr lang="ru-RU" b="1" dirty="0"/>
              <a:t>Повышение эффективности работы с одаренными и успешными учащимися</a:t>
            </a:r>
          </a:p>
          <a:p>
            <a:pPr marL="0" indent="0">
              <a:buNone/>
            </a:pPr>
            <a:r>
              <a:rPr lang="ru-RU" sz="2400" b="1" dirty="0"/>
              <a:t>6. Повышение эффективности инвестиций в образование</a:t>
            </a:r>
          </a:p>
          <a:p>
            <a:pPr marL="0" indent="0">
              <a:buNone/>
            </a:pPr>
            <a:r>
              <a:rPr lang="ru-RU" sz="2400" b="1" dirty="0"/>
              <a:t>7. </a:t>
            </a:r>
            <a:r>
              <a:rPr lang="ru-RU" sz="2400" b="1" dirty="0" smtClean="0"/>
              <a:t> Улучшение </a:t>
            </a:r>
            <a:r>
              <a:rPr lang="ru-RU" sz="2400" b="1" dirty="0"/>
              <a:t>образовательной среды в школе</a:t>
            </a:r>
          </a:p>
        </p:txBody>
      </p:sp>
    </p:spTree>
    <p:extLst>
      <p:ext uri="{BB962C8B-B14F-4D97-AF65-F5344CB8AC3E}">
        <p14:creationId xmlns:p14="http://schemas.microsoft.com/office/powerpoint/2010/main" val="5203378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Механизмы повышения качества общего образования в России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115198"/>
          </a:xfrm>
        </p:spPr>
        <p:txBody>
          <a:bodyPr>
            <a:normAutofit fontScale="40000" lnSpcReduction="20000"/>
          </a:bodyPr>
          <a:lstStyle/>
          <a:p>
            <a:endParaRPr lang="ru-RU" dirty="0"/>
          </a:p>
          <a:p>
            <a:pPr algn="just"/>
            <a:r>
              <a:rPr lang="ru-RU" sz="5100" dirty="0"/>
              <a:t>Обновление учебных и методических материалов с учетом переориентации системы образования на новые результаты, связанные с «навыками 21 века», </a:t>
            </a:r>
            <a:r>
              <a:rPr lang="ru-RU" sz="5100" dirty="0" smtClean="0"/>
              <a:t>– </a:t>
            </a:r>
            <a:r>
              <a:rPr lang="ru-RU" sz="5100" b="1" dirty="0" smtClean="0"/>
              <a:t>функциональной </a:t>
            </a:r>
            <a:r>
              <a:rPr lang="ru-RU" sz="5100" b="1" dirty="0"/>
              <a:t>грамотностью учащихся и развитием позитивных установок, мотивации обучения и стратегий поведения учащихся в различных ситуациях, готовности жить в эпоху перемен</a:t>
            </a:r>
          </a:p>
          <a:p>
            <a:pPr algn="just"/>
            <a:r>
              <a:rPr lang="ru-RU" sz="5100" b="1" dirty="0" smtClean="0"/>
              <a:t>Целенаправленное </a:t>
            </a:r>
            <a:r>
              <a:rPr lang="ru-RU" sz="5100" b="1" dirty="0"/>
              <a:t>повышение квалификации учителей через систему </a:t>
            </a:r>
            <a:r>
              <a:rPr lang="ru-RU" sz="5100" dirty="0"/>
              <a:t>подготовки, переподготовки и повышения квалификации учителей, в которых требуется кардинальное обновление содержания и методов обучения, направленное на повышение качества и эффективности работы учителей</a:t>
            </a:r>
          </a:p>
          <a:p>
            <a:pPr algn="just"/>
            <a:r>
              <a:rPr lang="ru-RU" sz="5100" b="1" dirty="0" smtClean="0"/>
              <a:t>Введение </a:t>
            </a:r>
            <a:r>
              <a:rPr lang="ru-RU" sz="5100" b="1" dirty="0"/>
              <a:t>комплексного мониторинга образовательных достижений учащихся и качества образования с использованием современных измерителей для комплексной оценки предметных, </a:t>
            </a:r>
            <a:r>
              <a:rPr lang="ru-RU" sz="5100" b="1" dirty="0" err="1"/>
              <a:t>метапредметныхи</a:t>
            </a:r>
            <a:r>
              <a:rPr lang="ru-RU" sz="5100" b="1" dirty="0"/>
              <a:t> личностных результатов</a:t>
            </a:r>
          </a:p>
          <a:p>
            <a:pPr algn="just"/>
            <a:r>
              <a:rPr lang="ru-RU" sz="5100" dirty="0" smtClean="0"/>
              <a:t>Широкое </a:t>
            </a:r>
            <a:r>
              <a:rPr lang="ru-RU" sz="5100" dirty="0"/>
              <a:t>информирование профессионального сообщества и общественности о результатах и инструментарии международных исследований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7915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4" y="404664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Начало нового цикла исследования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PISA </a:t>
            </a:r>
            <a:r>
              <a:rPr lang="ru-RU" b="1" dirty="0"/>
              <a:t>-2021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899174"/>
          </a:xfrm>
        </p:spPr>
        <p:txBody>
          <a:bodyPr>
            <a:normAutofit fontScale="70000" lnSpcReduction="20000"/>
          </a:bodyPr>
          <a:lstStyle/>
          <a:p>
            <a:endParaRPr lang="ru-RU" dirty="0"/>
          </a:p>
          <a:p>
            <a:r>
              <a:rPr lang="ru-RU" sz="4000" dirty="0"/>
              <a:t>Сохранение основных направлений (математическая, естественнонаучная, читательская и финансовая грамотности); приоритетная область –математическая грамотность</a:t>
            </a:r>
          </a:p>
          <a:p>
            <a:r>
              <a:rPr lang="ru-RU" sz="4000" dirty="0" smtClean="0"/>
              <a:t>Совершенствование </a:t>
            </a:r>
            <a:r>
              <a:rPr lang="ru-RU" sz="4000" dirty="0"/>
              <a:t>концепции оценки математической грамотности</a:t>
            </a:r>
          </a:p>
          <a:p>
            <a:r>
              <a:rPr lang="ru-RU" sz="4000" dirty="0" smtClean="0"/>
              <a:t>Введение </a:t>
            </a:r>
            <a:r>
              <a:rPr lang="ru-RU" sz="4000" dirty="0"/>
              <a:t>нового направления –</a:t>
            </a:r>
            <a:r>
              <a:rPr lang="ru-RU" sz="4000" dirty="0" smtClean="0"/>
              <a:t>креативное мышление</a:t>
            </a:r>
            <a:endParaRPr lang="ru-RU" sz="4000" dirty="0"/>
          </a:p>
          <a:p>
            <a:r>
              <a:rPr lang="ru-RU" sz="4000" dirty="0" smtClean="0"/>
              <a:t>Введение </a:t>
            </a:r>
            <a:r>
              <a:rPr lang="ru-RU" sz="4000" dirty="0"/>
              <a:t>новой области –оценка личного благополучия учащихся и учителей</a:t>
            </a:r>
          </a:p>
          <a:p>
            <a:r>
              <a:rPr lang="ru-RU" sz="4000" dirty="0" smtClean="0"/>
              <a:t>Развитие </a:t>
            </a:r>
            <a:r>
              <a:rPr lang="ru-RU" sz="4000" dirty="0"/>
              <a:t>технологии адаптивного тестирования для оценки математической грамотности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61642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052736"/>
            <a:ext cx="8686800" cy="5616624"/>
          </a:xfrm>
        </p:spPr>
        <p:txBody>
          <a:bodyPr>
            <a:normAutofit fontScale="6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Центр </a:t>
            </a: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оценки качества образования ИСРО РАО –http://centeroko.ruтел.: +7-495-621-76-36 –Ковалева Галина Сергеевна (электронная почта –centeroko@mail.ru)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Международный </a:t>
            </a: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координационный центр исследования TIMSS –PIRLS –http://timss2015.org/; http://pirls2016.org/тел.: +1-617-552-1600 –</a:t>
            </a:r>
            <a:r>
              <a:rPr lang="ru-RU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Ina</a:t>
            </a: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V.S. </a:t>
            </a:r>
            <a:r>
              <a:rPr lang="ru-RU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Mullis</a:t>
            </a: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Michael</a:t>
            </a: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O. </a:t>
            </a:r>
            <a:r>
              <a:rPr lang="ru-RU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Martin</a:t>
            </a: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–международные координаторы (электронная почта –timss@bc.edu; pirls@bc.edu)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Организация </a:t>
            </a: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Экономического Сотрудничества и Развития (ОЭСР) (</a:t>
            </a:r>
            <a:r>
              <a:rPr lang="ru-RU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OrganizationforEconomicCooperationandDevelopment</a:t>
            </a: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OECD) –www.oecd.org/</a:t>
            </a:r>
            <a:r>
              <a:rPr lang="ru-RU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edu</a:t>
            </a: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r>
              <a:rPr lang="ru-RU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pisa</a:t>
            </a: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Центр </a:t>
            </a: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оценки качества образования Института стратегии развития образования РАО электронная почта –centeroko@mail.ru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6693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96" y="457200"/>
            <a:ext cx="9073008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Международные исследования качества образования (функциональная грамотность)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988840"/>
            <a:ext cx="8686800" cy="4091285"/>
          </a:xfrm>
        </p:spPr>
        <p:txBody>
          <a:bodyPr>
            <a:normAutofit lnSpcReduction="10000"/>
          </a:bodyPr>
          <a:lstStyle/>
          <a:p>
            <a:r>
              <a:rPr lang="ru-RU" sz="4000" b="1" dirty="0" smtClean="0"/>
              <a:t>ФЕВРАЛЬ 2020 г.</a:t>
            </a:r>
            <a:r>
              <a:rPr lang="ru-RU" dirty="0" smtClean="0"/>
              <a:t>  </a:t>
            </a:r>
            <a:r>
              <a:rPr lang="ru-RU" b="1" dirty="0" smtClean="0"/>
              <a:t>-  5,7 класс </a:t>
            </a:r>
          </a:p>
          <a:p>
            <a:r>
              <a:rPr lang="ru-RU" sz="4000" b="1" dirty="0" smtClean="0"/>
              <a:t>МАРТ – АПРЕЛЬ 2020 г. </a:t>
            </a:r>
            <a:r>
              <a:rPr lang="ru-RU" b="1" dirty="0" smtClean="0"/>
              <a:t>– 6,9 класс</a:t>
            </a:r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r>
              <a:rPr lang="ru-RU" sz="3600" b="1" dirty="0" smtClean="0"/>
              <a:t>1 блок </a:t>
            </a:r>
            <a:r>
              <a:rPr lang="ru-RU" b="1" dirty="0" smtClean="0"/>
              <a:t>(40 мин.) – математическая грамотность + креативная грамотность</a:t>
            </a:r>
          </a:p>
          <a:p>
            <a:pPr marL="0" indent="0">
              <a:buNone/>
            </a:pPr>
            <a:r>
              <a:rPr lang="ru-RU" b="1" dirty="0" smtClean="0"/>
              <a:t>2 блок (40 мин.) – естественно-научная грамотность + креативная грамотность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1517132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548680"/>
            <a:ext cx="8686800" cy="5531445"/>
          </a:xfrm>
        </p:spPr>
        <p:txBody>
          <a:bodyPr>
            <a:normAutofit/>
          </a:bodyPr>
          <a:lstStyle/>
          <a:p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Леонтьев А.А</a:t>
            </a: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ru-RU" dirty="0"/>
              <a:t>: </a:t>
            </a:r>
            <a:r>
              <a:rPr lang="ru-RU" b="1" dirty="0"/>
              <a:t>«Функционально грамотный человек —это человек, который способен использовать все постоянно приобретаемые в течение жизни знания, умения и навыки для решения максимально широкого диапазона жизненных задач в различных сферах человеческой деятельности, общения и социальных отношений» </a:t>
            </a:r>
            <a:r>
              <a:rPr lang="ru-RU" dirty="0"/>
              <a:t>[</a:t>
            </a:r>
            <a:r>
              <a:rPr lang="ru-RU" i="1" dirty="0"/>
              <a:t>Образовательная система «Школа 2100». Педагогика здравого смысла / под ред. А. А. Леонтьева. М.: </a:t>
            </a:r>
            <a:r>
              <a:rPr lang="ru-RU" i="1" dirty="0" err="1"/>
              <a:t>Баласс</a:t>
            </a:r>
            <a:r>
              <a:rPr lang="ru-RU" i="1" dirty="0"/>
              <a:t>, 2003. С. 35.].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80387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Компетенции, связанные с функциональной грамотностью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340768"/>
            <a:ext cx="8686800" cy="5256584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pPr marL="742950" indent="-742950">
              <a:buAutoNum type="arabicPeriod"/>
            </a:pPr>
            <a:r>
              <a:rPr lang="ru-RU" sz="4400" b="1" dirty="0"/>
              <a:t>С</a:t>
            </a:r>
            <a:r>
              <a:rPr lang="ru-RU" sz="4400" b="1" dirty="0" smtClean="0"/>
              <a:t>пособность выбирать и использовать различные технологии</a:t>
            </a:r>
          </a:p>
          <a:p>
            <a:pPr marL="742950" indent="-742950">
              <a:buAutoNum type="arabicPeriod"/>
            </a:pPr>
            <a:r>
              <a:rPr lang="ru-RU" sz="4400" b="1" dirty="0" smtClean="0"/>
              <a:t>Способность видеть проблемы и искать пути их решения</a:t>
            </a:r>
          </a:p>
          <a:p>
            <a:pPr marL="742950" indent="-742950">
              <a:buAutoNum type="arabicPeriod"/>
            </a:pPr>
            <a:r>
              <a:rPr lang="ru-RU" sz="4400" b="1" dirty="0"/>
              <a:t>С</a:t>
            </a:r>
            <a:r>
              <a:rPr lang="ru-RU" sz="4400" b="1" dirty="0" smtClean="0"/>
              <a:t>пособность учиться всю жизнь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5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«Функциональная грамотность </a:t>
            </a:r>
            <a:r>
              <a:rPr lang="ru-RU" sz="5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сегодня—это базовое </a:t>
            </a:r>
            <a:r>
              <a:rPr lang="ru-RU" sz="5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образование личности &lt;…&gt; Ребенок &lt;…&gt; должен обладать</a:t>
            </a:r>
            <a:r>
              <a:rPr lang="ru-RU" sz="5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marL="0" indent="0">
              <a:buNone/>
            </a:pP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5000" dirty="0"/>
              <a:t>-готовностью успешно взаимодействовать с изменяющимся окружающим миром …;</a:t>
            </a:r>
          </a:p>
          <a:p>
            <a:r>
              <a:rPr lang="ru-RU" sz="5000" dirty="0"/>
              <a:t>-возможностью решать различные (в том числе нестандартные) учебные </a:t>
            </a:r>
            <a:r>
              <a:rPr lang="ru-RU" sz="5000" dirty="0" smtClean="0"/>
              <a:t>и жизненные </a:t>
            </a:r>
            <a:r>
              <a:rPr lang="ru-RU" sz="5000" dirty="0"/>
              <a:t>задачи…;</a:t>
            </a:r>
          </a:p>
          <a:p>
            <a:r>
              <a:rPr lang="ru-RU" sz="5000" dirty="0"/>
              <a:t>-способностью строить социальные отношения…;</a:t>
            </a:r>
          </a:p>
          <a:p>
            <a:r>
              <a:rPr lang="ru-RU" sz="5000" dirty="0"/>
              <a:t>-совокупностью рефлексивных умений, обеспечивающих оценку своей грамотности, стремление к дальнейшему образованию…» </a:t>
            </a:r>
            <a:endParaRPr lang="ru-RU" sz="5000" dirty="0" smtClean="0"/>
          </a:p>
          <a:p>
            <a:endParaRPr lang="ru-RU" sz="4000" dirty="0"/>
          </a:p>
          <a:p>
            <a:pPr marL="0" indent="0">
              <a:buNone/>
            </a:pPr>
            <a:r>
              <a:rPr lang="ru-RU" sz="4000" dirty="0" smtClean="0"/>
              <a:t>[</a:t>
            </a:r>
            <a:r>
              <a:rPr lang="ru-RU" sz="4000" i="1" dirty="0"/>
              <a:t>ВиноградоваН.Ф.,КочуроваЕ.Э.,КузнецоваМ.И.</a:t>
            </a:r>
            <a:r>
              <a:rPr lang="ru-RU" sz="4000" dirty="0"/>
              <a:t>идр.Функциональнаяграмотностьмладшегошкольника:книгадляучителя/подред.Н.Ф.Виноградовой.М.:Российскийучебник:Вентана-Граф,2018.288с.,с.16–17]. </a:t>
            </a:r>
          </a:p>
        </p:txBody>
      </p:sp>
    </p:spTree>
    <p:extLst>
      <p:ext uri="{BB962C8B-B14F-4D97-AF65-F5344CB8AC3E}">
        <p14:creationId xmlns:p14="http://schemas.microsoft.com/office/powerpoint/2010/main" val="700315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Система ключевых компетенций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Учебно-познавательная </a:t>
            </a:r>
            <a:r>
              <a:rPr lang="ru-RU" sz="2600" dirty="0" smtClean="0"/>
              <a:t>(целеполагание, планирование, анализ, самооценка….)</a:t>
            </a:r>
          </a:p>
          <a:p>
            <a:r>
              <a:rPr lang="ru-RU" dirty="0" smtClean="0"/>
              <a:t>Ценностно-смысловая </a:t>
            </a:r>
            <a:r>
              <a:rPr lang="ru-RU" sz="2600" dirty="0" smtClean="0"/>
              <a:t>(умение выбирать целевые и смысловые установки при принятии решений)</a:t>
            </a:r>
          </a:p>
          <a:p>
            <a:r>
              <a:rPr lang="ru-RU" dirty="0" smtClean="0"/>
              <a:t>Общекультурная </a:t>
            </a:r>
            <a:r>
              <a:rPr lang="ru-RU" sz="2600" dirty="0" smtClean="0"/>
              <a:t>(осведомлённость о духовно-нравственных основах жизни общества…)</a:t>
            </a:r>
          </a:p>
          <a:p>
            <a:r>
              <a:rPr lang="ru-RU" dirty="0" smtClean="0"/>
              <a:t>Информационная </a:t>
            </a:r>
            <a:r>
              <a:rPr lang="ru-RU" sz="2800" dirty="0" smtClean="0"/>
              <a:t>(самостоятельная работа с информацией…..)</a:t>
            </a:r>
          </a:p>
          <a:p>
            <a:r>
              <a:rPr lang="ru-RU" dirty="0" smtClean="0"/>
              <a:t>Коммуникативная </a:t>
            </a:r>
            <a:r>
              <a:rPr lang="ru-RU" sz="2800" dirty="0" smtClean="0"/>
              <a:t>(знание языков, способов взаимодействия, навыки работы в группе….)</a:t>
            </a:r>
          </a:p>
          <a:p>
            <a:r>
              <a:rPr lang="ru-RU" dirty="0" smtClean="0"/>
              <a:t>Личностная </a:t>
            </a:r>
            <a:r>
              <a:rPr lang="ru-RU" sz="2800" dirty="0" smtClean="0"/>
              <a:t>(готовность к саморазвитию….)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8935494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Функциональная грамотность включает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</a:t>
            </a:r>
            <a:r>
              <a:rPr lang="ru-RU" sz="3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итательская грамотность</a:t>
            </a:r>
          </a:p>
          <a:p>
            <a:r>
              <a:rPr lang="ru-RU" sz="3800" dirty="0"/>
              <a:t>М</a:t>
            </a:r>
            <a:r>
              <a:rPr lang="ru-RU" sz="3800" dirty="0" smtClean="0"/>
              <a:t>атематическая грамотность</a:t>
            </a:r>
          </a:p>
          <a:p>
            <a:r>
              <a:rPr lang="ru-RU" sz="3800" dirty="0"/>
              <a:t>Е</a:t>
            </a:r>
            <a:r>
              <a:rPr lang="ru-RU" sz="3800" dirty="0" smtClean="0"/>
              <a:t>стественно-научная грамотность</a:t>
            </a:r>
          </a:p>
          <a:p>
            <a:r>
              <a:rPr lang="ru-RU" sz="3800" dirty="0" smtClean="0"/>
              <a:t>Компьютерная грамотность</a:t>
            </a:r>
          </a:p>
          <a:p>
            <a:r>
              <a:rPr lang="ru-RU" sz="3800" dirty="0" smtClean="0"/>
              <a:t>Юридическая грамотность</a:t>
            </a:r>
          </a:p>
          <a:p>
            <a:endParaRPr lang="ru-RU" sz="3800" dirty="0"/>
          </a:p>
        </p:txBody>
      </p:sp>
    </p:spTree>
    <p:extLst>
      <p:ext uri="{BB962C8B-B14F-4D97-AF65-F5344CB8AC3E}">
        <p14:creationId xmlns:p14="http://schemas.microsoft.com/office/powerpoint/2010/main" val="9266197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856984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Оценка качества образования в международных рейтингах </a:t>
            </a:r>
            <a:r>
              <a:rPr lang="ru-RU" b="1" dirty="0" smtClean="0"/>
              <a:t>PIRLS</a:t>
            </a:r>
            <a:r>
              <a:rPr lang="ru-RU" b="1" dirty="0"/>
              <a:t>, TIMSS </a:t>
            </a:r>
            <a:endParaRPr lang="ru-RU" dirty="0"/>
          </a:p>
        </p:txBody>
      </p:sp>
      <p:pic>
        <p:nvPicPr>
          <p:cNvPr id="1028" name="Picture 4" descr="http://900igr.net/datas/pedagogika/Kachestvo-sovremennogo-obrazovanija-v-Rossii/0004-004-Kratkaja-informatsij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12776"/>
            <a:ext cx="7992888" cy="5318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65198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809328"/>
            <a:ext cx="9144000" cy="6048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5" y="0"/>
            <a:ext cx="2195736" cy="150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8818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1880" y="260648"/>
            <a:ext cx="4608512" cy="841248"/>
          </a:xfrm>
        </p:spPr>
        <p:txBody>
          <a:bodyPr/>
          <a:lstStyle/>
          <a:p>
            <a:pPr algn="ctr"/>
            <a:r>
              <a:rPr lang="en-US" dirty="0"/>
              <a:t>TIMSS 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31640" cy="1331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 descr="https://i0.wp.com/docplayer.ru/docs-images/52/30724426/images/10-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232" y="1124744"/>
            <a:ext cx="7524750" cy="559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61152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317</TotalTime>
  <Words>785</Words>
  <Application>Microsoft Office PowerPoint</Application>
  <PresentationFormat>Экран (4:3)</PresentationFormat>
  <Paragraphs>67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Формирование функциональной грамотности –одна из основных задач ФГОС </vt:lpstr>
      <vt:lpstr>Международные исследования качества образования (функциональная грамотность)</vt:lpstr>
      <vt:lpstr>Презентация PowerPoint</vt:lpstr>
      <vt:lpstr>Компетенции, связанные с функциональной грамотностью</vt:lpstr>
      <vt:lpstr>Система ключевых компетенций</vt:lpstr>
      <vt:lpstr>Функциональная грамотность включает</vt:lpstr>
      <vt:lpstr>Оценка качества образования в международных рейтингах PIRLS, TIMSS </vt:lpstr>
      <vt:lpstr>Презентация PowerPoint</vt:lpstr>
      <vt:lpstr>TIMSS </vt:lpstr>
      <vt:lpstr>TIMSS   6 место по математике (8 класс)</vt:lpstr>
      <vt:lpstr>Россия принимает участие во всех циклах мониторинга 2000, 2003, 2006, 2009, 2012, 2015</vt:lpstr>
      <vt:lpstr>Приоритетное направление в обеспечении конкурентоспособности российского образования –повышение эффективности</vt:lpstr>
      <vt:lpstr>Направления совершенствования общего образования в России</vt:lpstr>
      <vt:lpstr>Механизмы повышения качества общего образования в России</vt:lpstr>
      <vt:lpstr>Начало нового цикла исследования  PISA -2021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функциональной грамотности –одна из основных задач ФГОС 2019 год</dc:title>
  <dc:creator>User</dc:creator>
  <cp:lastModifiedBy>Пользователь Windows</cp:lastModifiedBy>
  <cp:revision>18</cp:revision>
  <dcterms:created xsi:type="dcterms:W3CDTF">2019-11-27T10:29:59Z</dcterms:created>
  <dcterms:modified xsi:type="dcterms:W3CDTF">2019-12-13T06:36:09Z</dcterms:modified>
</cp:coreProperties>
</file>