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62" r:id="rId2"/>
    <p:sldId id="263" r:id="rId3"/>
    <p:sldId id="260" r:id="rId4"/>
    <p:sldId id="279" r:id="rId5"/>
    <p:sldId id="280" r:id="rId6"/>
    <p:sldId id="281" r:id="rId7"/>
    <p:sldId id="270" r:id="rId8"/>
    <p:sldId id="278" r:id="rId9"/>
    <p:sldId id="273" r:id="rId10"/>
    <p:sldId id="275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8" autoAdjust="0"/>
    <p:restoredTop sz="80284" autoAdjust="0"/>
  </p:normalViewPr>
  <p:slideViewPr>
    <p:cSldViewPr>
      <p:cViewPr>
        <p:scale>
          <a:sx n="76" d="100"/>
          <a:sy n="76" d="100"/>
        </p:scale>
        <p:origin x="-648" y="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3F0BE-C0F5-4D6A-9588-FA23D6517A5E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1F316-1F94-49D2-B5A6-3F891FC0E2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14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50" dirty="0" smtClean="0"/>
              <a:t>Принципиальное отличие новых стандартов заключается в том, что целью является не предметный, а </a:t>
            </a:r>
            <a:r>
              <a:rPr lang="ru-RU" sz="1050" b="1" i="1" dirty="0" smtClean="0"/>
              <a:t>личностный</a:t>
            </a:r>
            <a:r>
              <a:rPr lang="ru-RU" sz="1050" dirty="0" smtClean="0"/>
              <a:t> результат. Важна, прежде всего, личность самого ребенка и происходящие с ней в процессе обучения изменения, а не сумма знаний, накопленная за время обучения в школе.</a:t>
            </a:r>
            <a:br>
              <a:rPr lang="ru-RU" sz="1050" dirty="0" smtClean="0"/>
            </a:br>
            <a:r>
              <a:rPr lang="ru-RU" sz="1050" dirty="0" smtClean="0"/>
              <a:t>В Стандарте четко обозначены требования к его результатам: </a:t>
            </a:r>
            <a:br>
              <a:rPr lang="ru-RU" sz="1050" dirty="0" smtClean="0"/>
            </a:br>
            <a:r>
              <a:rPr lang="ru-RU" sz="1050" b="1" i="1" dirty="0" smtClean="0"/>
              <a:t>личностные </a:t>
            </a:r>
            <a:r>
              <a:rPr lang="ru-RU" sz="1050" dirty="0" smtClean="0"/>
              <a:t>(готовность и способность к саморазвитию, </a:t>
            </a:r>
            <a:r>
              <a:rPr lang="ru-RU" sz="1050" dirty="0" err="1" smtClean="0"/>
              <a:t>сформированность</a:t>
            </a:r>
            <a:r>
              <a:rPr lang="ru-RU" sz="1050" dirty="0" smtClean="0"/>
              <a:t> мотивации к обучению и познанию, личностные качества и др.), </a:t>
            </a:r>
            <a:br>
              <a:rPr lang="ru-RU" sz="1050" dirty="0" smtClean="0"/>
            </a:br>
            <a:r>
              <a:rPr lang="ru-RU" sz="1050" b="1" i="1" dirty="0" smtClean="0"/>
              <a:t>метапредметные</a:t>
            </a:r>
            <a:r>
              <a:rPr lang="ru-RU" sz="1050" dirty="0" smtClean="0"/>
              <a:t> (умение учиться), В документе «Фундаментальное ядро содержания общего образования» есть раздел «Универсальные учебные действия» [2, с. 53–57]. Существуют разные подходы к пониманию этого понятия: 1. В широком значении термин «универсальные учебные действия» трактуется как «умение учиться», т. е. как способность субъекта к саморазвитию и самосовершенствованию путем сознательного и активного присвоения нового социального опыта; 2. В узком значении этот термин означает совокупность способов действий учащегося, обеспечивающих его способности к самостоятельному усвоению новых знаний и умений. Универсальные учебные действия (УДД) ФГОС группируются в четыре блока: - личностные, - регулятивные, - познавательной направленности и - коммуникативные. Таким образом, универсальные учебные действия также являются с </a:t>
            </a:r>
            <a:r>
              <a:rPr lang="ru-RU" sz="1050" dirty="0" err="1" smtClean="0"/>
              <a:t>метапредметными</a:t>
            </a:r>
            <a:r>
              <a:rPr lang="ru-RU" sz="1050" dirty="0" smtClean="0"/>
              <a:t> результатами обучения. Внимательный читатель ФГОС, конечно же обратил внимание на то, что умения и навыки, обозначенные в новых документах, как метапредметные результаты, всегда занимали важное место в работе хороших педагогов, но впервые в истории отечественной педагогики они выделены в отдельное направление педагогической деятельности.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99F344-0F6F-439A-B7B3-9CC1AEE9FF9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34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60338"/>
            <a:ext cx="7200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</a:t>
            </a:r>
          </a:p>
          <a:p>
            <a:endParaRPr lang="ru-RU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МЕТОДИЧЕСКОЕ ПОРТФОЛИО</a:t>
            </a:r>
          </a:p>
          <a:p>
            <a:pPr algn="ctr"/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Виситаева Мансура Зиявдиевича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учителя математики</a:t>
            </a:r>
            <a:endParaRPr lang="ru-RU" sz="28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МБОУ  «Гимназия № 5 г. Урус-Мартан»</a:t>
            </a:r>
            <a:endParaRPr lang="ru-RU" sz="28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18" y="4906535"/>
            <a:ext cx="230505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utoShape 2" descr="http://archive.is/AieoI/6b5ea98286b320c89906e74e38ad24ef23590b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archive.is/AieoI/6b5ea98286b320c89906e74e38ad24ef23590b5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://archive.is/AieoI/6b5ea98286b320c89906e74e38ad24ef23590b5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://archive.is/AieoI/6b5ea98286b320c89906e74e38ad24ef23590b53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1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628800"/>
            <a:ext cx="72008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Развивать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УУД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Давать знания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  самых разных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предметных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областях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Открывать детям мир 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науки и  искусства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Воспитывать гражданина своей Родины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82855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Используемые технологии помогают: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07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16832"/>
            <a:ext cx="8784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-main-pic" descr="Картинка 239 из 3625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1880" y="3140968"/>
            <a:ext cx="4248150" cy="32829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9632" y="3244334"/>
            <a:ext cx="4240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78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успехов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Виситаев</a:t>
            </a: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Мансур Зиявдиевич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1412776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Образование – высшее</a:t>
            </a:r>
          </a:p>
          <a:p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Закончил – Чеченский государственный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педагогический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университет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 специальности: «Математика и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информатика»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Педагогический стаж –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лет</a:t>
            </a:r>
          </a:p>
          <a:p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Visitaev\Desktop\УЧИТЕЛЬ ГОДА\20191213_0853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5" y="1124744"/>
            <a:ext cx="392973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6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Использование инновационных образовательных технологий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586262" y="1273354"/>
            <a:ext cx="2242114" cy="1368152"/>
            <a:chOff x="6516216" y="1243066"/>
            <a:chExt cx="2242114" cy="136815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6516216" y="1243066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98090" y="1308941"/>
              <a:ext cx="21602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Информационно – коммуникативные технологии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290828" y="786175"/>
            <a:ext cx="2160240" cy="1368152"/>
            <a:chOff x="6706161" y="1243066"/>
            <a:chExt cx="2160240" cy="136815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706161" y="1243066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06161" y="1280811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Проектная деятельность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2991770" y="4353094"/>
            <a:ext cx="3240359" cy="1368152"/>
            <a:chOff x="3615911" y="4090470"/>
            <a:chExt cx="2160240" cy="136815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615911" y="4090470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79912" y="4182521"/>
              <a:ext cx="17923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Здоровьесберегающие технологии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415217" y="4538684"/>
            <a:ext cx="2160240" cy="1368152"/>
            <a:chOff x="6588224" y="3717032"/>
            <a:chExt cx="2160240" cy="1368152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6588224" y="3717032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88224" y="3892353"/>
              <a:ext cx="2042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Игровые технологии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60661" y="1578483"/>
            <a:ext cx="2311282" cy="1368152"/>
            <a:chOff x="365369" y="1159553"/>
            <a:chExt cx="2311282" cy="1368152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395536" y="1159553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5369" y="1240429"/>
              <a:ext cx="23112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Исследовательская деятельность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411703" y="4282857"/>
            <a:ext cx="2160240" cy="1368152"/>
            <a:chOff x="3556078" y="3669018"/>
            <a:chExt cx="2160240" cy="1368152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3556078" y="3669018"/>
              <a:ext cx="2160240" cy="13681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00094" y="3717811"/>
              <a:ext cx="201622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Обучение в сотрудничестве</a:t>
              </a:r>
            </a:p>
            <a:p>
              <a:pPr algn="ctr"/>
              <a:r>
                <a:rPr lang="ru-RU" dirty="0" smtClean="0">
                  <a:latin typeface="Arial" pitchFamily="34" charset="0"/>
                  <a:cs typeface="Arial" pitchFamily="34" charset="0"/>
                </a:rPr>
                <a:t>(работа в группах и парах)</a:t>
              </a:r>
              <a:endParaRPr lang="ru-RU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Users\user\Desktop\психолог\Новая папка\2017-11-20 17.24.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657" y="5377054"/>
            <a:ext cx="1751359" cy="141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415217" y="1176174"/>
            <a:ext cx="2437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Технология проблемного обучения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619657" y="3408320"/>
            <a:ext cx="2344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/>
              <a:t>Технологии   уровневой дифференциации.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22399" y="5787239"/>
            <a:ext cx="3271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>
                <a:cs typeface="AngsanaUPC" pitchFamily="18" charset="-34"/>
              </a:rPr>
              <a:t>Технология личностно-ориентированного обучения.</a:t>
            </a:r>
          </a:p>
          <a:p>
            <a:pPr algn="ctr"/>
            <a:endParaRPr lang="ru-RU" dirty="0"/>
          </a:p>
        </p:txBody>
      </p:sp>
      <p:pic>
        <p:nvPicPr>
          <p:cNvPr id="2051" name="Picture 3" descr="C:\Users\Visitaev\Desktop\ПАПКИ СТОЛА\МАНСУР\молодой\молодой\WhatsApp Image 2018-10-31 at 19.46.4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068" y="2001014"/>
            <a:ext cx="1879699" cy="140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isitaev\Desktop\ПАПКИ СТОЛА\МАНСУР\молодой\молодой\WhatsApp Image 2018-10-31 at 19.45.2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6" y="5477930"/>
            <a:ext cx="1713162" cy="128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Visitaev\Desktop\ПАПКИ СТОЛА\МАНСУР\молодой\IMG-20180214-WA00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5902"/>
            <a:ext cx="2578492" cy="164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Visitaev\Desktop\ПАПКИ СТОЛА\МАНСУР\молодой\Слайд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2" y="2549073"/>
            <a:ext cx="2249633" cy="177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15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F:\к конференции\800px-Что_мы_развиаем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69" y="1745290"/>
            <a:ext cx="8522074" cy="5112710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47664" y="548681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Новый социальный заказ в области образования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6680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305274"/>
            <a:ext cx="90364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600" i="0" dirty="0" smtClean="0">
                <a:solidFill>
                  <a:srgbClr val="0070C0"/>
                </a:solidFill>
                <a:latin typeface="+mn-lt"/>
              </a:rPr>
              <a:t>ФГОС ВТОРОГО ПОКОЛЕНИЯ:</a:t>
            </a:r>
            <a:br>
              <a:rPr lang="ru-RU" altLang="ru-RU" sz="2600" i="0" dirty="0" smtClean="0">
                <a:solidFill>
                  <a:srgbClr val="0070C0"/>
                </a:solidFill>
                <a:latin typeface="+mn-lt"/>
              </a:rPr>
            </a:br>
            <a:r>
              <a:rPr lang="ru-RU" altLang="ru-RU" sz="2600" i="0" dirty="0" smtClean="0">
                <a:solidFill>
                  <a:srgbClr val="0070C0"/>
                </a:solidFill>
                <a:latin typeface="+mn-lt"/>
              </a:rPr>
              <a:t>ТРЕБОВАНИЯ К ОБРАЗОВАТЕЛЬНЫМ РЕЗУЛЬТАТАМ</a:t>
            </a:r>
          </a:p>
        </p:txBody>
      </p:sp>
      <p:pic>
        <p:nvPicPr>
          <p:cNvPr id="4" name="Содержимое 3"/>
          <p:cNvPicPr>
            <a:picLocks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63688" y="1484784"/>
            <a:ext cx="5511024" cy="41045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260768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9212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Методическая тема по самообразованию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Роль алгоритма в решении задач по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математике»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52" y="2041741"/>
            <a:ext cx="3272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ешения </a:t>
            </a:r>
            <a:r>
              <a:rPr lang="ru-RU" b="1" dirty="0" smtClean="0"/>
              <a:t>задачи </a:t>
            </a:r>
            <a:r>
              <a:rPr lang="ru-RU" dirty="0"/>
              <a:t>можно разделить на четыре основные части: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dirty="0"/>
              <a:t>чтение и </a:t>
            </a:r>
            <a:r>
              <a:rPr lang="ru-RU" dirty="0" smtClean="0"/>
              <a:t>анализ условия</a:t>
            </a:r>
            <a:r>
              <a:rPr lang="ru-RU" dirty="0" smtClean="0"/>
              <a:t>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dirty="0" smtClean="0"/>
              <a:t>краткая </a:t>
            </a:r>
            <a:r>
              <a:rPr lang="ru-RU" dirty="0"/>
              <a:t>запись </a:t>
            </a:r>
            <a:r>
              <a:rPr lang="ru-RU" dirty="0" smtClean="0"/>
              <a:t>условия;</a:t>
            </a:r>
            <a:endParaRPr lang="ru-RU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 smtClean="0"/>
              <a:t>решение </a:t>
            </a:r>
            <a:r>
              <a:rPr lang="ru-RU" dirty="0"/>
              <a:t>задачи в общем виде;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вычисление </a:t>
            </a:r>
            <a:r>
              <a:rPr lang="ru-RU" dirty="0" smtClean="0"/>
              <a:t>искомых данных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041742"/>
            <a:ext cx="3419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Экспериментальные</a:t>
            </a:r>
          </a:p>
          <a:p>
            <a:pPr algn="ctr"/>
            <a:r>
              <a:rPr lang="ru-RU" sz="2000" b="1" dirty="0"/>
              <a:t>з</a:t>
            </a:r>
            <a:r>
              <a:rPr lang="ru-RU" sz="2000" b="1" dirty="0" smtClean="0"/>
              <a:t>адания</a:t>
            </a:r>
            <a:endParaRPr lang="ru-RU" sz="2000" dirty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схематичный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рисунок;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решения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расчёта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искомых данных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правильно записанные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полученное правильное численное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значение задачи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54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085" y="764704"/>
            <a:ext cx="7639923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Школьные  семинары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Открытые уроки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участие в педагогических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сообществах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порталах,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своего сайта,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публикация статей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4200" y="185927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Распространение педагогического опыта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Visitaev\Desktop\ПАПКИ СТОЛА\Camera\20171228_1245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1925">
            <a:off x="5061628" y="2947095"/>
            <a:ext cx="3416068" cy="3222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isitaev\Desktop\ПАПКИ СТОЛА\МАНСУР\молодой\молодой\WhatsApp Image 2018-10-31 at 19.44.2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5975">
            <a:off x="594926" y="2986817"/>
            <a:ext cx="3132822" cy="335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66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3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Совершенствование профессионального уровня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268760"/>
            <a:ext cx="763284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Прохождение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аттестации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Участие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жизни  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сообществ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(физиков и математиков)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Следить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 новыми изданиями и публикациями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Читать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книги 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2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интернет ресурсами …</a:t>
            </a:r>
          </a:p>
        </p:txBody>
      </p:sp>
      <p:pic>
        <p:nvPicPr>
          <p:cNvPr id="4" name="Picture 4" descr="28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088" y="4642880"/>
            <a:ext cx="3538538" cy="2409825"/>
          </a:xfrm>
          <a:prstGeom prst="rect">
            <a:avLst/>
          </a:prstGeom>
          <a:noFill/>
          <a:ln w="57150">
            <a:solidFill>
              <a:srgbClr val="33996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6228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3421" y="255824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Результаты педагогического труда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Visitaev\AppData\Local\Temp\Rar$DRa11656.40667\20191105_1303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9873"/>
            <a:ext cx="2520280" cy="306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Visitaev\AppData\Local\Temp\Rar$DRa11656.41985\20191105_1304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760389"/>
            <a:ext cx="2376264" cy="299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Visitaev\AppData\Local\Temp\Rar$DRa11656.44468\20191105_1304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766085"/>
            <a:ext cx="2376264" cy="299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Visitaev\AppData\Local\Temp\Rar$DRa11656.46096\20191105_1304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33" y="3861048"/>
            <a:ext cx="2499667" cy="292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Visitaev\AppData\Local\Temp\Rar$DRa11656.48608\20191105_1304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3933056"/>
            <a:ext cx="2448271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Visitaev\AppData\Local\Temp\Rar$DRa11656.49455\IMG_20191105_195504_4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3933056"/>
            <a:ext cx="2530052" cy="294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6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1080</TotalTime>
  <Words>233</Words>
  <Application>Microsoft Office PowerPoint</Application>
  <PresentationFormat>Экран (4:3)</PresentationFormat>
  <Paragraphs>66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Устименко Юлия</dc:creator>
  <cp:lastModifiedBy>МАНСУР ВИСИТАЕВ</cp:lastModifiedBy>
  <cp:revision>59</cp:revision>
  <dcterms:created xsi:type="dcterms:W3CDTF">2016-01-25T15:16:07Z</dcterms:created>
  <dcterms:modified xsi:type="dcterms:W3CDTF">2019-12-13T06:14:37Z</dcterms:modified>
</cp:coreProperties>
</file>