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33"/>
  </p:notesMasterIdLst>
  <p:sldIdLst>
    <p:sldId id="269" r:id="rId2"/>
    <p:sldId id="278" r:id="rId3"/>
    <p:sldId id="277" r:id="rId4"/>
    <p:sldId id="276" r:id="rId5"/>
    <p:sldId id="275" r:id="rId6"/>
    <p:sldId id="274" r:id="rId7"/>
    <p:sldId id="270" r:id="rId8"/>
    <p:sldId id="284" r:id="rId9"/>
    <p:sldId id="283" r:id="rId10"/>
    <p:sldId id="282" r:id="rId11"/>
    <p:sldId id="281" r:id="rId12"/>
    <p:sldId id="280" r:id="rId13"/>
    <p:sldId id="285" r:id="rId14"/>
    <p:sldId id="286" r:id="rId15"/>
    <p:sldId id="287" r:id="rId16"/>
    <p:sldId id="288" r:id="rId17"/>
    <p:sldId id="289" r:id="rId18"/>
    <p:sldId id="300" r:id="rId19"/>
    <p:sldId id="293" r:id="rId20"/>
    <p:sldId id="292" r:id="rId21"/>
    <p:sldId id="294" r:id="rId22"/>
    <p:sldId id="291" r:id="rId23"/>
    <p:sldId id="295" r:id="rId24"/>
    <p:sldId id="296" r:id="rId25"/>
    <p:sldId id="297" r:id="rId26"/>
    <p:sldId id="298" r:id="rId27"/>
    <p:sldId id="279" r:id="rId28"/>
    <p:sldId id="290" r:id="rId29"/>
    <p:sldId id="272" r:id="rId30"/>
    <p:sldId id="301" r:id="rId31"/>
    <p:sldId id="302" r:id="rId3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422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2541024-40E8-4649-8683-FEDD9485047B}" type="datetimeFigureOut">
              <a:rPr lang="ru-RU" smtClean="0"/>
              <a:t>13.12.2019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424FACE-BA5E-4300-B661-BA32E0C5CF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60555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24FACE-BA5E-4300-B661-BA32E0C5CF46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66439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FDD8F6-41FC-40B6-B7DD-0153753799B3}" type="datetimeFigureOut">
              <a:rPr lang="ru-RU" smtClean="0"/>
              <a:t>13.12.2019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C0A3D-6618-4152-8390-FAE93B33CDE5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FDD8F6-41FC-40B6-B7DD-0153753799B3}" type="datetimeFigureOut">
              <a:rPr lang="ru-RU" smtClean="0"/>
              <a:t>13.12.2019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C0A3D-6618-4152-8390-FAE93B33CDE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FDD8F6-41FC-40B6-B7DD-0153753799B3}" type="datetimeFigureOut">
              <a:rPr lang="ru-RU" smtClean="0"/>
              <a:t>13.12.2019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C0A3D-6618-4152-8390-FAE93B33CDE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FDD8F6-41FC-40B6-B7DD-0153753799B3}" type="datetimeFigureOut">
              <a:rPr lang="ru-RU" smtClean="0"/>
              <a:t>13.12.2019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C0A3D-6618-4152-8390-FAE93B33CDE5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FDD8F6-41FC-40B6-B7DD-0153753799B3}" type="datetimeFigureOut">
              <a:rPr lang="ru-RU" smtClean="0"/>
              <a:t>13.12.2019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C0A3D-6618-4152-8390-FAE93B33CDE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FDD8F6-41FC-40B6-B7DD-0153753799B3}" type="datetimeFigureOut">
              <a:rPr lang="ru-RU" smtClean="0"/>
              <a:t>13.12.2019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C0A3D-6618-4152-8390-FAE93B33CDE5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FDD8F6-41FC-40B6-B7DD-0153753799B3}" type="datetimeFigureOut">
              <a:rPr lang="ru-RU" smtClean="0"/>
              <a:t>13.12.2019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C0A3D-6618-4152-8390-FAE93B33CDE5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FDD8F6-41FC-40B6-B7DD-0153753799B3}" type="datetimeFigureOut">
              <a:rPr lang="ru-RU" smtClean="0"/>
              <a:t>13.12.2019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C0A3D-6618-4152-8390-FAE93B33CDE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FDD8F6-41FC-40B6-B7DD-0153753799B3}" type="datetimeFigureOut">
              <a:rPr lang="ru-RU" smtClean="0"/>
              <a:t>13.12.2019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C0A3D-6618-4152-8390-FAE93B33CDE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FDD8F6-41FC-40B6-B7DD-0153753799B3}" type="datetimeFigureOut">
              <a:rPr lang="ru-RU" smtClean="0"/>
              <a:t>13.12.2019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C0A3D-6618-4152-8390-FAE93B33CDE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FDD8F6-41FC-40B6-B7DD-0153753799B3}" type="datetimeFigureOut">
              <a:rPr lang="ru-RU" smtClean="0"/>
              <a:t>13.12.2019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C0A3D-6618-4152-8390-FAE93B33CDE5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23FDD8F6-41FC-40B6-B7DD-0153753799B3}" type="datetimeFigureOut">
              <a:rPr lang="ru-RU" smtClean="0"/>
              <a:t>13.12.2019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CBAC0A3D-6618-4152-8390-FAE93B33CDE5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2000" dirty="0">
                <a:solidFill>
                  <a:schemeClr val="tx1"/>
                </a:solidFill>
              </a:rPr>
              <a:t>Разработали воспитатели:</a:t>
            </a:r>
            <a:br>
              <a:rPr lang="ru-RU" sz="2000" dirty="0">
                <a:solidFill>
                  <a:schemeClr val="tx1"/>
                </a:solidFill>
              </a:rPr>
            </a:br>
            <a:r>
              <a:rPr lang="ru-RU" sz="2000" dirty="0" err="1">
                <a:solidFill>
                  <a:schemeClr val="tx1"/>
                </a:solidFill>
              </a:rPr>
              <a:t>Набиуллина</a:t>
            </a:r>
            <a:r>
              <a:rPr lang="ru-RU" sz="2000" dirty="0">
                <a:solidFill>
                  <a:schemeClr val="tx1"/>
                </a:solidFill>
              </a:rPr>
              <a:t> М.А.</a:t>
            </a:r>
            <a:br>
              <a:rPr lang="ru-RU" sz="2000" dirty="0">
                <a:solidFill>
                  <a:schemeClr val="tx1"/>
                </a:solidFill>
              </a:rPr>
            </a:br>
            <a:endParaRPr lang="ru-RU" sz="2000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755576" y="731520"/>
            <a:ext cx="7776864" cy="3474720"/>
          </a:xfrm>
          <a:ln>
            <a:noFill/>
          </a:ln>
          <a:effectLst>
            <a:outerShdw blurRad="107950" dist="12700" dir="5400000" algn="ctr">
              <a:srgbClr val="000000"/>
            </a:outerShdw>
          </a:effectLst>
        </p:spPr>
        <p:txBody>
          <a:bodyPr>
            <a:noAutofit/>
          </a:bodyPr>
          <a:lstStyle/>
          <a:p>
            <a:pPr marL="45720" indent="0" algn="ctr">
              <a:buNone/>
            </a:pPr>
            <a:endParaRPr lang="ru-RU" sz="36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45720" indent="0" algn="ctr">
              <a:buNone/>
            </a:pPr>
            <a:r>
              <a:rPr lang="ru-RU" sz="16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ПОЗНАВАТЕЛЬНО-ИССЛЕДОВАТЕЛЬСКИЙ </a:t>
            </a:r>
          </a:p>
          <a:p>
            <a:pPr marL="45720" indent="0" algn="ctr">
              <a:buNone/>
            </a:pPr>
            <a:r>
              <a:rPr lang="ru-RU" sz="16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ПРОЕКТ В СРЕДНЕЙ ГРУППЕ НА ТЕМУ: </a:t>
            </a:r>
            <a:endParaRPr lang="ru-RU" sz="1600" b="1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45720" indent="0" algn="ctr">
              <a:buNone/>
            </a:pPr>
            <a:r>
              <a:rPr lang="ru-RU" sz="36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«ОГОРОД</a:t>
            </a:r>
          </a:p>
          <a:p>
            <a:pPr marL="45720" indent="0" algn="ctr">
              <a:buNone/>
            </a:pPr>
            <a:r>
              <a:rPr lang="ru-RU" sz="36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НА ПОДОКОННИКЕ»</a:t>
            </a:r>
            <a:endParaRPr lang="ru-RU" sz="36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83684685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620688"/>
            <a:ext cx="9144000" cy="1152128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/>
              <a:t>Этапы работы над проектом: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539552" y="1556792"/>
            <a:ext cx="8136904" cy="5040560"/>
          </a:xfrm>
        </p:spPr>
        <p:txBody>
          <a:bodyPr>
            <a:normAutofit/>
          </a:bodyPr>
          <a:lstStyle/>
          <a:p>
            <a:pPr marL="45720" indent="0" algn="just">
              <a:buNone/>
            </a:pPr>
            <a:r>
              <a:rPr lang="ru-RU" dirty="0"/>
              <a:t>     </a:t>
            </a:r>
            <a:endParaRPr lang="ru-RU" dirty="0" smtClean="0"/>
          </a:p>
          <a:p>
            <a:pPr marL="45720" indent="0" algn="just">
              <a:buNone/>
            </a:pPr>
            <a:endParaRPr lang="ru-RU" dirty="0"/>
          </a:p>
          <a:p>
            <a:pPr marL="45720" indent="0" algn="just">
              <a:buNone/>
            </a:pPr>
            <a:r>
              <a:rPr lang="ru-RU" dirty="0" smtClean="0"/>
              <a:t> </a:t>
            </a:r>
            <a:r>
              <a:rPr lang="ru-RU" dirty="0">
                <a:solidFill>
                  <a:schemeClr val="tx1"/>
                </a:solidFill>
              </a:rPr>
              <a:t>Заключительный: Анализ и обобщение результатов, полученных в процессе исследовательской деятельности детей.   Составление альбома «Вот какой огород!» </a:t>
            </a:r>
          </a:p>
          <a:p>
            <a:pPr marL="45720" indent="0" algn="just">
              <a:buNone/>
            </a:pP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548043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620688"/>
            <a:ext cx="9144000" cy="1152128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/>
              <a:t>Работа с детьми: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539552" y="1556792"/>
            <a:ext cx="8136904" cy="5040560"/>
          </a:xfrm>
        </p:spPr>
        <p:txBody>
          <a:bodyPr>
            <a:normAutofit/>
          </a:bodyPr>
          <a:lstStyle/>
          <a:p>
            <a:pPr marL="45720" indent="0" algn="just">
              <a:buNone/>
            </a:pPr>
            <a:r>
              <a:rPr lang="ru-RU" dirty="0" smtClean="0"/>
              <a:t>      </a:t>
            </a: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03648" y="1916832"/>
            <a:ext cx="6715672" cy="40294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8548043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620688"/>
            <a:ext cx="9144000" cy="1152128"/>
          </a:xfrm>
        </p:spPr>
        <p:txBody>
          <a:bodyPr/>
          <a:lstStyle/>
          <a:p>
            <a:pPr marL="0" indent="0" algn="ctr">
              <a:buNone/>
            </a:pP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539552" y="1556792"/>
            <a:ext cx="8136904" cy="5040560"/>
          </a:xfrm>
        </p:spPr>
        <p:txBody>
          <a:bodyPr>
            <a:normAutofit/>
          </a:bodyPr>
          <a:lstStyle/>
          <a:p>
            <a:pPr marL="45720" indent="0" algn="just">
              <a:buNone/>
            </a:pPr>
            <a:r>
              <a:rPr lang="ru-RU" dirty="0" smtClean="0"/>
              <a:t>      </a:t>
            </a:r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404664"/>
            <a:ext cx="2576884" cy="45811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00192" y="404664"/>
            <a:ext cx="2615769" cy="46502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31840" y="1700808"/>
            <a:ext cx="2745427" cy="48807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8548043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548680"/>
            <a:ext cx="2470775" cy="43924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87153" y="1628800"/>
            <a:ext cx="2566676" cy="45629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84168" y="548680"/>
            <a:ext cx="2636912" cy="46878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1449546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627173"/>
            <a:ext cx="2632793" cy="46805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03848" y="1645215"/>
            <a:ext cx="2782700" cy="49470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28184" y="592842"/>
            <a:ext cx="2671415" cy="47491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606924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548680"/>
            <a:ext cx="2551784" cy="45365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72200" y="548680"/>
            <a:ext cx="2547103" cy="45281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03848" y="1484784"/>
            <a:ext cx="2742196" cy="48750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1145469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64088" y="764704"/>
            <a:ext cx="3384376" cy="2232248"/>
          </a:xfrm>
        </p:spPr>
        <p:txBody>
          <a:bodyPr/>
          <a:lstStyle/>
          <a:p>
            <a:pPr marL="0" indent="0" algn="ctr">
              <a:buNone/>
            </a:pPr>
            <a:r>
              <a:rPr lang="ru-RU" sz="2800" dirty="0"/>
              <a:t>Опыт-наблюдение: "Сравнение семян фасоли и гороха". </a:t>
            </a:r>
          </a:p>
        </p:txBody>
      </p:sp>
      <p:pic>
        <p:nvPicPr>
          <p:cNvPr id="7171" name="Picture 3" descr="C:\Users\Root\Desktop\проект\WP_20160407_12_33_32_Pro - копия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95936" y="3856546"/>
            <a:ext cx="4907699" cy="27605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0" name="Picture 2" descr="C:\Users\Root\Desktop\проект\WP_20160407_12_33_06_Pro - копия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548680"/>
            <a:ext cx="4535282" cy="2880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6918264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99992" y="1412776"/>
            <a:ext cx="3805808" cy="4102392"/>
          </a:xfrm>
        </p:spPr>
        <p:txBody>
          <a:bodyPr/>
          <a:lstStyle/>
          <a:p>
            <a:pPr marL="0" indent="0" algn="ctr">
              <a:buNone/>
            </a:pPr>
            <a:r>
              <a:rPr lang="ru-RU" sz="3200" dirty="0"/>
              <a:t>Опыт-наблюдение за  ростом одного подсолнуха и трех подсолнухов  в горшках. </a:t>
            </a:r>
          </a:p>
        </p:txBody>
      </p:sp>
      <p:pic>
        <p:nvPicPr>
          <p:cNvPr id="8194" name="Picture 2" descr="C:\Users\Root\Desktop\проект\WP_20160407_12_33_57_Pro - копия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1600" y="836712"/>
            <a:ext cx="2890812" cy="51392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9202451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764704"/>
            <a:ext cx="6512511" cy="1143000"/>
          </a:xfrm>
        </p:spPr>
        <p:txBody>
          <a:bodyPr/>
          <a:lstStyle/>
          <a:p>
            <a:pPr marL="0" indent="0" algn="ctr">
              <a:buNone/>
            </a:pPr>
            <a:r>
              <a:rPr lang="ru-RU" sz="3200" dirty="0"/>
              <a:t>Опыт-наблюдение: «Солнце и лучок.» </a:t>
            </a:r>
          </a:p>
        </p:txBody>
      </p:sp>
      <p:pic>
        <p:nvPicPr>
          <p:cNvPr id="17410" name="Picture 2" descr="C:\Users\Root\Desktop\проект\WP_20160422_13_45_19_Pro - копия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87853" y="2636838"/>
            <a:ext cx="6177843" cy="34750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4466933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19672" y="764704"/>
            <a:ext cx="6512511" cy="1143000"/>
          </a:xfrm>
        </p:spPr>
        <p:txBody>
          <a:bodyPr/>
          <a:lstStyle/>
          <a:p>
            <a:pPr marL="0" indent="0" algn="ctr">
              <a:buNone/>
            </a:pPr>
            <a:r>
              <a:rPr lang="ru-RU" sz="3200" dirty="0" smtClean="0"/>
              <a:t>Опыт-наблюдение : «Что вырастет из корнеплода?»</a:t>
            </a:r>
            <a:endParaRPr lang="ru-RU" sz="3200" dirty="0"/>
          </a:p>
        </p:txBody>
      </p:sp>
      <p:pic>
        <p:nvPicPr>
          <p:cNvPr id="9218" name="Picture 2" descr="C:\Users\Root\Desktop\проект\WP_20160422_13_46_09_Pro - копия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9592" y="2708920"/>
            <a:ext cx="5236585" cy="29455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396108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7664" y="620688"/>
            <a:ext cx="6512511" cy="1143000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/>
              <a:t>Актуальность: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539552" y="1772816"/>
            <a:ext cx="8136904" cy="4824536"/>
          </a:xfrm>
        </p:spPr>
        <p:txBody>
          <a:bodyPr>
            <a:normAutofit fontScale="92500" lnSpcReduction="10000"/>
          </a:bodyPr>
          <a:lstStyle/>
          <a:p>
            <a:pPr marL="45720" indent="0" algn="just">
              <a:buNone/>
            </a:pPr>
            <a:r>
              <a:rPr lang="ru-RU" dirty="0" smtClean="0">
                <a:solidFill>
                  <a:schemeClr val="tx1"/>
                </a:solidFill>
              </a:rPr>
              <a:t>          Влияние </a:t>
            </a:r>
            <a:r>
              <a:rPr lang="ru-RU" dirty="0">
                <a:solidFill>
                  <a:schemeClr val="tx1"/>
                </a:solidFill>
              </a:rPr>
              <a:t>окружающего мира на развитие ребенка огромно. Знакомство с постоянно изменяющимися явлениями начинается с первых лет жизни малыша. Наблюдая за ними, ребенок обогащает свой чувственный опыт, на котором и основывается его дальнейшее творчество. Чем глубже ребенок познает таинства окружающего мира, тем больше у него возникает вопросов. Основная задача взрослого состоит в том, чтобы помочь ребенку самостоятельно найти ответы на эти вопросы. Чтобы удовлетворить детскую любознательность, привить первые навыки активности и самостоятельности мышления, мы создали условия для </a:t>
            </a:r>
            <a:r>
              <a:rPr lang="ru-RU" dirty="0" err="1">
                <a:solidFill>
                  <a:schemeClr val="tx1"/>
                </a:solidFill>
              </a:rPr>
              <a:t>поисково</a:t>
            </a:r>
            <a:r>
              <a:rPr lang="ru-RU" dirty="0">
                <a:solidFill>
                  <a:schemeClr val="tx1"/>
                </a:solidFill>
              </a:rPr>
              <a:t> -исследовательской  деятельности детей. Ознакомление с ростом и развитием растений можно осуществлять в </a:t>
            </a:r>
            <a:r>
              <a:rPr lang="ru-RU" dirty="0" err="1">
                <a:solidFill>
                  <a:schemeClr val="tx1"/>
                </a:solidFill>
              </a:rPr>
              <a:t>зимне</a:t>
            </a:r>
            <a:r>
              <a:rPr lang="ru-RU" dirty="0">
                <a:solidFill>
                  <a:schemeClr val="tx1"/>
                </a:solidFill>
              </a:rPr>
              <a:t> - весенний период, выращивая в помещении детского сада различные культуры из семян и луковиц, используя для этого огород на подоконнике. А изменения в природе побуждают детей бережно относиться к растениям.</a:t>
            </a:r>
          </a:p>
        </p:txBody>
      </p:sp>
    </p:spTree>
    <p:extLst>
      <p:ext uri="{BB962C8B-B14F-4D97-AF65-F5344CB8AC3E}">
        <p14:creationId xmlns:p14="http://schemas.microsoft.com/office/powerpoint/2010/main" val="365811444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76056" y="980728"/>
            <a:ext cx="3229744" cy="4534440"/>
          </a:xfrm>
        </p:spPr>
        <p:txBody>
          <a:bodyPr/>
          <a:lstStyle/>
          <a:p>
            <a:pPr marL="0" indent="0" algn="ctr">
              <a:buNone/>
            </a:pPr>
            <a:r>
              <a:rPr lang="ru-RU" sz="3200" dirty="0"/>
              <a:t>Опыт-наблюдение : «Что вырастет из </a:t>
            </a:r>
            <a:r>
              <a:rPr lang="ru-RU" sz="3200" dirty="0" smtClean="0"/>
              <a:t>кочерыжки?»</a:t>
            </a:r>
            <a:endParaRPr lang="ru-RU" sz="3200" dirty="0"/>
          </a:p>
        </p:txBody>
      </p:sp>
      <p:pic>
        <p:nvPicPr>
          <p:cNvPr id="11266" name="Picture 2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1600" y="548680"/>
            <a:ext cx="3240360" cy="57602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67" name="Picture 3" descr="C:\Users\Root\Desktop\проект\WP_20160422_13_45_49_Pro - копия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6016" y="4005064"/>
            <a:ext cx="3912095" cy="22005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9890659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476672"/>
            <a:ext cx="6512511" cy="1143000"/>
          </a:xfrm>
        </p:spPr>
        <p:txBody>
          <a:bodyPr/>
          <a:lstStyle/>
          <a:p>
            <a:pPr marL="0" indent="0" algn="ctr">
              <a:buNone/>
            </a:pPr>
            <a:r>
              <a:rPr lang="ru-RU" sz="3200" dirty="0"/>
              <a:t>Опыт-наблюдение</a:t>
            </a:r>
            <a:r>
              <a:rPr lang="ru-RU" sz="3200" dirty="0" smtClean="0"/>
              <a:t>:</a:t>
            </a:r>
            <a:br>
              <a:rPr lang="ru-RU" sz="3200" dirty="0" smtClean="0"/>
            </a:br>
            <a:r>
              <a:rPr lang="ru-RU" sz="3200" dirty="0" smtClean="0"/>
              <a:t> </a:t>
            </a:r>
            <a:r>
              <a:rPr lang="ru-RU" sz="3200" dirty="0"/>
              <a:t>« Исследование семян и беседа об условиях их прорастания". </a:t>
            </a:r>
          </a:p>
        </p:txBody>
      </p:sp>
      <p:pic>
        <p:nvPicPr>
          <p:cNvPr id="12290" name="Picture 2" descr="C:\Users\Root\Desktop\проект\WP_20160422_13_46_31_Pro - копия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19672" y="2924944"/>
            <a:ext cx="5699787" cy="32061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6820071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3" name="Picture 3" descr="C:\Users\Root\Desktop\проект\WP_20160422_13_46_14_Pro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47664" y="1412776"/>
            <a:ext cx="6177843" cy="34750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4303329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3314" name="Picture 2" descr="C:\Users\Root\Desktop\проект\WP_20160422_13_46_18_Pro - копия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19672" y="1556792"/>
            <a:ext cx="6177843" cy="34750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3480952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4338" name="Picture 2" descr="C:\Users\Root\Desktop\проект\WP_20160422_13_46_04_Pro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91680" y="1340768"/>
            <a:ext cx="6177843" cy="34750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1194040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5362" name="Picture 2" descr="C:\Users\Root\Desktop\проект\WP_20160422_13_45_28_Pro - копия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91680" y="1700808"/>
            <a:ext cx="6177843" cy="34750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5430330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6386" name="Picture 2" descr="C:\Users\Root\Desktop\проект\WP_20160422_13_45_05_Pro - копия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63688" y="1700808"/>
            <a:ext cx="6177843" cy="34750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2177010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620688"/>
            <a:ext cx="9144000" cy="1152128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/>
              <a:t>Работа с родителями: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539552" y="1556792"/>
            <a:ext cx="8136904" cy="5040560"/>
          </a:xfrm>
        </p:spPr>
        <p:txBody>
          <a:bodyPr>
            <a:normAutofit/>
          </a:bodyPr>
          <a:lstStyle/>
          <a:p>
            <a:pPr marL="45720" indent="0" algn="just">
              <a:buNone/>
            </a:pPr>
            <a:r>
              <a:rPr lang="ru-RU" dirty="0">
                <a:solidFill>
                  <a:schemeClr val="tx1"/>
                </a:solidFill>
              </a:rPr>
              <a:t>1.	Беседа с родителями «Огород на окне».</a:t>
            </a:r>
          </a:p>
          <a:p>
            <a:pPr marL="45720" indent="0" algn="just">
              <a:buNone/>
            </a:pPr>
            <a:r>
              <a:rPr lang="ru-RU" dirty="0">
                <a:solidFill>
                  <a:schemeClr val="tx1"/>
                </a:solidFill>
              </a:rPr>
              <a:t>2.	Консультация «Огород на подоконнике».</a:t>
            </a:r>
          </a:p>
          <a:p>
            <a:pPr marL="45720" indent="0" algn="just">
              <a:buNone/>
            </a:pPr>
            <a:r>
              <a:rPr lang="ru-RU" dirty="0">
                <a:solidFill>
                  <a:schemeClr val="tx1"/>
                </a:solidFill>
              </a:rPr>
              <a:t>3.	 Помощь родителей в приобретении инвентаря, посевного материла для огорода на окне.</a:t>
            </a:r>
          </a:p>
          <a:p>
            <a:pPr marL="45720" indent="0" algn="just">
              <a:buNone/>
            </a:pPr>
            <a:r>
              <a:rPr lang="ru-RU" dirty="0">
                <a:solidFill>
                  <a:schemeClr val="tx1"/>
                </a:solidFill>
              </a:rPr>
              <a:t>4.	 Предложить родителям посадить вместе с ребенком свой «огород» для закрепления знаний о растениях (овощах).</a:t>
            </a:r>
          </a:p>
          <a:p>
            <a:pPr marL="45720" indent="0" algn="just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8548043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620688"/>
            <a:ext cx="9144000" cy="1152128"/>
          </a:xfrm>
        </p:spPr>
        <p:txBody>
          <a:bodyPr/>
          <a:lstStyle/>
          <a:p>
            <a:pPr marL="0" indent="0" algn="ctr">
              <a:buNone/>
            </a:pPr>
            <a:r>
              <a:rPr lang="ru-RU" sz="2800" dirty="0"/>
              <a:t>По реализации проекта «Огород на окне» были получены следующие результаты: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539552" y="1772816"/>
            <a:ext cx="8136904" cy="4824536"/>
          </a:xfrm>
        </p:spPr>
        <p:txBody>
          <a:bodyPr>
            <a:normAutofit fontScale="92500"/>
          </a:bodyPr>
          <a:lstStyle/>
          <a:p>
            <a:pPr marL="45720" indent="0" algn="just">
              <a:buNone/>
            </a:pPr>
            <a:r>
              <a:rPr lang="ru-RU" dirty="0" smtClean="0">
                <a:solidFill>
                  <a:schemeClr val="tx1"/>
                </a:solidFill>
              </a:rPr>
              <a:t>1. </a:t>
            </a:r>
            <a:r>
              <a:rPr lang="ru-RU" dirty="0">
                <a:solidFill>
                  <a:schemeClr val="tx1"/>
                </a:solidFill>
              </a:rPr>
              <a:t>Дети получили знания о том, что растения живые, их поливали, сажали, выращивали из семян.</a:t>
            </a:r>
          </a:p>
          <a:p>
            <a:pPr marL="45720" indent="0" algn="just">
              <a:buNone/>
            </a:pPr>
            <a:r>
              <a:rPr lang="ru-RU" dirty="0">
                <a:solidFill>
                  <a:schemeClr val="tx1"/>
                </a:solidFill>
              </a:rPr>
              <a:t>2. С помощью исследовательской работы дети выявили многообразие и разнообразие посевного материала.</a:t>
            </a:r>
          </a:p>
          <a:p>
            <a:pPr marL="45720" indent="0" algn="just">
              <a:buNone/>
            </a:pPr>
            <a:r>
              <a:rPr lang="ru-RU" dirty="0">
                <a:solidFill>
                  <a:schemeClr val="tx1"/>
                </a:solidFill>
              </a:rPr>
              <a:t>3. В группе был создан огород на окне.</a:t>
            </a:r>
          </a:p>
          <a:p>
            <a:pPr marL="45720" indent="0" algn="just">
              <a:buNone/>
            </a:pPr>
            <a:r>
              <a:rPr lang="ru-RU" dirty="0">
                <a:solidFill>
                  <a:schemeClr val="tx1"/>
                </a:solidFill>
              </a:rPr>
              <a:t>4. Вели наблюдения за растениями на подоконнике и записывали </a:t>
            </a:r>
            <a:r>
              <a:rPr lang="ru-RU" dirty="0" smtClean="0">
                <a:solidFill>
                  <a:schemeClr val="tx1"/>
                </a:solidFill>
              </a:rPr>
              <a:t>в дневник </a:t>
            </a:r>
            <a:r>
              <a:rPr lang="ru-RU" dirty="0">
                <a:solidFill>
                  <a:schemeClr val="tx1"/>
                </a:solidFill>
              </a:rPr>
              <a:t>наблюдений вместе с воспитателем.</a:t>
            </a:r>
          </a:p>
          <a:p>
            <a:pPr marL="45720" indent="0" algn="just">
              <a:buNone/>
            </a:pPr>
            <a:r>
              <a:rPr lang="ru-RU" dirty="0">
                <a:solidFill>
                  <a:schemeClr val="tx1"/>
                </a:solidFill>
              </a:rPr>
              <a:t>5. Дети принимали участие в практической деятельности по выращиванию культурно – огородных растений на подоконнике.</a:t>
            </a:r>
          </a:p>
          <a:p>
            <a:pPr marL="45720" indent="0" algn="just">
              <a:buNone/>
            </a:pPr>
            <a:r>
              <a:rPr lang="ru-RU" dirty="0">
                <a:solidFill>
                  <a:schemeClr val="tx1"/>
                </a:solidFill>
              </a:rPr>
              <a:t>6. Дети стали более уважительно относиться к труду.</a:t>
            </a:r>
          </a:p>
          <a:p>
            <a:pPr marL="45720" indent="0" algn="just">
              <a:buNone/>
            </a:pPr>
            <a:r>
              <a:rPr lang="ru-RU" dirty="0">
                <a:solidFill>
                  <a:schemeClr val="tx1"/>
                </a:solidFill>
              </a:rPr>
              <a:t>7. Все участники проекта (дети, воспитатель, родители) получили положительные эмоции от полученных результатов.</a:t>
            </a:r>
          </a:p>
          <a:p>
            <a:pPr marL="45720" indent="0" algn="just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7365452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8434" name="Picture 2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498" y="764704"/>
            <a:ext cx="9089009" cy="51125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627497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7664" y="620688"/>
            <a:ext cx="6512511" cy="1143000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/>
              <a:t>Проблема: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539552" y="1772816"/>
            <a:ext cx="8136904" cy="4824536"/>
          </a:xfrm>
        </p:spPr>
        <p:txBody>
          <a:bodyPr>
            <a:normAutofit/>
          </a:bodyPr>
          <a:lstStyle/>
          <a:p>
            <a:pPr marL="45720" indent="0" algn="just">
              <a:buNone/>
            </a:pPr>
            <a:r>
              <a:rPr lang="ru-RU" dirty="0">
                <a:solidFill>
                  <a:schemeClr val="tx1"/>
                </a:solidFill>
              </a:rPr>
              <a:t>          Дети младшего дошкольного возраста в недостаточной степени имеют представления о растениях, о том, где они растут, о необходимых условиях их роста, их интерес к познавательно- исследовательской деятельности недостаточно развит.</a:t>
            </a:r>
          </a:p>
          <a:p>
            <a:pPr marL="45720" indent="0" algn="just">
              <a:buNone/>
            </a:pP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811444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9458" name="Picture 2" descr="C:\Users\Root\Desktop\проект\WP_20160419_17_34_31_Pro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87624" y="1124744"/>
            <a:ext cx="7227224" cy="40653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3716929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482" name="Picture 2" descr="C:\Users\Root\Desktop\проект\WP_20160419_17_34_40_Pro - копия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3608" y="1196752"/>
            <a:ext cx="7355238" cy="41373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36815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7664" y="620688"/>
            <a:ext cx="6512511" cy="1143000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/>
              <a:t>Цель </a:t>
            </a:r>
            <a:r>
              <a:rPr lang="ru-RU" dirty="0" smtClean="0"/>
              <a:t>проекта: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539552" y="1772816"/>
            <a:ext cx="8136904" cy="4824536"/>
          </a:xfrm>
        </p:spPr>
        <p:txBody>
          <a:bodyPr>
            <a:normAutofit/>
          </a:bodyPr>
          <a:lstStyle/>
          <a:p>
            <a:pPr marL="45720" indent="0" algn="just">
              <a:buNone/>
            </a:pPr>
            <a:r>
              <a:rPr lang="ru-RU" dirty="0">
                <a:solidFill>
                  <a:schemeClr val="tx1"/>
                </a:solidFill>
              </a:rPr>
              <a:t>          </a:t>
            </a:r>
            <a:r>
              <a:rPr lang="ru-RU" dirty="0" smtClean="0">
                <a:solidFill>
                  <a:schemeClr val="tx1"/>
                </a:solidFill>
              </a:rPr>
              <a:t>Формирование </a:t>
            </a:r>
            <a:r>
              <a:rPr lang="ru-RU" dirty="0">
                <a:solidFill>
                  <a:schemeClr val="tx1"/>
                </a:solidFill>
              </a:rPr>
              <a:t>у детей интереса к опытнической и исследовательской деятельности по выращиванию растений и овощей в комнатных условиях, воспитание у детей любви к природе, создание в группе огорода на подоконнике. </a:t>
            </a:r>
          </a:p>
        </p:txBody>
      </p:sp>
    </p:spTree>
    <p:extLst>
      <p:ext uri="{BB962C8B-B14F-4D97-AF65-F5344CB8AC3E}">
        <p14:creationId xmlns:p14="http://schemas.microsoft.com/office/powerpoint/2010/main" val="36581144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7664" y="620688"/>
            <a:ext cx="6512511" cy="1143000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/>
              <a:t>Задачи проекта: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539552" y="1772816"/>
            <a:ext cx="8136904" cy="4824536"/>
          </a:xfrm>
        </p:spPr>
        <p:txBody>
          <a:bodyPr>
            <a:normAutofit/>
          </a:bodyPr>
          <a:lstStyle/>
          <a:p>
            <a:pPr marL="45720" indent="0" algn="just">
              <a:buNone/>
            </a:pPr>
            <a:r>
              <a:rPr lang="ru-RU" dirty="0"/>
              <a:t> </a:t>
            </a:r>
            <a:r>
              <a:rPr lang="ru-RU" dirty="0" smtClean="0"/>
              <a:t>        </a:t>
            </a:r>
            <a:r>
              <a:rPr lang="ru-RU" dirty="0" smtClean="0">
                <a:solidFill>
                  <a:schemeClr val="tx1"/>
                </a:solidFill>
              </a:rPr>
              <a:t>Формировать </a:t>
            </a:r>
            <a:r>
              <a:rPr lang="ru-RU" dirty="0">
                <a:solidFill>
                  <a:schemeClr val="tx1"/>
                </a:solidFill>
              </a:rPr>
              <a:t>интерес к исследовательской деятельности.  Обобщать представление детей о необходимости света, тепла, влаги почвы для роста растений. Продолжать развивать наблюдательность – умение замечать изменения в росте растений, связывать их с условиями, в которых они находятся.  Привлекать детей к самостоятельной деятельности по выращиванию растений. Получить положительные эмоции от полученных результатов.  Развивать творческие способности, любознательность. Активизировать речь и обогащать словарь детей</a:t>
            </a:r>
            <a:r>
              <a:rPr lang="ru-RU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6581144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7664" y="620688"/>
            <a:ext cx="6512511" cy="1143000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/>
              <a:t>Гипотеза: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539552" y="1772816"/>
            <a:ext cx="8136904" cy="4824536"/>
          </a:xfrm>
        </p:spPr>
        <p:txBody>
          <a:bodyPr>
            <a:normAutofit/>
          </a:bodyPr>
          <a:lstStyle/>
          <a:p>
            <a:pPr marL="45720" indent="0" algn="just">
              <a:buNone/>
            </a:pPr>
            <a:r>
              <a:rPr lang="ru-RU" dirty="0" smtClean="0">
                <a:solidFill>
                  <a:schemeClr val="tx1"/>
                </a:solidFill>
              </a:rPr>
              <a:t>      Овощи </a:t>
            </a:r>
            <a:r>
              <a:rPr lang="ru-RU" dirty="0">
                <a:solidFill>
                  <a:schemeClr val="tx1"/>
                </a:solidFill>
              </a:rPr>
              <a:t>можно выращивать не только на грядке, но и на окне. Для того, чтоб овощи выросли им нужно: свет, вода и плодородная почва.</a:t>
            </a:r>
          </a:p>
        </p:txBody>
      </p:sp>
    </p:spTree>
    <p:extLst>
      <p:ext uri="{BB962C8B-B14F-4D97-AF65-F5344CB8AC3E}">
        <p14:creationId xmlns:p14="http://schemas.microsoft.com/office/powerpoint/2010/main" val="365811444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7664" y="620688"/>
            <a:ext cx="6512511" cy="1143000"/>
          </a:xfrm>
        </p:spPr>
        <p:txBody>
          <a:bodyPr/>
          <a:lstStyle/>
          <a:p>
            <a:pPr marL="0" indent="0" algn="ctr">
              <a:buNone/>
            </a:pP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611560" y="1052736"/>
            <a:ext cx="8136904" cy="4824536"/>
          </a:xfrm>
        </p:spPr>
        <p:txBody>
          <a:bodyPr>
            <a:normAutofit/>
          </a:bodyPr>
          <a:lstStyle/>
          <a:p>
            <a:pPr marL="45720" indent="0" algn="just">
              <a:buNone/>
            </a:pPr>
            <a:r>
              <a:rPr lang="ru-RU" dirty="0"/>
              <a:t> </a:t>
            </a:r>
            <a:r>
              <a:rPr lang="ru-RU" sz="3600" b="1" dirty="0">
                <a:solidFill>
                  <a:schemeClr val="tx1"/>
                </a:solidFill>
              </a:rPr>
              <a:t>Проект</a:t>
            </a:r>
            <a:r>
              <a:rPr lang="ru-RU" b="1" dirty="0">
                <a:solidFill>
                  <a:schemeClr val="tx1"/>
                </a:solidFill>
              </a:rPr>
              <a:t>: </a:t>
            </a:r>
            <a:r>
              <a:rPr lang="ru-RU" dirty="0">
                <a:solidFill>
                  <a:schemeClr val="tx1"/>
                </a:solidFill>
              </a:rPr>
              <a:t>краткосрочный (март-апрель)</a:t>
            </a:r>
          </a:p>
          <a:p>
            <a:pPr marL="45720" indent="0" algn="just">
              <a:buNone/>
            </a:pPr>
            <a:endParaRPr lang="ru-RU" dirty="0">
              <a:solidFill>
                <a:schemeClr val="tx1"/>
              </a:solidFill>
            </a:endParaRPr>
          </a:p>
          <a:p>
            <a:pPr marL="45720" indent="0" algn="just">
              <a:buNone/>
            </a:pPr>
            <a:r>
              <a:rPr lang="ru-RU" sz="3200" b="1" dirty="0">
                <a:solidFill>
                  <a:schemeClr val="tx1"/>
                </a:solidFill>
              </a:rPr>
              <a:t>Продолжительность</a:t>
            </a:r>
            <a:r>
              <a:rPr lang="ru-RU" sz="3200" dirty="0">
                <a:solidFill>
                  <a:schemeClr val="tx1"/>
                </a:solidFill>
              </a:rPr>
              <a:t>: </a:t>
            </a:r>
            <a:r>
              <a:rPr lang="ru-RU" dirty="0">
                <a:solidFill>
                  <a:schemeClr val="tx1"/>
                </a:solidFill>
              </a:rPr>
              <a:t>1 месяц.</a:t>
            </a:r>
          </a:p>
          <a:p>
            <a:pPr marL="45720" indent="0" algn="just">
              <a:buNone/>
            </a:pPr>
            <a:endParaRPr lang="ru-RU" dirty="0">
              <a:solidFill>
                <a:schemeClr val="tx1"/>
              </a:solidFill>
            </a:endParaRPr>
          </a:p>
          <a:p>
            <a:pPr marL="45720" indent="0" algn="just">
              <a:buNone/>
            </a:pPr>
            <a:r>
              <a:rPr lang="ru-RU" sz="3200" b="1" dirty="0">
                <a:solidFill>
                  <a:schemeClr val="tx1"/>
                </a:solidFill>
              </a:rPr>
              <a:t>Тип проекта: </a:t>
            </a:r>
            <a:r>
              <a:rPr lang="ru-RU" dirty="0">
                <a:solidFill>
                  <a:schemeClr val="tx1"/>
                </a:solidFill>
              </a:rPr>
              <a:t>познавательный, исследовательский, практический.</a:t>
            </a:r>
          </a:p>
          <a:p>
            <a:pPr marL="45720" indent="0" algn="just">
              <a:buNone/>
            </a:pPr>
            <a:endParaRPr lang="ru-RU" dirty="0">
              <a:solidFill>
                <a:schemeClr val="tx1"/>
              </a:solidFill>
            </a:endParaRPr>
          </a:p>
          <a:p>
            <a:pPr marL="45720" indent="0" algn="just">
              <a:buNone/>
            </a:pPr>
            <a:r>
              <a:rPr lang="ru-RU" sz="3200" b="1" dirty="0">
                <a:solidFill>
                  <a:schemeClr val="tx1"/>
                </a:solidFill>
              </a:rPr>
              <a:t>Участники проекта: </a:t>
            </a:r>
            <a:r>
              <a:rPr lang="ru-RU" dirty="0">
                <a:solidFill>
                  <a:schemeClr val="tx1"/>
                </a:solidFill>
              </a:rPr>
              <a:t>дети средней группы, воспитатели, родители.</a:t>
            </a:r>
          </a:p>
          <a:p>
            <a:pPr marL="45720" indent="0" algn="just">
              <a:buNone/>
            </a:pP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58950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620688"/>
            <a:ext cx="9144000" cy="1152128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/>
              <a:t>Этапы работы над проектом: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539552" y="1556792"/>
            <a:ext cx="8136904" cy="5040560"/>
          </a:xfrm>
        </p:spPr>
        <p:txBody>
          <a:bodyPr>
            <a:normAutofit/>
          </a:bodyPr>
          <a:lstStyle/>
          <a:p>
            <a:pPr marL="45720" indent="0" algn="just">
              <a:buNone/>
            </a:pPr>
            <a:r>
              <a:rPr lang="ru-RU" dirty="0"/>
              <a:t>     </a:t>
            </a:r>
            <a:endParaRPr lang="ru-RU" dirty="0" smtClean="0"/>
          </a:p>
          <a:p>
            <a:pPr marL="45720" indent="0" algn="just">
              <a:buNone/>
            </a:pPr>
            <a:endParaRPr lang="ru-RU" dirty="0"/>
          </a:p>
          <a:p>
            <a:pPr marL="45720" indent="0" algn="just">
              <a:buNone/>
            </a:pPr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dirty="0">
                <a:solidFill>
                  <a:schemeClr val="tx1"/>
                </a:solidFill>
              </a:rPr>
              <a:t>Подготовительный. Определение цели и задач проекта. Анализ имеющихся условий в группе. Довести до участников проекта важность данной проблемы. Создать мотивацию по работе проекта. Изучить методическую, научно - популярную и художественную литературу по теме. Сбор информационного материала о растениях. Создание условий для организации работы. Составление плана мероприятий по организации детской деятельности.</a:t>
            </a:r>
          </a:p>
        </p:txBody>
      </p:sp>
    </p:spTree>
    <p:extLst>
      <p:ext uri="{BB962C8B-B14F-4D97-AF65-F5344CB8AC3E}">
        <p14:creationId xmlns:p14="http://schemas.microsoft.com/office/powerpoint/2010/main" val="418548043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620688"/>
            <a:ext cx="9144000" cy="1152128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/>
              <a:t>Этапы работы над проектом: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539552" y="1556792"/>
            <a:ext cx="8136904" cy="5040560"/>
          </a:xfrm>
        </p:spPr>
        <p:txBody>
          <a:bodyPr>
            <a:normAutofit/>
          </a:bodyPr>
          <a:lstStyle/>
          <a:p>
            <a:pPr marL="45720" indent="0" algn="just">
              <a:buNone/>
            </a:pPr>
            <a:endParaRPr lang="ru-RU" dirty="0" smtClean="0"/>
          </a:p>
          <a:p>
            <a:pPr marL="45720" indent="0" algn="just">
              <a:buNone/>
            </a:pPr>
            <a:endParaRPr lang="ru-RU" dirty="0"/>
          </a:p>
          <a:p>
            <a:pPr marL="45720" indent="0" algn="just">
              <a:buNone/>
            </a:pPr>
            <a:r>
              <a:rPr lang="ru-RU" dirty="0" smtClean="0">
                <a:solidFill>
                  <a:schemeClr val="tx1"/>
                </a:solidFill>
              </a:rPr>
              <a:t>Основной</a:t>
            </a:r>
            <a:r>
              <a:rPr lang="ru-RU" dirty="0">
                <a:solidFill>
                  <a:schemeClr val="tx1"/>
                </a:solidFill>
              </a:rPr>
              <a:t>: (или этап реализации проекта): Цикл познавательных занятий по изучению культурных и декоративных растений (беседы, опыты, эксперименты, творческая деятельность, рассматривание иллюстраций, чтение художественной литературы). Практическая  работа: подготовка почвы, приобретение семян посадка, полив, оформление, наблюдения, фиксирование результатов с помощью схем и рисунков</a:t>
            </a:r>
            <a:r>
              <a:rPr lang="ru-RU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4185480432"/>
      </p:ext>
    </p:extLst>
  </p:cSld>
  <p:clrMapOvr>
    <a:masterClrMapping/>
  </p:clrMapOvr>
</p:sld>
</file>

<file path=ppt/theme/theme1.xml><?xml version="1.0" encoding="utf-8"?>
<a:theme xmlns:a="http://schemas.openxmlformats.org/drawingml/2006/main" name="Воздушный поток">
  <a:themeElements>
    <a:clrScheme name="Другая 4">
      <a:dk1>
        <a:sysClr val="windowText" lastClr="000000"/>
      </a:dk1>
      <a:lt1>
        <a:sysClr val="window" lastClr="FFFFFF"/>
      </a:lt1>
      <a:dk2>
        <a:srgbClr val="000000"/>
      </a:dk2>
      <a:lt2>
        <a:srgbClr val="00B050"/>
      </a:lt2>
      <a:accent1>
        <a:srgbClr val="E64AC9"/>
      </a:accent1>
      <a:accent2>
        <a:srgbClr val="D2610C"/>
      </a:accent2>
      <a:accent3>
        <a:srgbClr val="2456CE"/>
      </a:accent3>
      <a:accent4>
        <a:srgbClr val="94147C"/>
      </a:accent4>
      <a:accent5>
        <a:srgbClr val="5D5AD2"/>
      </a:accent5>
      <a:accent6>
        <a:srgbClr val="6F6C7D"/>
      </a:accent6>
      <a:hlink>
        <a:srgbClr val="6187E3"/>
      </a:hlink>
      <a:folHlink>
        <a:srgbClr val="7B8EB8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55</TotalTime>
  <Words>706</Words>
  <Application>Microsoft Office PowerPoint</Application>
  <PresentationFormat>Экран (4:3)</PresentationFormat>
  <Paragraphs>58</Paragraphs>
  <Slides>31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31</vt:i4>
      </vt:variant>
    </vt:vector>
  </HeadingPairs>
  <TitlesOfParts>
    <vt:vector size="32" baseType="lpstr">
      <vt:lpstr>Воздушный поток</vt:lpstr>
      <vt:lpstr>Разработали воспитатели: Набиуллина М.А. </vt:lpstr>
      <vt:lpstr>Актуальность:</vt:lpstr>
      <vt:lpstr>Проблема: </vt:lpstr>
      <vt:lpstr>Цель проекта:</vt:lpstr>
      <vt:lpstr>Задачи проекта:</vt:lpstr>
      <vt:lpstr>Гипотеза:</vt:lpstr>
      <vt:lpstr>Презентация PowerPoint</vt:lpstr>
      <vt:lpstr>Этапы работы над проектом:</vt:lpstr>
      <vt:lpstr>Этапы работы над проектом:</vt:lpstr>
      <vt:lpstr>Этапы работы над проектом:</vt:lpstr>
      <vt:lpstr>Работа с детьми:</vt:lpstr>
      <vt:lpstr>Презентация PowerPoint</vt:lpstr>
      <vt:lpstr>Презентация PowerPoint</vt:lpstr>
      <vt:lpstr>Презентация PowerPoint</vt:lpstr>
      <vt:lpstr>Презентация PowerPoint</vt:lpstr>
      <vt:lpstr>Опыт-наблюдение: "Сравнение семян фасоли и гороха". </vt:lpstr>
      <vt:lpstr>Опыт-наблюдение за  ростом одного подсолнуха и трех подсолнухов  в горшках. </vt:lpstr>
      <vt:lpstr>Опыт-наблюдение: «Солнце и лучок.» </vt:lpstr>
      <vt:lpstr>Опыт-наблюдение : «Что вырастет из корнеплода?»</vt:lpstr>
      <vt:lpstr>Опыт-наблюдение : «Что вырастет из кочерыжки?»</vt:lpstr>
      <vt:lpstr>Опыт-наблюдение:  « Исследование семян и беседа об условиях их прорастания".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Работа с родителями:</vt:lpstr>
      <vt:lpstr>По реализации проекта «Огород на окне» были получены следующие результаты: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Разработали воспитатели: Набиуллина М.А. Магомедова М.А..</dc:title>
  <dc:creator>Root</dc:creator>
  <cp:lastModifiedBy>Пользователь</cp:lastModifiedBy>
  <cp:revision>8</cp:revision>
  <dcterms:created xsi:type="dcterms:W3CDTF">2016-11-01T12:50:05Z</dcterms:created>
  <dcterms:modified xsi:type="dcterms:W3CDTF">2019-12-13T17:55:45Z</dcterms:modified>
</cp:coreProperties>
</file>