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17" r:id="rId2"/>
    <p:sldMasterId id="2147483705" r:id="rId3"/>
  </p:sldMasterIdLst>
  <p:notesMasterIdLst>
    <p:notesMasterId r:id="rId12"/>
  </p:notesMasterIdLst>
  <p:sldIdLst>
    <p:sldId id="256" r:id="rId4"/>
    <p:sldId id="259" r:id="rId5"/>
    <p:sldId id="260" r:id="rId6"/>
    <p:sldId id="261" r:id="rId7"/>
    <p:sldId id="270" r:id="rId8"/>
    <p:sldId id="27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5" autoAdjust="0"/>
  </p:normalViewPr>
  <p:slideViewPr>
    <p:cSldViewPr snapToGrid="0">
      <p:cViewPr varScale="1">
        <p:scale>
          <a:sx n="78" d="100"/>
          <a:sy n="78" d="100"/>
        </p:scale>
        <p:origin x="43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2700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E7867-076D-42D2-A2AC-11473118A966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3DCDE2-EFB7-4C20-84C5-CECEEA554E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299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DCDE2-EFB7-4C20-84C5-CECEEA554E0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90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DCDE2-EFB7-4C20-84C5-CECEEA554E0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196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DCDE2-EFB7-4C20-84C5-CECEEA554E0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769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DCDE2-EFB7-4C20-84C5-CECEEA554E0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667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DCDE2-EFB7-4C20-84C5-CECEEA554E0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661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DCDE2-EFB7-4C20-84C5-CECEEA554E0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275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DCDE2-EFB7-4C20-84C5-CECEEA554E0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403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DCDE2-EFB7-4C20-84C5-CECEEA554E0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438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262838">
            <a:off x="6091448" y="4631964"/>
            <a:ext cx="3607043" cy="175445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05658" y="103307"/>
            <a:ext cx="6659918" cy="7201760"/>
          </a:xfrm>
        </p:spPr>
        <p:txBody>
          <a:bodyPr>
            <a:normAutofit/>
          </a:bodyPr>
          <a:lstStyle>
            <a:lvl1pPr>
              <a:defRPr sz="2000" b="0" i="0" baseline="0">
                <a:latin typeface="&quot;Times New Roman"/>
              </a:defRPr>
            </a:lvl1pPr>
            <a:lvl5pPr>
              <a:defRPr b="0"/>
            </a:lvl5pPr>
          </a:lstStyle>
          <a:p>
            <a:pPr lvl="0"/>
            <a:r>
              <a:rPr lang="ru-RU" b="0" i="0" baseline="0" dirty="0" smtClean="0">
                <a:latin typeface="&quot;Times New Roman"/>
              </a:rPr>
              <a:t>  В лесу зимою множество следов –</a:t>
            </a:r>
          </a:p>
          <a:p>
            <a:pPr lvl="0"/>
            <a:r>
              <a:rPr lang="ru-RU" b="0" i="0" baseline="0" dirty="0" smtClean="0">
                <a:latin typeface="&quot;Times New Roman"/>
              </a:rPr>
              <a:t>Чудным узором выбитый ковер.</a:t>
            </a:r>
          </a:p>
          <a:p>
            <a:pPr lvl="0"/>
            <a:r>
              <a:rPr lang="ru-RU" b="0" i="0" baseline="0" dirty="0" smtClean="0">
                <a:latin typeface="&quot;Times New Roman"/>
              </a:rPr>
              <a:t>Отметился здесь каждый – будь здоров!</a:t>
            </a:r>
          </a:p>
          <a:p>
            <a:pPr lvl="0"/>
            <a:r>
              <a:rPr lang="ru-RU" b="0" i="0" baseline="0" dirty="0" smtClean="0">
                <a:latin typeface="&quot;Times New Roman"/>
              </a:rPr>
              <a:t>Вот заячьи следы – они </a:t>
            </a:r>
            <a:r>
              <a:rPr lang="ru-RU" b="0" i="0" baseline="0" dirty="0" err="1" smtClean="0">
                <a:latin typeface="&quot;Times New Roman"/>
              </a:rPr>
              <a:t>нежней</a:t>
            </a:r>
            <a:r>
              <a:rPr lang="ru-RU" b="0" i="0" baseline="0" dirty="0" smtClean="0">
                <a:latin typeface="&quot;Times New Roman"/>
              </a:rPr>
              <a:t>,</a:t>
            </a:r>
          </a:p>
          <a:p>
            <a:pPr lvl="0"/>
            <a:r>
              <a:rPr lang="ru-RU" b="0" i="0" baseline="0" dirty="0" smtClean="0">
                <a:latin typeface="&quot;Times New Roman"/>
              </a:rPr>
              <a:t> Вот волчий след – глубокий и большой.</a:t>
            </a:r>
          </a:p>
          <a:p>
            <a:pPr lvl="0"/>
            <a:r>
              <a:rPr lang="ru-RU" b="0" i="0" baseline="0" dirty="0" smtClean="0">
                <a:latin typeface="&quot;Times New Roman"/>
              </a:rPr>
              <a:t>А также здесь следы других людей</a:t>
            </a:r>
          </a:p>
          <a:p>
            <a:pPr lvl="0"/>
            <a:r>
              <a:rPr lang="ru-RU" b="0" i="0" baseline="0" dirty="0" smtClean="0">
                <a:latin typeface="&quot;Times New Roman"/>
              </a:rPr>
              <a:t>И вот сейчас здесь будет ещё мой.</a:t>
            </a:r>
          </a:p>
          <a:p>
            <a:pPr lvl="0"/>
            <a:r>
              <a:rPr lang="ru-RU" b="0" i="0" baseline="0" dirty="0" smtClean="0">
                <a:latin typeface="&quot;Times New Roman"/>
              </a:rPr>
              <a:t>Следы в снегу нетрудно различать, </a:t>
            </a:r>
          </a:p>
          <a:p>
            <a:pPr lvl="0"/>
            <a:r>
              <a:rPr lang="ru-RU" b="0" i="0" baseline="0" dirty="0" smtClean="0">
                <a:latin typeface="&quot;Times New Roman"/>
              </a:rPr>
              <a:t>Они создали сказочный сюжет.</a:t>
            </a:r>
          </a:p>
          <a:p>
            <a:pPr lvl="0"/>
            <a:r>
              <a:rPr lang="ru-RU" b="0" i="0" baseline="0" dirty="0" smtClean="0">
                <a:latin typeface="&quot;Times New Roman"/>
              </a:rPr>
              <a:t>И мне бы тоже жизнь свою прожить – </a:t>
            </a:r>
          </a:p>
          <a:p>
            <a:pPr lvl="0"/>
            <a:r>
              <a:rPr lang="ru-RU" b="0" i="0" baseline="0" dirty="0" smtClean="0">
                <a:latin typeface="&quot;Times New Roman"/>
              </a:rPr>
              <a:t>Не наследить, а свой оставить след.</a:t>
            </a:r>
          </a:p>
          <a:p>
            <a:pPr lvl="0"/>
            <a:endParaRPr lang="ru-RU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3739" y="103307"/>
            <a:ext cx="4934479" cy="822365"/>
          </a:xfrm>
        </p:spPr>
        <p:txBody>
          <a:bodyPr>
            <a:normAutofit/>
          </a:bodyPr>
          <a:lstStyle>
            <a:lvl5pPr>
              <a:defRPr/>
            </a:lvl5pPr>
          </a:lstStyle>
          <a:p>
            <a:pPr lvl="0"/>
            <a:endParaRPr lang="ru-RU" dirty="0" smtClean="0"/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1392" y="425391"/>
            <a:ext cx="4125516" cy="57989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1392" y="352616"/>
            <a:ext cx="4125516" cy="579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0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D7DE-639C-4A8E-B3D8-816BD5E60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53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D7DE-639C-4A8E-B3D8-816BD5E60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650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D7DE-639C-4A8E-B3D8-816BD5E605B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5623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D7DE-639C-4A8E-B3D8-816BD5E60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909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D7DE-639C-4A8E-B3D8-816BD5E605B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1012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D7DE-639C-4A8E-B3D8-816BD5E60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3137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D7DE-639C-4A8E-B3D8-816BD5E60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013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D7DE-639C-4A8E-B3D8-816BD5E60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4452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61F90-04DE-43F3-93B6-F8B97AB5724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C6662-BC57-4C7D-8D6D-62157541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6393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61F90-04DE-43F3-93B6-F8B97AB5724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C6662-BC57-4C7D-8D6D-62157541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62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D7DE-639C-4A8E-B3D8-816BD5E605B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1316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61F90-04DE-43F3-93B6-F8B97AB5724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C6662-BC57-4C7D-8D6D-62157541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3149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61F90-04DE-43F3-93B6-F8B97AB5724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C6662-BC57-4C7D-8D6D-62157541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437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61F90-04DE-43F3-93B6-F8B97AB5724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C6662-BC57-4C7D-8D6D-62157541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6324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61F90-04DE-43F3-93B6-F8B97AB5724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C6662-BC57-4C7D-8D6D-62157541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6650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61F90-04DE-43F3-93B6-F8B97AB5724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C6662-BC57-4C7D-8D6D-62157541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8448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61F90-04DE-43F3-93B6-F8B97AB5724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C6662-BC57-4C7D-8D6D-62157541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0080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61F90-04DE-43F3-93B6-F8B97AB5724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C6662-BC57-4C7D-8D6D-62157541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5290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61F90-04DE-43F3-93B6-F8B97AB5724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C6662-BC57-4C7D-8D6D-62157541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0985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61F90-04DE-43F3-93B6-F8B97AB5724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C6662-BC57-4C7D-8D6D-62157541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4089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410C-5C84-42AA-875E-6C22F61A436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0162-DC20-4FEA-92E8-989B59BC0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81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D7DE-639C-4A8E-B3D8-816BD5E60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6250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410C-5C84-42AA-875E-6C22F61A436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0162-DC20-4FEA-92E8-989B59BC0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6410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410C-5C84-42AA-875E-6C22F61A436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0162-DC20-4FEA-92E8-989B59BC0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8119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410C-5C84-42AA-875E-6C22F61A436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0162-DC20-4FEA-92E8-989B59BC0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7342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410C-5C84-42AA-875E-6C22F61A436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0162-DC20-4FEA-92E8-989B59BC0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5157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410C-5C84-42AA-875E-6C22F61A436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0162-DC20-4FEA-92E8-989B59BC0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0127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410C-5C84-42AA-875E-6C22F61A436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0162-DC20-4FEA-92E8-989B59BC0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3972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410C-5C84-42AA-875E-6C22F61A436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0162-DC20-4FEA-92E8-989B59BC0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3770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410C-5C84-42AA-875E-6C22F61A436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0162-DC20-4FEA-92E8-989B59BC0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6833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410C-5C84-42AA-875E-6C22F61A436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0162-DC20-4FEA-92E8-989B59BC0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8691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410C-5C84-42AA-875E-6C22F61A436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0162-DC20-4FEA-92E8-989B59BC0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16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D7DE-639C-4A8E-B3D8-816BD5E60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348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D7DE-639C-4A8E-B3D8-816BD5E60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23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D7DE-639C-4A8E-B3D8-816BD5E605B5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 descr="К следам животных относятся:  Следы передвижения – отпечатки лап и других частей тела ( хвост, брюхо); сломанные кустарники, набитые тропы. Информационные следы : царапины и закусы на деревьях и земле, выделения мускусных желёз, звуковые сигналы. На следах выдры видны отпечатки лап и след волочения хвоста 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38491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7324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D7DE-639C-4A8E-B3D8-816BD5E60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590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D7DE-639C-4A8E-B3D8-816BD5E60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1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B2158-3D28-4300-BB79-79A74AC8416A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1D7DE-639C-4A8E-B3D8-816BD5E60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275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2129" y="2613816"/>
            <a:ext cx="8662302" cy="206745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cap="none" baseline="0" dirty="0" smtClean="0"/>
              <a:t>Следы на снегу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7882" y="363071"/>
            <a:ext cx="11308977" cy="13810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dirty="0" smtClean="0"/>
              <a:t>Муниципальное бюджетное образовательное учреждение «Оконешниковская средняя школа»</a:t>
            </a:r>
          </a:p>
          <a:p>
            <a:pPr lvl="1"/>
            <a:endParaRPr lang="ru-R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22B2158-3D28-4300-BB79-79A74AC8416A}" type="datetimeFigureOut">
              <a:rPr lang="ru-RU" smtClean="0"/>
              <a:t>13.12.2019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flipH="1">
            <a:off x="2111188" y="1971144"/>
            <a:ext cx="7793224" cy="93027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3000" b="0" i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endParaRPr lang="ru-RU" dirty="0" smtClean="0"/>
          </a:p>
          <a:p>
            <a:r>
              <a:rPr lang="ru-RU" dirty="0" smtClean="0"/>
              <a:t>Научно – исследовательская работа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65576" y="5578475"/>
            <a:ext cx="4539869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000" b="1" i="0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r>
              <a:rPr lang="ru-RU" dirty="0" smtClean="0"/>
              <a:t>Выполнил: </a:t>
            </a:r>
          </a:p>
          <a:p>
            <a:r>
              <a:rPr lang="ru-RU" dirty="0" smtClean="0"/>
              <a:t>обучающийся 2 «В» класса</a:t>
            </a:r>
          </a:p>
          <a:p>
            <a:r>
              <a:rPr lang="ru-RU" dirty="0" smtClean="0"/>
              <a:t>Мазепа Матвей</a:t>
            </a:r>
          </a:p>
          <a:p>
            <a:r>
              <a:rPr lang="ru-RU" dirty="0" smtClean="0"/>
              <a:t>Руководитель: </a:t>
            </a:r>
            <a:r>
              <a:rPr lang="ru-RU" dirty="0" err="1" smtClean="0"/>
              <a:t>Жосан</a:t>
            </a:r>
            <a:r>
              <a:rPr lang="ru-RU" dirty="0" smtClean="0"/>
              <a:t> С.А.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1827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88" r:id="rId2"/>
    <p:sldLayoutId id="2147483689" r:id="rId3"/>
    <p:sldLayoutId id="2147483690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7000" b="1" kern="1200" cap="none" baseline="0">
          <a:ln w="3175" cmpd="sng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ctr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None/>
        <a:defRPr sz="2800" b="1" kern="1200" cap="none" baseline="0">
          <a:solidFill>
            <a:schemeClr val="bg1"/>
          </a:solidFill>
          <a:effectLst/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None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None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None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None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61F90-04DE-43F3-93B6-F8B97AB5724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C6662-BC57-4C7D-8D6D-62157541E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867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0410C-5C84-42AA-875E-6C22F61A4362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70162-DC20-4FEA-92E8-989B59BC00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93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080" y="-463378"/>
            <a:ext cx="9598906" cy="2743200"/>
          </a:xfrm>
        </p:spPr>
        <p:txBody>
          <a:bodyPr>
            <a:normAutofit/>
          </a:bodyPr>
          <a:lstStyle/>
          <a:p>
            <a:pPr algn="ctr"/>
            <a:r>
              <a:rPr lang="ru-RU" sz="2000" b="1" cap="none" dirty="0" smtClean="0">
                <a:solidFill>
                  <a:schemeClr val="bg1"/>
                </a:solidFill>
              </a:rPr>
              <a:t>Муниципальное бюджетное образовательное учреждение «Оконешниковская средняя школа»</a:t>
            </a:r>
            <a:endParaRPr lang="ru-RU" sz="2000" b="1" cap="none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6363730" y="4337222"/>
            <a:ext cx="5424617" cy="1816443"/>
          </a:xfrm>
        </p:spPr>
        <p:txBody>
          <a:bodyPr>
            <a:noAutofit/>
          </a:bodyPr>
          <a:lstStyle/>
          <a:p>
            <a:r>
              <a:rPr lang="ru-RU" sz="2000" b="1" cap="none" dirty="0" smtClean="0">
                <a:solidFill>
                  <a:schemeClr val="bg1"/>
                </a:solidFill>
                <a:latin typeface="&quot;Times New Roman"/>
              </a:rPr>
              <a:t>Выполнила:</a:t>
            </a:r>
          </a:p>
          <a:p>
            <a:pPr algn="l"/>
            <a:r>
              <a:rPr lang="ru-RU" sz="2000" b="1" cap="none" dirty="0" smtClean="0">
                <a:solidFill>
                  <a:schemeClr val="bg1"/>
                </a:solidFill>
                <a:latin typeface="&quot;Times New Roman"/>
              </a:rPr>
              <a:t>                        обучающаяся 2 «В» класса</a:t>
            </a:r>
          </a:p>
          <a:p>
            <a:pPr algn="l"/>
            <a:r>
              <a:rPr lang="ru-RU" sz="2000" b="1" cap="none" dirty="0" smtClean="0">
                <a:solidFill>
                  <a:schemeClr val="bg1"/>
                </a:solidFill>
                <a:latin typeface="&quot;Times New Roman"/>
              </a:rPr>
              <a:t>                        </a:t>
            </a:r>
            <a:r>
              <a:rPr lang="ru-RU" sz="2000" b="1" cap="none" dirty="0" err="1" smtClean="0">
                <a:solidFill>
                  <a:schemeClr val="bg1"/>
                </a:solidFill>
                <a:latin typeface="&quot;Times New Roman"/>
              </a:rPr>
              <a:t>Жевлакова</a:t>
            </a:r>
            <a:r>
              <a:rPr lang="ru-RU" sz="2000" b="1" cap="none" dirty="0" smtClean="0">
                <a:solidFill>
                  <a:schemeClr val="bg1"/>
                </a:solidFill>
                <a:latin typeface="&quot;Times New Roman"/>
              </a:rPr>
              <a:t> Елизавета</a:t>
            </a:r>
          </a:p>
          <a:p>
            <a:pPr algn="l"/>
            <a:r>
              <a:rPr lang="ru-RU" sz="2000" b="1" cap="none" dirty="0" smtClean="0">
                <a:solidFill>
                  <a:schemeClr val="bg1"/>
                </a:solidFill>
                <a:latin typeface="&quot;Times New Roman"/>
              </a:rPr>
              <a:t>                        Руководитель: </a:t>
            </a:r>
            <a:r>
              <a:rPr lang="ru-RU" sz="2000" b="1" cap="none" dirty="0" err="1" smtClean="0">
                <a:solidFill>
                  <a:schemeClr val="bg1"/>
                </a:solidFill>
                <a:latin typeface="&quot;Times New Roman"/>
              </a:rPr>
              <a:t>Жосан</a:t>
            </a:r>
            <a:r>
              <a:rPr lang="ru-RU" sz="2000" b="1" cap="none" dirty="0" smtClean="0">
                <a:solidFill>
                  <a:schemeClr val="bg1"/>
                </a:solidFill>
                <a:latin typeface="&quot;Times New Roman"/>
              </a:rPr>
              <a:t> С.А.</a:t>
            </a:r>
            <a:r>
              <a:rPr lang="ru-RU" sz="2000" cap="none" dirty="0" smtClean="0">
                <a:latin typeface="&quot;Times New Roman"/>
              </a:rPr>
              <a:t>:</a:t>
            </a:r>
            <a:endParaRPr lang="ru-RU" sz="2000" cap="none" dirty="0">
              <a:latin typeface="&quot;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637080" y="2279822"/>
            <a:ext cx="10053811" cy="1692876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4700" b="1" dirty="0" smtClean="0">
                <a:solidFill>
                  <a:schemeClr val="bg1"/>
                </a:solidFill>
                <a:latin typeface="&quot;Times New Roman"/>
                <a:cs typeface="Times New Roman" panose="02020603050405020304" pitchFamily="18" charset="0"/>
              </a:rPr>
              <a:t>Научно – исследовательская работа</a:t>
            </a:r>
          </a:p>
          <a:p>
            <a:pPr algn="ctr"/>
            <a:r>
              <a:rPr lang="ru-RU" sz="7200" b="1" dirty="0" smtClean="0">
                <a:solidFill>
                  <a:schemeClr val="bg1"/>
                </a:solidFill>
                <a:latin typeface="&quot;Times New Roman"/>
                <a:cs typeface="Times New Roman" panose="02020603050405020304" pitchFamily="18" charset="0"/>
              </a:rPr>
              <a:t>«</a:t>
            </a:r>
            <a:r>
              <a:rPr lang="ru-RU" sz="7200" dirty="0" smtClean="0">
                <a:solidFill>
                  <a:schemeClr val="bg1"/>
                </a:solidFill>
                <a:latin typeface="&quot;Times New Roman"/>
                <a:cs typeface="Times New Roman" panose="02020603050405020304" pitchFamily="18" charset="0"/>
              </a:rPr>
              <a:t>Влияние музыки на учащихся</a:t>
            </a:r>
            <a:r>
              <a:rPr lang="ru-RU" sz="7200" b="1" dirty="0" smtClean="0">
                <a:solidFill>
                  <a:schemeClr val="bg1"/>
                </a:solidFill>
                <a:latin typeface="&quot;Times New Roman"/>
                <a:cs typeface="Times New Roman" panose="02020603050405020304" pitchFamily="18" charset="0"/>
              </a:rPr>
              <a:t>»</a:t>
            </a:r>
          </a:p>
          <a:p>
            <a:endParaRPr lang="ru-RU" sz="7200" b="1" dirty="0">
              <a:solidFill>
                <a:schemeClr val="bg1"/>
              </a:solidFill>
              <a:latin typeface="&quot;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72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708" y="-463378"/>
            <a:ext cx="6709719" cy="2743200"/>
          </a:xfrm>
        </p:spPr>
        <p:txBody>
          <a:bodyPr>
            <a:normAutofit/>
          </a:bodyPr>
          <a:lstStyle/>
          <a:p>
            <a:pPr algn="ctr"/>
            <a:r>
              <a:rPr lang="ru-RU" sz="5400" b="1" cap="none" dirty="0" smtClean="0">
                <a:solidFill>
                  <a:schemeClr val="bg1"/>
                </a:solidFill>
              </a:rPr>
              <a:t>Гипотеза:</a:t>
            </a:r>
            <a:endParaRPr lang="ru-RU" sz="5400" b="1" cap="none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6363730" y="4337222"/>
            <a:ext cx="5424617" cy="1816443"/>
          </a:xfrm>
        </p:spPr>
        <p:txBody>
          <a:bodyPr>
            <a:noAutofit/>
          </a:bodyPr>
          <a:lstStyle/>
          <a:p>
            <a:endParaRPr lang="ru-RU" sz="2000" b="1" cap="none" dirty="0" smtClean="0">
              <a:solidFill>
                <a:schemeClr val="bg1"/>
              </a:solidFill>
              <a:latin typeface="&quot;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637080" y="1594022"/>
            <a:ext cx="6270347" cy="4226010"/>
          </a:xfrm>
        </p:spPr>
        <p:txBody>
          <a:bodyPr>
            <a:normAutofit fontScale="62500" lnSpcReduction="20000"/>
          </a:bodyPr>
          <a:lstStyle/>
          <a:p>
            <a:pPr algn="ctr"/>
            <a:endParaRPr lang="ru-RU" sz="3000" b="1" dirty="0" smtClean="0">
              <a:solidFill>
                <a:schemeClr val="bg1"/>
              </a:solidFill>
              <a:latin typeface="&quot;Times New Roman"/>
              <a:cs typeface="Times New Roman" panose="02020603050405020304" pitchFamily="18" charset="0"/>
            </a:endParaRPr>
          </a:p>
          <a:p>
            <a:r>
              <a:rPr lang="ru-RU" sz="7200" dirty="0">
                <a:solidFill>
                  <a:schemeClr val="bg1"/>
                </a:solidFill>
              </a:rPr>
              <a:t>музыка благотворно влияет на учебную деятельность и эмоциональное состояние учащихся. </a:t>
            </a:r>
            <a:endParaRPr lang="ru-RU" sz="7200" b="1" dirty="0">
              <a:solidFill>
                <a:schemeClr val="bg1"/>
              </a:solidFill>
              <a:latin typeface="&quot;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54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708" y="-463378"/>
            <a:ext cx="6709719" cy="2743200"/>
          </a:xfrm>
        </p:spPr>
        <p:txBody>
          <a:bodyPr>
            <a:normAutofit/>
          </a:bodyPr>
          <a:lstStyle/>
          <a:p>
            <a:pPr algn="ctr"/>
            <a:r>
              <a:rPr lang="ru-RU" sz="5400" b="1" cap="none" dirty="0" smtClean="0">
                <a:solidFill>
                  <a:schemeClr val="bg1"/>
                </a:solidFill>
              </a:rPr>
              <a:t>Цель:</a:t>
            </a:r>
            <a:endParaRPr lang="ru-RU" sz="5400" b="1" cap="none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6363730" y="4337222"/>
            <a:ext cx="5424617" cy="1816443"/>
          </a:xfrm>
        </p:spPr>
        <p:txBody>
          <a:bodyPr>
            <a:noAutofit/>
          </a:bodyPr>
          <a:lstStyle/>
          <a:p>
            <a:endParaRPr lang="ru-RU" sz="2000" b="1" cap="none" dirty="0" smtClean="0">
              <a:solidFill>
                <a:schemeClr val="bg1"/>
              </a:solidFill>
              <a:latin typeface="&quot;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637080" y="1594021"/>
            <a:ext cx="6270347" cy="455964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выяснить</a:t>
            </a:r>
            <a:r>
              <a:rPr lang="ru-RU" sz="4000" dirty="0">
                <a:solidFill>
                  <a:schemeClr val="bg1"/>
                </a:solidFill>
              </a:rPr>
              <a:t>, как музыка влияет на учебную деятельность и эмоциональное состояние учащихся</a:t>
            </a:r>
            <a:r>
              <a:rPr lang="ru-RU" sz="4000" dirty="0"/>
              <a:t>.</a:t>
            </a:r>
            <a:endParaRPr lang="ru-RU" sz="4000" b="1" dirty="0">
              <a:solidFill>
                <a:schemeClr val="bg1"/>
              </a:solidFill>
              <a:latin typeface="&quot;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80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708" y="-463378"/>
            <a:ext cx="6709719" cy="2743200"/>
          </a:xfrm>
        </p:spPr>
        <p:txBody>
          <a:bodyPr>
            <a:normAutofit/>
          </a:bodyPr>
          <a:lstStyle/>
          <a:p>
            <a:pPr algn="ctr"/>
            <a:r>
              <a:rPr lang="ru-RU" sz="5400" b="1" cap="none" dirty="0" smtClean="0">
                <a:solidFill>
                  <a:schemeClr val="bg1"/>
                </a:solidFill>
              </a:rPr>
              <a:t>Задачи:</a:t>
            </a:r>
            <a:endParaRPr lang="ru-RU" sz="5400" b="1" cap="none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6363730" y="4337222"/>
            <a:ext cx="5424617" cy="1816443"/>
          </a:xfrm>
        </p:spPr>
        <p:txBody>
          <a:bodyPr>
            <a:noAutofit/>
          </a:bodyPr>
          <a:lstStyle/>
          <a:p>
            <a:endParaRPr lang="ru-RU" sz="2000" b="1" cap="none" dirty="0" smtClean="0">
              <a:solidFill>
                <a:schemeClr val="bg1"/>
              </a:solidFill>
              <a:latin typeface="&quot;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637080" y="988541"/>
            <a:ext cx="6270347" cy="5165124"/>
          </a:xfrm>
        </p:spPr>
        <p:txBody>
          <a:bodyPr>
            <a:normAutofit fontScale="55000" lnSpcReduction="20000"/>
          </a:bodyPr>
          <a:lstStyle/>
          <a:p>
            <a:pPr algn="ctr"/>
            <a:endParaRPr lang="ru-RU" sz="4000" b="1" dirty="0" smtClean="0">
              <a:solidFill>
                <a:schemeClr val="bg1"/>
              </a:solidFill>
              <a:latin typeface="&quot;Times New Roman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chemeClr val="bg1"/>
              </a:solidFill>
              <a:latin typeface="&quot;Times New Roman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chemeClr val="bg1"/>
                </a:solidFill>
              </a:rPr>
              <a:t>1. Изучить биографии великих музыкантов.</a:t>
            </a:r>
          </a:p>
          <a:p>
            <a:r>
              <a:rPr lang="ru-RU" sz="3200" dirty="0">
                <a:solidFill>
                  <a:schemeClr val="bg1"/>
                </a:solidFill>
              </a:rPr>
              <a:t>2. Познакомиться с исследованиями ученых и психологов о влиянии музыки на умственную деятельность и эмоциональное состояние.</a:t>
            </a:r>
          </a:p>
          <a:p>
            <a:r>
              <a:rPr lang="ru-RU" sz="3200" dirty="0">
                <a:solidFill>
                  <a:schemeClr val="bg1"/>
                </a:solidFill>
              </a:rPr>
              <a:t>3. Выявить, как музыка влияет на поведение и умственную деятельность учащихся:</a:t>
            </a:r>
          </a:p>
          <a:p>
            <a:r>
              <a:rPr lang="ru-RU" sz="3200" dirty="0">
                <a:solidFill>
                  <a:schemeClr val="bg1"/>
                </a:solidFill>
              </a:rPr>
              <a:t>а) провести орфоэпический флэш - моб;</a:t>
            </a:r>
          </a:p>
          <a:p>
            <a:r>
              <a:rPr lang="ru-RU" sz="3200" dirty="0">
                <a:solidFill>
                  <a:schemeClr val="bg1"/>
                </a:solidFill>
              </a:rPr>
              <a:t>б) заучить стихотворение под музыку;</a:t>
            </a:r>
          </a:p>
          <a:p>
            <a:r>
              <a:rPr lang="ru-RU" sz="3200" dirty="0">
                <a:solidFill>
                  <a:schemeClr val="bg1"/>
                </a:solidFill>
              </a:rPr>
              <a:t>в) нарисовать рисунки под музыку;</a:t>
            </a:r>
          </a:p>
          <a:p>
            <a:r>
              <a:rPr lang="ru-RU" sz="3200" dirty="0">
                <a:solidFill>
                  <a:schemeClr val="bg1"/>
                </a:solidFill>
              </a:rPr>
              <a:t>г) провести анкетирование среди учащихся, посещающих музыкальную школу.</a:t>
            </a:r>
          </a:p>
          <a:p>
            <a:r>
              <a:rPr lang="ru-RU" sz="3200" dirty="0">
                <a:solidFill>
                  <a:schemeClr val="bg1"/>
                </a:solidFill>
              </a:rPr>
              <a:t> 4. Сделать выводы о влиянии музыки на умственную деятельность и эмоциональное состояние учащихся.</a:t>
            </a:r>
          </a:p>
          <a:p>
            <a:pPr marL="514350" indent="-514350">
              <a:buAutoNum type="arabicPeriod"/>
            </a:pPr>
            <a:endParaRPr lang="ru-RU" sz="3000" b="1" dirty="0">
              <a:solidFill>
                <a:schemeClr val="bg1"/>
              </a:solidFill>
              <a:latin typeface="&quot;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9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6184" y="278799"/>
            <a:ext cx="6400800" cy="1673569"/>
          </a:xfrm>
        </p:spPr>
        <p:txBody>
          <a:bodyPr>
            <a:normAutofit/>
          </a:bodyPr>
          <a:lstStyle/>
          <a:p>
            <a:pPr algn="ctr"/>
            <a:r>
              <a:rPr lang="ru-RU" sz="5400" b="1" cap="none" dirty="0" smtClean="0">
                <a:solidFill>
                  <a:schemeClr val="bg1"/>
                </a:solidFill>
              </a:rPr>
              <a:t>Флэш - моб</a:t>
            </a:r>
            <a:endParaRPr lang="ru-RU" sz="5400" b="1" cap="none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6363730" y="4337222"/>
            <a:ext cx="5424617" cy="1816443"/>
          </a:xfrm>
        </p:spPr>
        <p:txBody>
          <a:bodyPr>
            <a:noAutofit/>
          </a:bodyPr>
          <a:lstStyle/>
          <a:p>
            <a:endParaRPr lang="ru-RU" sz="2000" b="1" cap="none" dirty="0" smtClean="0">
              <a:solidFill>
                <a:schemeClr val="bg1"/>
              </a:solidFill>
              <a:latin typeface="&quot;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4410" y="1779371"/>
            <a:ext cx="6524368" cy="4893275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1341415" y="2977977"/>
            <a:ext cx="6424806" cy="1122147"/>
          </a:xfrm>
        </p:spPr>
        <p:txBody>
          <a:bodyPr>
            <a:normAutofit/>
          </a:bodyPr>
          <a:lstStyle/>
          <a:p>
            <a:endParaRPr lang="ru-RU" sz="3000" b="1" dirty="0">
              <a:solidFill>
                <a:schemeClr val="bg1"/>
              </a:solidFill>
              <a:latin typeface="&quot;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67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708" y="-463378"/>
            <a:ext cx="11590639" cy="2743200"/>
          </a:xfrm>
        </p:spPr>
        <p:txBody>
          <a:bodyPr>
            <a:normAutofit/>
          </a:bodyPr>
          <a:lstStyle/>
          <a:p>
            <a:pPr algn="ctr"/>
            <a:r>
              <a:rPr lang="ru-RU" sz="5400" b="1" cap="none" dirty="0" smtClean="0">
                <a:solidFill>
                  <a:schemeClr val="bg1"/>
                </a:solidFill>
              </a:rPr>
              <a:t>Анализ </a:t>
            </a:r>
            <a:br>
              <a:rPr lang="ru-RU" sz="5400" b="1" cap="none" dirty="0" smtClean="0">
                <a:solidFill>
                  <a:schemeClr val="bg1"/>
                </a:solidFill>
              </a:rPr>
            </a:br>
            <a:r>
              <a:rPr lang="ru-RU" sz="5400" b="1" cap="none" smtClean="0">
                <a:solidFill>
                  <a:schemeClr val="bg1"/>
                </a:solidFill>
              </a:rPr>
              <a:t>словарных диктантов</a:t>
            </a:r>
            <a:endParaRPr lang="ru-RU" sz="5400" b="1" cap="none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6363730" y="4337222"/>
            <a:ext cx="5424617" cy="1816443"/>
          </a:xfrm>
        </p:spPr>
        <p:txBody>
          <a:bodyPr>
            <a:noAutofit/>
          </a:bodyPr>
          <a:lstStyle/>
          <a:p>
            <a:endParaRPr lang="ru-RU" sz="2000" b="1" cap="none" dirty="0" smtClean="0">
              <a:solidFill>
                <a:schemeClr val="bg1"/>
              </a:solidFill>
              <a:latin typeface="&quot;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637080" y="1594022"/>
            <a:ext cx="6270347" cy="4226010"/>
          </a:xfrm>
        </p:spPr>
        <p:txBody>
          <a:bodyPr>
            <a:normAutofit/>
          </a:bodyPr>
          <a:lstStyle/>
          <a:p>
            <a:pPr algn="ctr"/>
            <a:endParaRPr lang="ru-RU" sz="3000" b="1" dirty="0" smtClean="0">
              <a:solidFill>
                <a:schemeClr val="bg1"/>
              </a:solidFill>
              <a:latin typeface="&quot;Times New Roman"/>
              <a:cs typeface="Times New Roman" panose="02020603050405020304" pitchFamily="18" charset="0"/>
            </a:endParaRPr>
          </a:p>
          <a:p>
            <a:endParaRPr lang="ru-RU" sz="7200" b="1" dirty="0">
              <a:solidFill>
                <a:schemeClr val="bg1"/>
              </a:solidFill>
              <a:latin typeface="&quot;Times New Roman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165" y="2443492"/>
            <a:ext cx="5029200" cy="32128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2845" y="2443492"/>
            <a:ext cx="4980085" cy="3212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95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765" y="278799"/>
            <a:ext cx="11404582" cy="2097559"/>
          </a:xfrm>
        </p:spPr>
        <p:txBody>
          <a:bodyPr>
            <a:normAutofit/>
          </a:bodyPr>
          <a:lstStyle/>
          <a:p>
            <a:pPr algn="ctr"/>
            <a:r>
              <a:rPr lang="ru-RU" sz="5400" b="1" cap="none" dirty="0" smtClean="0">
                <a:solidFill>
                  <a:schemeClr val="bg1"/>
                </a:solidFill>
              </a:rPr>
              <a:t>Уроки рисования</a:t>
            </a:r>
            <a:r>
              <a:rPr lang="ru-RU" sz="5400" b="1" cap="none" dirty="0">
                <a:solidFill>
                  <a:schemeClr val="bg1"/>
                </a:solidFill>
              </a:rPr>
              <a:t/>
            </a:r>
            <a:br>
              <a:rPr lang="ru-RU" sz="5400" b="1" cap="none" dirty="0">
                <a:solidFill>
                  <a:schemeClr val="bg1"/>
                </a:solidFill>
              </a:rPr>
            </a:br>
            <a:r>
              <a:rPr lang="ru-RU" sz="5400" b="1" cap="none" dirty="0" smtClean="0">
                <a:solidFill>
                  <a:schemeClr val="bg1"/>
                </a:solidFill>
              </a:rPr>
              <a:t/>
            </a:r>
            <a:br>
              <a:rPr lang="ru-RU" sz="5400" b="1" cap="none" dirty="0" smtClean="0">
                <a:solidFill>
                  <a:schemeClr val="bg1"/>
                </a:solidFill>
              </a:rPr>
            </a:br>
            <a:r>
              <a:rPr lang="ru-RU" sz="2000" b="1" cap="none" dirty="0" smtClean="0">
                <a:solidFill>
                  <a:schemeClr val="bg1"/>
                </a:solidFill>
              </a:rPr>
              <a:t>Без музыки                     Под музыку       </a:t>
            </a:r>
            <a:endParaRPr lang="ru-RU" sz="2000" b="1" cap="none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6363730" y="4337222"/>
            <a:ext cx="5424617" cy="1816443"/>
          </a:xfrm>
        </p:spPr>
        <p:txBody>
          <a:bodyPr>
            <a:noAutofit/>
          </a:bodyPr>
          <a:lstStyle/>
          <a:p>
            <a:endParaRPr lang="ru-RU" sz="2000" b="1" cap="none" dirty="0" smtClean="0">
              <a:solidFill>
                <a:schemeClr val="bg1"/>
              </a:solidFill>
              <a:latin typeface="&quot;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2658109" y="576876"/>
            <a:ext cx="7110606" cy="300269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&quot;Times New Roman"/>
                <a:cs typeface="Times New Roman" panose="02020603050405020304" pitchFamily="18" charset="0"/>
              </a:rPr>
              <a:t>    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77" y="2596663"/>
            <a:ext cx="5169856" cy="34811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8061" y="2672547"/>
            <a:ext cx="5175953" cy="348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89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764" y="278800"/>
            <a:ext cx="11898851" cy="1356326"/>
          </a:xfrm>
        </p:spPr>
        <p:txBody>
          <a:bodyPr>
            <a:normAutofit/>
          </a:bodyPr>
          <a:lstStyle/>
          <a:p>
            <a:pPr algn="ctr"/>
            <a:r>
              <a:rPr lang="ru-RU" sz="5400" b="1" cap="none" dirty="0" smtClean="0">
                <a:solidFill>
                  <a:schemeClr val="bg1"/>
                </a:solidFill>
              </a:rPr>
              <a:t>Результаты анкетирования</a:t>
            </a:r>
            <a:endParaRPr lang="ru-RU" sz="5400" b="1" cap="none" dirty="0">
              <a:solidFill>
                <a:schemeClr val="bg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3729" y="4018736"/>
            <a:ext cx="3707027" cy="2493275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quarter" idx="13"/>
          </p:nvPr>
        </p:nvSpPr>
        <p:spPr>
          <a:xfrm>
            <a:off x="6363730" y="4337222"/>
            <a:ext cx="5424617" cy="2174789"/>
          </a:xfrm>
        </p:spPr>
        <p:txBody>
          <a:bodyPr>
            <a:noAutofit/>
          </a:bodyPr>
          <a:lstStyle/>
          <a:p>
            <a:endParaRPr lang="ru-RU" sz="2000" b="1" cap="none" dirty="0" smtClean="0">
              <a:solidFill>
                <a:schemeClr val="bg1"/>
              </a:solidFill>
              <a:latin typeface="&quot;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637080" y="988541"/>
            <a:ext cx="6270347" cy="3002691"/>
          </a:xfrm>
        </p:spPr>
        <p:txBody>
          <a:bodyPr>
            <a:normAutofit/>
          </a:bodyPr>
          <a:lstStyle/>
          <a:p>
            <a:endParaRPr lang="ru-RU" sz="2000" dirty="0" smtClean="0">
              <a:solidFill>
                <a:schemeClr val="bg1"/>
              </a:solidFill>
              <a:latin typeface="&quot;Times New Roman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endParaRPr lang="ru-RU" sz="3000" b="1" dirty="0">
              <a:solidFill>
                <a:schemeClr val="bg1"/>
              </a:solidFill>
              <a:latin typeface="&quot;Times New Roman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8097" y="1441282"/>
            <a:ext cx="3462125" cy="23522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8097" y="3983772"/>
            <a:ext cx="3462125" cy="25282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3730" y="1441282"/>
            <a:ext cx="3707027" cy="235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13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300</TotalTime>
  <Words>172</Words>
  <Application>Microsoft Office PowerPoint</Application>
  <PresentationFormat>Широкоэкранный</PresentationFormat>
  <Paragraphs>36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"Times New Roman</vt:lpstr>
      <vt:lpstr>Arial</vt:lpstr>
      <vt:lpstr>Calibri</vt:lpstr>
      <vt:lpstr>Calibri Light</vt:lpstr>
      <vt:lpstr>Century Gothic</vt:lpstr>
      <vt:lpstr>Times New Roman</vt:lpstr>
      <vt:lpstr>Wingdings 3</vt:lpstr>
      <vt:lpstr>Сектор</vt:lpstr>
      <vt:lpstr>1_Специальное оформление</vt:lpstr>
      <vt:lpstr>Специальное оформление</vt:lpstr>
      <vt:lpstr>Муниципальное бюджетное образовательное учреждение «Оконешниковская средняя школа»</vt:lpstr>
      <vt:lpstr>Гипотеза:</vt:lpstr>
      <vt:lpstr>Цель:</vt:lpstr>
      <vt:lpstr>Задачи:</vt:lpstr>
      <vt:lpstr>Флэш - моб</vt:lpstr>
      <vt:lpstr>Анализ  словарных диктантов</vt:lpstr>
      <vt:lpstr>Уроки рисования  Без музыки                     Под музыку       </vt:lpstr>
      <vt:lpstr>Результаты анкетирования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«Оконешниковская средняя школа»</dc:title>
  <dc:creator>пк</dc:creator>
  <cp:lastModifiedBy>пк</cp:lastModifiedBy>
  <cp:revision>38</cp:revision>
  <dcterms:created xsi:type="dcterms:W3CDTF">2019-02-04T03:48:00Z</dcterms:created>
  <dcterms:modified xsi:type="dcterms:W3CDTF">2019-12-13T15:02:20Z</dcterms:modified>
</cp:coreProperties>
</file>