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4.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5.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1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302" r:id="rId2"/>
    <p:sldId id="257" r:id="rId3"/>
    <p:sldId id="262" r:id="rId4"/>
    <p:sldId id="264" r:id="rId5"/>
    <p:sldId id="274" r:id="rId6"/>
    <p:sldId id="275" r:id="rId7"/>
    <p:sldId id="276" r:id="rId8"/>
    <p:sldId id="277" r:id="rId9"/>
    <p:sldId id="278" r:id="rId10"/>
    <p:sldId id="295" r:id="rId11"/>
    <p:sldId id="296" r:id="rId12"/>
    <p:sldId id="273"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 id="293" r:id="rId28"/>
    <p:sldId id="294" r:id="rId29"/>
    <p:sldId id="297" r:id="rId30"/>
    <p:sldId id="300" r:id="rId31"/>
    <p:sldId id="299" r:id="rId32"/>
    <p:sldId id="298" r:id="rId33"/>
    <p:sldId id="272" r:id="rId34"/>
    <p:sldId id="256" r:id="rId3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DFF"/>
    <a:srgbClr val="5757FF"/>
    <a:srgbClr val="2D2DFF"/>
    <a:srgbClr val="0000CC"/>
    <a:srgbClr val="00007A"/>
    <a:srgbClr val="000042"/>
    <a:srgbClr val="002B2A"/>
    <a:srgbClr val="000D26"/>
    <a:srgbClr val="000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740" autoAdjust="0"/>
  </p:normalViewPr>
  <p:slideViewPr>
    <p:cSldViewPr snapToGrid="0">
      <p:cViewPr varScale="1">
        <p:scale>
          <a:sx n="63" d="100"/>
          <a:sy n="63" d="100"/>
        </p:scale>
        <p:origin x="99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800" b="1" i="1" dirty="0" smtClean="0">
              <a:solidFill>
                <a:schemeClr val="bg1"/>
              </a:solidFill>
              <a:latin typeface="Times New Roman" panose="02020603050405020304" pitchFamily="18" charset="0"/>
              <a:ea typeface="Times New Roman" panose="02020603050405020304" pitchFamily="18" charset="0"/>
            </a:rPr>
            <a:t>Информативная.</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ea typeface="Times New Roman" panose="02020603050405020304" pitchFamily="18" charset="0"/>
            </a:rPr>
            <a:t>Поисковая и справочная.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ea typeface="Times New Roman" panose="02020603050405020304" pitchFamily="18" charset="0"/>
            </a:rPr>
            <a:t>Индикативная.</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DBCF51A4-E7AE-47D1-BCC3-1BE53E6B1C1A}">
      <dgm:prSet phldrT="[Текст]"/>
      <dgm:spPr>
        <a:solidFill>
          <a:srgbClr val="5757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b="1" i="1" dirty="0" smtClean="0">
              <a:solidFill>
                <a:schemeClr val="bg1"/>
              </a:solidFill>
              <a:latin typeface="Times New Roman" panose="02020603050405020304" pitchFamily="18" charset="0"/>
              <a:ea typeface="Times New Roman" panose="02020603050405020304" pitchFamily="18" charset="0"/>
            </a:rPr>
            <a:t>Сигнальная.</a:t>
          </a:r>
          <a:endParaRPr lang="ru-RU" b="1" i="1" dirty="0">
            <a:solidFill>
              <a:schemeClr val="bg1"/>
            </a:solidFill>
            <a:latin typeface="Times New Roman" panose="02020603050405020304" pitchFamily="18" charset="0"/>
            <a:cs typeface="Times New Roman" panose="02020603050405020304" pitchFamily="18" charset="0"/>
          </a:endParaRPr>
        </a:p>
      </dgm:t>
    </dgm:pt>
    <dgm:pt modelId="{4BD3B7A7-C51E-4874-BDAC-5392B15475B7}" type="parTrans" cxnId="{902D2505-0284-4E5B-8E60-E5229A721DAB}">
      <dgm:prSet/>
      <dgm:spPr/>
      <dgm:t>
        <a:bodyPr/>
        <a:lstStyle/>
        <a:p>
          <a:endParaRPr lang="ru-RU"/>
        </a:p>
      </dgm:t>
    </dgm:pt>
    <dgm:pt modelId="{49C02B87-F904-4162-8489-10E72FE94611}" type="sibTrans" cxnId="{902D2505-0284-4E5B-8E60-E5229A721DAB}">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ea typeface="Times New Roman" panose="02020603050405020304" pitchFamily="18" charset="0"/>
            </a:rPr>
            <a:t>Адресная.</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CBF3017A-5039-43A7-81B6-0278BC701BB0}" type="parTrans" cxnId="{2DF919A2-2A3D-4CB6-91ED-E3A01F1CD2D5}">
      <dgm:prSet/>
      <dgm:spPr/>
      <dgm:t>
        <a:bodyPr/>
        <a:lstStyle/>
        <a:p>
          <a:endParaRPr lang="ru-RU"/>
        </a:p>
      </dgm:t>
    </dgm:pt>
    <dgm:pt modelId="{221DE4F1-CDAB-4CA9-A2B2-C9935E304C8F}" type="sibTrans" cxnId="{2DF919A2-2A3D-4CB6-91ED-E3A01F1CD2D5}">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AD48128-DB00-4D51-9C06-CA5DD24B3E1B}" type="pres">
      <dgm:prSet presAssocID="{F77B80FE-8B22-4B65-BD24-8A30F23A1960}" presName="text_2" presStyleLbl="node1" presStyleIdx="1" presStyleCnt="5">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5"/>
      <dgm:spPr>
        <a:solidFill>
          <a:srgbClr val="000050"/>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40BD1E57-583C-43A2-978B-F8785F406EA1}" type="pres">
      <dgm:prSet presAssocID="{1D3C0F76-8853-453A-A301-523F4ACA39A9}" presName="text_3" presStyleLbl="node1" presStyleIdx="2" presStyleCnt="5">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5"/>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0FC12B-24A3-4BA6-A849-61FDE30BFB4A}" type="pres">
      <dgm:prSet presAssocID="{8E7D19D1-AC63-40A7-ADD4-80DC940B4353}" presName="text_4" presStyleLbl="node1" presStyleIdx="3" presStyleCnt="5">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5"/>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9DBB276F-1247-48B1-A6DA-479D279B9C84}" type="pres">
      <dgm:prSet presAssocID="{DBCF51A4-E7AE-47D1-BCC3-1BE53E6B1C1A}" presName="text_5" presStyleLbl="node1" presStyleIdx="4" presStyleCnt="5">
        <dgm:presLayoutVars>
          <dgm:bulletEnabled val="1"/>
        </dgm:presLayoutVars>
      </dgm:prSet>
      <dgm:spPr/>
      <dgm:t>
        <a:bodyPr/>
        <a:lstStyle/>
        <a:p>
          <a:endParaRPr lang="ru-RU"/>
        </a:p>
      </dgm:t>
    </dgm:pt>
    <dgm:pt modelId="{1D2E6A48-1093-476F-9C54-95205A5E035E}" type="pres">
      <dgm:prSet presAssocID="{DBCF51A4-E7AE-47D1-BCC3-1BE53E6B1C1A}" presName="accent_5" presStyleCnt="0"/>
      <dgm:spPr/>
    </dgm:pt>
    <dgm:pt modelId="{950F8004-8FA6-4067-B8CB-A7E1D5A3AE33}" type="pres">
      <dgm:prSet presAssocID="{DBCF51A4-E7AE-47D1-BCC3-1BE53E6B1C1A}" presName="accentRepeatNode" presStyleLbl="solidFgAcc1" presStyleIdx="4" presStyleCnt="5"/>
      <dgm:spPr>
        <a:solidFill>
          <a:srgbClr val="5757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9589ADEC-88D9-43B7-9C01-1DA6674DFA93}" srcId="{D2DA557C-12BB-4E92-AA88-0994F2BD9385}" destId="{F77B80FE-8B22-4B65-BD24-8A30F23A1960}" srcOrd="1"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902D2505-0284-4E5B-8E60-E5229A721DAB}" srcId="{D2DA557C-12BB-4E92-AA88-0994F2BD9385}" destId="{DBCF51A4-E7AE-47D1-BCC3-1BE53E6B1C1A}" srcOrd="4" destOrd="0" parTransId="{4BD3B7A7-C51E-4874-BDAC-5392B15475B7}" sibTransId="{49C02B87-F904-4162-8489-10E72FE94611}"/>
    <dgm:cxn modelId="{09BEF70F-2C46-4E91-B301-4C7507A23B4D}" srcId="{D2DA557C-12BB-4E92-AA88-0994F2BD9385}" destId="{D9C178D8-1EAC-4269-BB43-08CFB63A576B}" srcOrd="0" destOrd="0" parTransId="{F2992EFD-9E43-4FC4-A8D2-BCAFE4C11C0E}" sibTransId="{B18AA4DB-05A9-4C16-B99F-BA023A797610}"/>
    <dgm:cxn modelId="{77EDC42F-AC17-4E62-BDDF-8D6C8B0B9C4F}" type="presOf" srcId="{F77B80FE-8B22-4B65-BD24-8A30F23A1960}" destId="{0AD48128-DB00-4D51-9C06-CA5DD24B3E1B}" srcOrd="0" destOrd="0" presId="urn:microsoft.com/office/officeart/2008/layout/VerticalCurvedList"/>
    <dgm:cxn modelId="{3FF4BA1B-FBA3-4FC3-A6E1-AF3A4A080B19}" type="presOf" srcId="{DBCF51A4-E7AE-47D1-BCC3-1BE53E6B1C1A}" destId="{9DBB276F-1247-48B1-A6DA-479D279B9C84}"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 modelId="{2D7DE1E5-1055-4327-94D5-6D2C9DCAEC08}" type="presParOf" srcId="{7906D2C3-B85A-4F4C-83C3-262D52780BCA}" destId="{9DBB276F-1247-48B1-A6DA-479D279B9C84}" srcOrd="9" destOrd="0" presId="urn:microsoft.com/office/officeart/2008/layout/VerticalCurvedList"/>
    <dgm:cxn modelId="{1ECF2019-D73B-499A-8650-760DCEADE1A2}" type="presParOf" srcId="{7906D2C3-B85A-4F4C-83C3-262D52780BCA}" destId="{1D2E6A48-1093-476F-9C54-95205A5E035E}" srcOrd="10" destOrd="0" presId="urn:microsoft.com/office/officeart/2008/layout/VerticalCurvedList"/>
    <dgm:cxn modelId="{1B74C017-6A07-4088-BC2B-5634BF334D6C}" type="presParOf" srcId="{1D2E6A48-1093-476F-9C54-95205A5E035E}" destId="{950F8004-8FA6-4067-B8CB-A7E1D5A3AE3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latin typeface="Times New Roman" panose="02020603050405020304" pitchFamily="18" charset="0"/>
              <a:cs typeface="Times New Roman" panose="02020603050405020304" pitchFamily="18" charset="0"/>
            </a:rPr>
            <a:t>Способность студентов к обобщению, анализу, восприятию информации, постановке цели и выбору путей ее достижения.</a:t>
          </a:r>
          <a:r>
            <a:rPr lang="ru-RU" sz="2800" b="1" i="1" dirty="0" smtClean="0">
              <a:solidFill>
                <a:schemeClr val="bg1"/>
              </a:solidFill>
              <a:latin typeface="Times New Roman" panose="02020603050405020304" pitchFamily="18" charset="0"/>
              <a:cs typeface="Times New Roman" panose="02020603050405020304" pitchFamily="18" charset="0"/>
            </a:rPr>
            <a:t>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DBCF51A4-E7AE-47D1-BCC3-1BE53E6B1C1A}">
      <dgm:prSet phldrT="[Текст]" custT="1"/>
      <dgm:spPr>
        <a:solidFill>
          <a:srgbClr val="5757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400" b="1" i="1" dirty="0" smtClean="0">
              <a:solidFill>
                <a:schemeClr val="bg1"/>
              </a:solidFill>
              <a:latin typeface="Times New Roman" panose="02020603050405020304" pitchFamily="18" charset="0"/>
              <a:cs typeface="Times New Roman" panose="02020603050405020304" pitchFamily="18" charset="0"/>
            </a:rPr>
            <a:t> </a:t>
          </a:r>
          <a:r>
            <a:rPr lang="ru-RU" sz="2800" b="1" i="1" dirty="0" smtClean="0">
              <a:solidFill>
                <a:schemeClr val="bg1"/>
              </a:solidFill>
              <a:latin typeface="Times New Roman" panose="02020603050405020304" pitchFamily="18" charset="0"/>
              <a:cs typeface="Times New Roman" panose="02020603050405020304" pitchFamily="18" charset="0"/>
            </a:rPr>
            <a:t>Способность логически верно, аргументированно и ясно строить устную и письменную речь.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49C02B87-F904-4162-8489-10E72FE94611}" type="sibTrans" cxnId="{902D2505-0284-4E5B-8E60-E5229A721DAB}">
      <dgm:prSet/>
      <dgm:spPr/>
      <dgm:t>
        <a:bodyPr/>
        <a:lstStyle/>
        <a:p>
          <a:endParaRPr lang="ru-RU"/>
        </a:p>
      </dgm:t>
    </dgm:pt>
    <dgm:pt modelId="{4BD3B7A7-C51E-4874-BDAC-5392B15475B7}" type="parTrans" cxnId="{902D2505-0284-4E5B-8E60-E5229A721DAB}">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2"/>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2"/>
      <dgm:spPr/>
    </dgm:pt>
    <dgm:pt modelId="{3C587DE8-3727-4359-9ED7-B47E85A2EA98}" type="pres">
      <dgm:prSet presAssocID="{D2DA557C-12BB-4E92-AA88-0994F2BD9385}" presName="dstNode" presStyleLbl="node1" presStyleIdx="0" presStyleCnt="2"/>
      <dgm:spPr/>
    </dgm:pt>
    <dgm:pt modelId="{00199BCF-1178-485B-A5DA-E0A575CCADFA}" type="pres">
      <dgm:prSet presAssocID="{1D3C0F76-8853-453A-A301-523F4ACA39A9}" presName="text_1" presStyleLbl="node1" presStyleIdx="0" presStyleCnt="2" custScaleY="129142">
        <dgm:presLayoutVars>
          <dgm:bulletEnabled val="1"/>
        </dgm:presLayoutVars>
      </dgm:prSet>
      <dgm:spPr/>
      <dgm:t>
        <a:bodyPr/>
        <a:lstStyle/>
        <a:p>
          <a:endParaRPr lang="ru-RU"/>
        </a:p>
      </dgm:t>
    </dgm:pt>
    <dgm:pt modelId="{933A3461-ED5F-4539-9BA5-AEB6478EA587}" type="pres">
      <dgm:prSet presAssocID="{1D3C0F76-8853-453A-A301-523F4ACA39A9}" presName="accent_1" presStyleCnt="0"/>
      <dgm:spPr/>
    </dgm:pt>
    <dgm:pt modelId="{644703C9-FEFC-4486-871A-28536A82FE9F}" type="pres">
      <dgm:prSet presAssocID="{1D3C0F76-8853-453A-A301-523F4ACA39A9}" presName="accentRepeatNode" presStyleLbl="solidFgAcc1" presStyleIdx="0" presStyleCnt="2"/>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12E3115-DA04-49AF-AE30-3AC3CEA6DF10}" type="pres">
      <dgm:prSet presAssocID="{DBCF51A4-E7AE-47D1-BCC3-1BE53E6B1C1A}" presName="text_2" presStyleLbl="node1" presStyleIdx="1" presStyleCnt="2" custScaleY="126738">
        <dgm:presLayoutVars>
          <dgm:bulletEnabled val="1"/>
        </dgm:presLayoutVars>
      </dgm:prSet>
      <dgm:spPr/>
      <dgm:t>
        <a:bodyPr/>
        <a:lstStyle/>
        <a:p>
          <a:endParaRPr lang="ru-RU"/>
        </a:p>
      </dgm:t>
    </dgm:pt>
    <dgm:pt modelId="{030776F8-1FED-4236-9D9A-239CCE631D27}" type="pres">
      <dgm:prSet presAssocID="{DBCF51A4-E7AE-47D1-BCC3-1BE53E6B1C1A}" presName="accent_2" presStyleCnt="0"/>
      <dgm:spPr/>
    </dgm:pt>
    <dgm:pt modelId="{950F8004-8FA6-4067-B8CB-A7E1D5A3AE33}" type="pres">
      <dgm:prSet presAssocID="{DBCF51A4-E7AE-47D1-BCC3-1BE53E6B1C1A}" presName="accentRepeatNode" presStyleLbl="solidFgAcc1" presStyleIdx="1" presStyleCnt="2"/>
      <dgm:spPr>
        <a:solidFill>
          <a:srgbClr val="5757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1A035E0B-6339-4654-9A51-90FC006CCB74}" type="presOf" srcId="{D86393CB-B0A0-41E8-BAF9-313F0307CEDA}" destId="{F3D88D62-A170-424C-A2CE-482B5A2B0688}" srcOrd="0" destOrd="0" presId="urn:microsoft.com/office/officeart/2008/layout/VerticalCurvedList"/>
    <dgm:cxn modelId="{8FAEF8E3-BCB8-47BC-9BBD-F0BECFA6CA22}" srcId="{D2DA557C-12BB-4E92-AA88-0994F2BD9385}" destId="{1D3C0F76-8853-453A-A301-523F4ACA39A9}" srcOrd="0" destOrd="0" parTransId="{9CD75BDB-978D-4E38-A364-A7EAE39ACAE0}" sibTransId="{D86393CB-B0A0-41E8-BAF9-313F0307CEDA}"/>
    <dgm:cxn modelId="{8CD49C84-A1E6-4EC4-A945-FE806FF0DBEF}" type="presOf" srcId="{D2DA557C-12BB-4E92-AA88-0994F2BD9385}" destId="{51237F25-2DD9-4837-AF49-8DABC72226E5}" srcOrd="0" destOrd="0" presId="urn:microsoft.com/office/officeart/2008/layout/VerticalCurvedList"/>
    <dgm:cxn modelId="{48733D03-98D0-49F4-A3BA-D2530D5598DF}" type="presOf" srcId="{1D3C0F76-8853-453A-A301-523F4ACA39A9}" destId="{00199BCF-1178-485B-A5DA-E0A575CCADFA}" srcOrd="0" destOrd="0" presId="urn:microsoft.com/office/officeart/2008/layout/VerticalCurvedList"/>
    <dgm:cxn modelId="{902D2505-0284-4E5B-8E60-E5229A721DAB}" srcId="{D2DA557C-12BB-4E92-AA88-0994F2BD9385}" destId="{DBCF51A4-E7AE-47D1-BCC3-1BE53E6B1C1A}" srcOrd="1" destOrd="0" parTransId="{4BD3B7A7-C51E-4874-BDAC-5392B15475B7}" sibTransId="{49C02B87-F904-4162-8489-10E72FE94611}"/>
    <dgm:cxn modelId="{E06A628C-C6E6-4DAA-A058-5BBE9E3D898E}" type="presOf" srcId="{DBCF51A4-E7AE-47D1-BCC3-1BE53E6B1C1A}" destId="{412E3115-DA04-49AF-AE30-3AC3CEA6DF10}"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877F18C9-B4EA-4440-B8EA-B5FDE871D441}" type="presParOf" srcId="{7906D2C3-B85A-4F4C-83C3-262D52780BCA}" destId="{00199BCF-1178-485B-A5DA-E0A575CCADFA}" srcOrd="1" destOrd="0" presId="urn:microsoft.com/office/officeart/2008/layout/VerticalCurvedList"/>
    <dgm:cxn modelId="{29CC83C9-B1EC-4036-94F6-75D5B558F5A8}" type="presParOf" srcId="{7906D2C3-B85A-4F4C-83C3-262D52780BCA}" destId="{933A3461-ED5F-4539-9BA5-AEB6478EA587}" srcOrd="2" destOrd="0" presId="urn:microsoft.com/office/officeart/2008/layout/VerticalCurvedList"/>
    <dgm:cxn modelId="{954F5C57-E0AB-4DAC-BB2C-8ED2027CC50C}" type="presParOf" srcId="{933A3461-ED5F-4539-9BA5-AEB6478EA587}" destId="{644703C9-FEFC-4486-871A-28536A82FE9F}" srcOrd="0" destOrd="0" presId="urn:microsoft.com/office/officeart/2008/layout/VerticalCurvedList"/>
    <dgm:cxn modelId="{A884A2E7-A880-457D-B6B5-6A87F49AF7A3}" type="presParOf" srcId="{7906D2C3-B85A-4F4C-83C3-262D52780BCA}" destId="{412E3115-DA04-49AF-AE30-3AC3CEA6DF10}" srcOrd="3" destOrd="0" presId="urn:microsoft.com/office/officeart/2008/layout/VerticalCurvedList"/>
    <dgm:cxn modelId="{5984D370-2E8F-4F8B-8D1A-70B35F7A81C3}" type="presParOf" srcId="{7906D2C3-B85A-4F4C-83C3-262D52780BCA}" destId="{030776F8-1FED-4236-9D9A-239CCE631D27}" srcOrd="4" destOrd="0" presId="urn:microsoft.com/office/officeart/2008/layout/VerticalCurvedList"/>
    <dgm:cxn modelId="{3C56FD3D-F4D5-4F5C-A4F2-5CC99D911103}" type="presParOf" srcId="{030776F8-1FED-4236-9D9A-239CCE631D27}" destId="{950F8004-8FA6-4067-B8CB-A7E1D5A3AE3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u="none" dirty="0" smtClean="0">
              <a:uFillTx/>
              <a:latin typeface="Times New Roman" panose="02020603050405020304" pitchFamily="18" charset="0"/>
              <a:cs typeface="Times New Roman" panose="02020603050405020304" pitchFamily="18" charset="0"/>
            </a:rPr>
            <a:t>       тема реферата раскрыта; </a:t>
          </a:r>
          <a:r>
            <a:rPr lang="ru-RU" sz="2800" b="1" i="1" dirty="0" smtClean="0">
              <a:solidFill>
                <a:schemeClr val="bg1"/>
              </a:solidFill>
              <a:latin typeface="Times New Roman" panose="02020603050405020304" pitchFamily="18" charset="0"/>
              <a:cs typeface="Times New Roman" panose="02020603050405020304" pitchFamily="18" charset="0"/>
            </a:rPr>
            <a:t>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тема реферата раскрыта частично (не более 3 замечаний); </a:t>
          </a:r>
          <a:r>
            <a:rPr lang="ru-RU" sz="2800" b="1" i="1" dirty="0" smtClean="0">
              <a:solidFill>
                <a:schemeClr val="bg1"/>
              </a:solidFill>
              <a:latin typeface="Times New Roman" panose="02020603050405020304" pitchFamily="18" charset="0"/>
              <a:cs typeface="Times New Roman" panose="02020603050405020304" pitchFamily="18" charset="0"/>
            </a:rPr>
            <a:t>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тема реферата не раскрыта (4 и более замечаний)</a:t>
          </a:r>
          <a:r>
            <a:rPr lang="ru-RU" sz="2800" b="1" i="1" dirty="0" smtClean="0">
              <a:solidFill>
                <a:schemeClr val="bg1"/>
              </a:solidFill>
              <a:latin typeface="Times New Roman" panose="02020603050405020304" pitchFamily="18" charset="0"/>
              <a:cs typeface="Times New Roman" panose="02020603050405020304" pitchFamily="18" charset="0"/>
            </a:rPr>
            <a:t>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CBF3017A-5039-43A7-81B6-0278BC701BB0}" type="parTrans" cxnId="{2DF919A2-2A3D-4CB6-91ED-E3A01F1CD2D5}">
      <dgm:prSet/>
      <dgm:spPr/>
      <dgm:t>
        <a:bodyPr/>
        <a:lstStyle/>
        <a:p>
          <a:endParaRPr lang="ru-RU"/>
        </a:p>
      </dgm:t>
    </dgm:pt>
    <dgm:pt modelId="{221DE4F1-CDAB-4CA9-A2B2-C9935E304C8F}" type="sibTrans" cxnId="{2DF919A2-2A3D-4CB6-91ED-E3A01F1CD2D5}">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u="none" dirty="0" smtClean="0">
              <a:uFillTx/>
              <a:latin typeface="Times New Roman" panose="02020603050405020304" pitchFamily="18" charset="0"/>
              <a:cs typeface="Times New Roman" panose="02020603050405020304" pitchFamily="18" charset="0"/>
            </a:rPr>
            <a:t>       тема реферата раскрыта частично (не более 2 замечаний);</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4"/>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4"/>
      <dgm:spPr/>
    </dgm:pt>
    <dgm:pt modelId="{3C587DE8-3727-4359-9ED7-B47E85A2EA98}" type="pres">
      <dgm:prSet presAssocID="{D2DA557C-12BB-4E92-AA88-0994F2BD9385}" presName="dstNode" presStyleLbl="node1" presStyleIdx="0" presStyleCnt="4"/>
      <dgm:spPr/>
    </dgm:pt>
    <dgm:pt modelId="{E8A16D2E-8C77-4E38-B5A6-759D4C295B25}" type="pres">
      <dgm:prSet presAssocID="{D9C178D8-1EAC-4269-BB43-08CFB63A576B}" presName="text_1" presStyleLbl="node1" presStyleIdx="0" presStyleCnt="4">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4"/>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AD48128-DB00-4D51-9C06-CA5DD24B3E1B}" type="pres">
      <dgm:prSet presAssocID="{F77B80FE-8B22-4B65-BD24-8A30F23A1960}" presName="text_2" presStyleLbl="node1" presStyleIdx="1" presStyleCnt="4">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4"/>
      <dgm:spPr>
        <a:solidFill>
          <a:srgbClr val="000050"/>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40BD1E57-583C-43A2-978B-F8785F406EA1}" type="pres">
      <dgm:prSet presAssocID="{1D3C0F76-8853-453A-A301-523F4ACA39A9}" presName="text_3" presStyleLbl="node1" presStyleIdx="2" presStyleCnt="4">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4"/>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0FC12B-24A3-4BA6-A849-61FDE30BFB4A}" type="pres">
      <dgm:prSet presAssocID="{8E7D19D1-AC63-40A7-ADD4-80DC940B4353}" presName="text_4" presStyleLbl="node1" presStyleIdx="3" presStyleCnt="4">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4"/>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77EDC42F-AC17-4E62-BDDF-8D6C8B0B9C4F}" type="presOf" srcId="{F77B80FE-8B22-4B65-BD24-8A30F23A1960}" destId="{0AD48128-DB00-4D51-9C06-CA5DD24B3E1B}"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8CD49C84-A1E6-4EC4-A945-FE806FF0DBEF}" type="presOf" srcId="{D2DA557C-12BB-4E92-AA88-0994F2BD9385}" destId="{51237F25-2DD9-4837-AF49-8DABC72226E5}"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1DF4B339-132E-443B-BB07-2A60121C2A37}" type="presOf" srcId="{B18AA4DB-05A9-4C16-B99F-BA023A797610}" destId="{F3D88D62-A170-424C-A2CE-482B5A2B068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u="none" dirty="0" smtClean="0">
              <a:uFillTx/>
              <a:latin typeface="Times New Roman" panose="02020603050405020304" pitchFamily="18" charset="0"/>
              <a:cs typeface="Times New Roman" panose="02020603050405020304" pitchFamily="18" charset="0"/>
            </a:rPr>
            <a:t>       объем научной литературы достаточный;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latin typeface="Times New Roman" panose="02020603050405020304" pitchFamily="18" charset="0"/>
              <a:cs typeface="Times New Roman" panose="02020603050405020304" pitchFamily="18" charset="0"/>
            </a:rPr>
            <a:t>       объем научной литературы недостаточный (не более 3 замечаний);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объем научной литературы недостаточный (4 и более замечаний).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CBF3017A-5039-43A7-81B6-0278BC701BB0}" type="parTrans" cxnId="{2DF919A2-2A3D-4CB6-91ED-E3A01F1CD2D5}">
      <dgm:prSet/>
      <dgm:spPr/>
      <dgm:t>
        <a:bodyPr/>
        <a:lstStyle/>
        <a:p>
          <a:endParaRPr lang="ru-RU"/>
        </a:p>
      </dgm:t>
    </dgm:pt>
    <dgm:pt modelId="{221DE4F1-CDAB-4CA9-A2B2-C9935E304C8F}" type="sibTrans" cxnId="{2DF919A2-2A3D-4CB6-91ED-E3A01F1CD2D5}">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u="none" dirty="0" smtClean="0">
              <a:uFillTx/>
              <a:latin typeface="Times New Roman" panose="02020603050405020304" pitchFamily="18" charset="0"/>
              <a:cs typeface="Times New Roman" panose="02020603050405020304" pitchFamily="18" charset="0"/>
            </a:rPr>
            <a:t>       объем научной литературы недостаточный (не более 2 замечаний);</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4"/>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4"/>
      <dgm:spPr/>
    </dgm:pt>
    <dgm:pt modelId="{3C587DE8-3727-4359-9ED7-B47E85A2EA98}" type="pres">
      <dgm:prSet presAssocID="{D2DA557C-12BB-4E92-AA88-0994F2BD9385}" presName="dstNode" presStyleLbl="node1" presStyleIdx="0" presStyleCnt="4"/>
      <dgm:spPr/>
    </dgm:pt>
    <dgm:pt modelId="{E8A16D2E-8C77-4E38-B5A6-759D4C295B25}" type="pres">
      <dgm:prSet presAssocID="{D9C178D8-1EAC-4269-BB43-08CFB63A576B}" presName="text_1" presStyleLbl="node1" presStyleIdx="0" presStyleCnt="4">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4"/>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AD48128-DB00-4D51-9C06-CA5DD24B3E1B}" type="pres">
      <dgm:prSet presAssocID="{F77B80FE-8B22-4B65-BD24-8A30F23A1960}" presName="text_2" presStyleLbl="node1" presStyleIdx="1" presStyleCnt="4" custScaleY="116133">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4"/>
      <dgm:spPr>
        <a:solidFill>
          <a:srgbClr val="000050"/>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40BD1E57-583C-43A2-978B-F8785F406EA1}" type="pres">
      <dgm:prSet presAssocID="{1D3C0F76-8853-453A-A301-523F4ACA39A9}" presName="text_3" presStyleLbl="node1" presStyleIdx="2" presStyleCnt="4" custScaleY="120291">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4"/>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0FC12B-24A3-4BA6-A849-61FDE30BFB4A}" type="pres">
      <dgm:prSet presAssocID="{8E7D19D1-AC63-40A7-ADD4-80DC940B4353}" presName="text_4" presStyleLbl="node1" presStyleIdx="3" presStyleCnt="4" custScaleY="132191">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4"/>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77EDC42F-AC17-4E62-BDDF-8D6C8B0B9C4F}" type="presOf" srcId="{F77B80FE-8B22-4B65-BD24-8A30F23A1960}" destId="{0AD48128-DB00-4D51-9C06-CA5DD24B3E1B}"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8CD49C84-A1E6-4EC4-A945-FE806FF0DBEF}" type="presOf" srcId="{D2DA557C-12BB-4E92-AA88-0994F2BD9385}" destId="{51237F25-2DD9-4837-AF49-8DABC72226E5}"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1DF4B339-132E-443B-BB07-2A60121C2A37}" type="presOf" srcId="{B18AA4DB-05A9-4C16-B99F-BA023A797610}" destId="{F3D88D62-A170-424C-A2CE-482B5A2B068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800" b="1" i="1" u="none" dirty="0" smtClean="0">
              <a:uFillTx/>
              <a:latin typeface="Times New Roman" panose="02020603050405020304" pitchFamily="18" charset="0"/>
              <a:cs typeface="Times New Roman" panose="02020603050405020304" pitchFamily="18" charset="0"/>
            </a:rPr>
            <a:t>информация точная, обоснованная, есть ссылки на источники первичной информации;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latin typeface="Times New Roman" panose="02020603050405020304" pitchFamily="18" charset="0"/>
              <a:cs typeface="Times New Roman" panose="02020603050405020304" pitchFamily="18" charset="0"/>
            </a:rPr>
            <a:t>       информация имеет замечания по двум требованиям из трех;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latin typeface="Times New Roman" panose="02020603050405020304" pitchFamily="18" charset="0"/>
              <a:cs typeface="Times New Roman" panose="02020603050405020304" pitchFamily="18" charset="0"/>
            </a:rPr>
            <a:t>       информация имеет замечания по всем требованиям</a:t>
          </a:r>
          <a:r>
            <a:rPr lang="ru-RU" sz="2800" b="1" i="1" dirty="0" smtClean="0">
              <a:solidFill>
                <a:schemeClr val="bg1"/>
              </a:solidFill>
              <a:latin typeface="Times New Roman" panose="02020603050405020304" pitchFamily="18" charset="0"/>
              <a:cs typeface="Times New Roman" panose="02020603050405020304" pitchFamily="18" charset="0"/>
            </a:rPr>
            <a:t>.</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CBF3017A-5039-43A7-81B6-0278BC701BB0}" type="parTrans" cxnId="{2DF919A2-2A3D-4CB6-91ED-E3A01F1CD2D5}">
      <dgm:prSet/>
      <dgm:spPr/>
      <dgm:t>
        <a:bodyPr/>
        <a:lstStyle/>
        <a:p>
          <a:endParaRPr lang="ru-RU"/>
        </a:p>
      </dgm:t>
    </dgm:pt>
    <dgm:pt modelId="{221DE4F1-CDAB-4CA9-A2B2-C9935E304C8F}" type="sibTrans" cxnId="{2DF919A2-2A3D-4CB6-91ED-E3A01F1CD2D5}">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u="none" dirty="0" smtClean="0">
              <a:uFillTx/>
              <a:latin typeface="Times New Roman" panose="02020603050405020304" pitchFamily="18" charset="0"/>
              <a:cs typeface="Times New Roman" panose="02020603050405020304" pitchFamily="18" charset="0"/>
            </a:rPr>
            <a:t>       информация имеет замечания по одному требованию из трех; </a:t>
          </a:r>
          <a:r>
            <a:rPr lang="ru-RU" sz="2800" b="1" i="1" dirty="0" smtClean="0">
              <a:solidFill>
                <a:schemeClr val="bg1"/>
              </a:solidFill>
              <a:latin typeface="Times New Roman" panose="02020603050405020304" pitchFamily="18" charset="0"/>
              <a:cs typeface="Times New Roman" panose="02020603050405020304" pitchFamily="18" charset="0"/>
            </a:rPr>
            <a:t>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4"/>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4"/>
      <dgm:spPr/>
    </dgm:pt>
    <dgm:pt modelId="{3C587DE8-3727-4359-9ED7-B47E85A2EA98}" type="pres">
      <dgm:prSet presAssocID="{D2DA557C-12BB-4E92-AA88-0994F2BD9385}" presName="dstNode" presStyleLbl="node1" presStyleIdx="0" presStyleCnt="4"/>
      <dgm:spPr/>
    </dgm:pt>
    <dgm:pt modelId="{E8A16D2E-8C77-4E38-B5A6-759D4C295B25}" type="pres">
      <dgm:prSet presAssocID="{D9C178D8-1EAC-4269-BB43-08CFB63A576B}" presName="text_1" presStyleLbl="node1" presStyleIdx="0" presStyleCnt="4" custScaleY="144726">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4"/>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AD48128-DB00-4D51-9C06-CA5DD24B3E1B}" type="pres">
      <dgm:prSet presAssocID="{F77B80FE-8B22-4B65-BD24-8A30F23A1960}" presName="text_2" presStyleLbl="node1" presStyleIdx="1" presStyleCnt="4" custScaleY="146292">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4"/>
      <dgm:spPr>
        <a:solidFill>
          <a:srgbClr val="000050"/>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40BD1E57-583C-43A2-978B-F8785F406EA1}" type="pres">
      <dgm:prSet presAssocID="{1D3C0F76-8853-453A-A301-523F4ACA39A9}" presName="text_3" presStyleLbl="node1" presStyleIdx="2" presStyleCnt="4" custScaleY="150905">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4"/>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0FC12B-24A3-4BA6-A849-61FDE30BFB4A}" type="pres">
      <dgm:prSet presAssocID="{8E7D19D1-AC63-40A7-ADD4-80DC940B4353}" presName="text_4" presStyleLbl="node1" presStyleIdx="3" presStyleCnt="4" custScaleY="126575" custLinFactNeighborX="-324" custLinFactNeighborY="7219">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4"/>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77EDC42F-AC17-4E62-BDDF-8D6C8B0B9C4F}" type="presOf" srcId="{F77B80FE-8B22-4B65-BD24-8A30F23A1960}" destId="{0AD48128-DB00-4D51-9C06-CA5DD24B3E1B}"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8CD49C84-A1E6-4EC4-A945-FE806FF0DBEF}" type="presOf" srcId="{D2DA557C-12BB-4E92-AA88-0994F2BD9385}" destId="{51237F25-2DD9-4837-AF49-8DABC72226E5}"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1DF4B339-132E-443B-BB07-2A60121C2A37}" type="presOf" srcId="{B18AA4DB-05A9-4C16-B99F-BA023A797610}" destId="{F3D88D62-A170-424C-A2CE-482B5A2B068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u="none" dirty="0" smtClean="0">
              <a:uFillTx/>
              <a:latin typeface="Times New Roman" panose="02020603050405020304" pitchFamily="18" charset="0"/>
              <a:cs typeface="Times New Roman" panose="02020603050405020304" pitchFamily="18" charset="0"/>
            </a:rPr>
            <a:t>       </a:t>
          </a:r>
          <a:r>
            <a:rPr lang="ru-RU" sz="2400" b="1" i="1" u="none" dirty="0" smtClean="0">
              <a:uFillTx/>
              <a:latin typeface="Times New Roman" panose="02020603050405020304" pitchFamily="18" charset="0"/>
              <a:cs typeface="Times New Roman" panose="02020603050405020304" pitchFamily="18" charset="0"/>
            </a:rPr>
            <a:t>приведенные данные и факты служат целям обоснования или иллюстрации определенных тезисов и положений реферата</a:t>
          </a:r>
          <a:r>
            <a:rPr lang="ru-RU" sz="2400" b="1" i="1" dirty="0" smtClean="0">
              <a:solidFill>
                <a:schemeClr val="bg1"/>
              </a:solidFill>
              <a:latin typeface="Times New Roman" panose="02020603050405020304" pitchFamily="18" charset="0"/>
              <a:cs typeface="Times New Roman" panose="02020603050405020304" pitchFamily="18" charset="0"/>
            </a:rPr>
            <a:t>;</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latin typeface="Times New Roman" panose="02020603050405020304" pitchFamily="18" charset="0"/>
              <a:cs typeface="Times New Roman" panose="02020603050405020304" pitchFamily="18" charset="0"/>
            </a:rPr>
            <a:t>       приведенные данные и факты служат целям обоснования или иллюстрации определенных тезисов и положений реферата частично (3 и более замечаний);</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latin typeface="Times New Roman" panose="02020603050405020304" pitchFamily="18" charset="0"/>
              <a:cs typeface="Times New Roman" panose="02020603050405020304" pitchFamily="18" charset="0"/>
            </a:rPr>
            <a:t>       приведенные данные и факты не служат целям обоснования или иллюстрации определенных тезисов и положений реферата.</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CBF3017A-5039-43A7-81B6-0278BC701BB0}" type="parTrans" cxnId="{2DF919A2-2A3D-4CB6-91ED-E3A01F1CD2D5}">
      <dgm:prSet/>
      <dgm:spPr/>
      <dgm:t>
        <a:bodyPr/>
        <a:lstStyle/>
        <a:p>
          <a:endParaRPr lang="ru-RU"/>
        </a:p>
      </dgm:t>
    </dgm:pt>
    <dgm:pt modelId="{221DE4F1-CDAB-4CA9-A2B2-C9935E304C8F}" type="sibTrans" cxnId="{2DF919A2-2A3D-4CB6-91ED-E3A01F1CD2D5}">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u="none" dirty="0" smtClean="0">
              <a:uFillTx/>
              <a:latin typeface="Times New Roman" panose="02020603050405020304" pitchFamily="18" charset="0"/>
              <a:cs typeface="Times New Roman" panose="02020603050405020304" pitchFamily="18" charset="0"/>
            </a:rPr>
            <a:t>       приведенные данные и факты служат целям обоснования или иллюстрации определенных тезисов и положений реферата частично (не более 2 замечаний);</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4"/>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4"/>
      <dgm:spPr/>
    </dgm:pt>
    <dgm:pt modelId="{3C587DE8-3727-4359-9ED7-B47E85A2EA98}" type="pres">
      <dgm:prSet presAssocID="{D2DA557C-12BB-4E92-AA88-0994F2BD9385}" presName="dstNode" presStyleLbl="node1" presStyleIdx="0" presStyleCnt="4"/>
      <dgm:spPr/>
    </dgm:pt>
    <dgm:pt modelId="{E8A16D2E-8C77-4E38-B5A6-759D4C295B25}" type="pres">
      <dgm:prSet presAssocID="{D9C178D8-1EAC-4269-BB43-08CFB63A576B}" presName="text_1" presStyleLbl="node1" presStyleIdx="0" presStyleCnt="4" custScaleY="175658">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4"/>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AD48128-DB00-4D51-9C06-CA5DD24B3E1B}" type="pres">
      <dgm:prSet presAssocID="{F77B80FE-8B22-4B65-BD24-8A30F23A1960}" presName="text_2" presStyleLbl="node1" presStyleIdx="1" presStyleCnt="4" custScaleY="154036">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4"/>
      <dgm:spPr>
        <a:solidFill>
          <a:srgbClr val="000050"/>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40BD1E57-583C-43A2-978B-F8785F406EA1}" type="pres">
      <dgm:prSet presAssocID="{1D3C0F76-8853-453A-A301-523F4ACA39A9}" presName="text_3" presStyleLbl="node1" presStyleIdx="2" presStyleCnt="4" custScaleY="172430">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4"/>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0FC12B-24A3-4BA6-A849-61FDE30BFB4A}" type="pres">
      <dgm:prSet presAssocID="{8E7D19D1-AC63-40A7-ADD4-80DC940B4353}" presName="text_4" presStyleLbl="node1" presStyleIdx="3" presStyleCnt="4" custScaleY="134055">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4"/>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77EDC42F-AC17-4E62-BDDF-8D6C8B0B9C4F}" type="presOf" srcId="{F77B80FE-8B22-4B65-BD24-8A30F23A1960}" destId="{0AD48128-DB00-4D51-9C06-CA5DD24B3E1B}"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8CD49C84-A1E6-4EC4-A945-FE806FF0DBEF}" type="presOf" srcId="{D2DA557C-12BB-4E92-AA88-0994F2BD9385}" destId="{51237F25-2DD9-4837-AF49-8DABC72226E5}"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1DF4B339-132E-443B-BB07-2A60121C2A37}" type="presOf" srcId="{B18AA4DB-05A9-4C16-B99F-BA023A797610}" destId="{F3D88D62-A170-424C-A2CE-482B5A2B068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23CCF4-CDFD-44F4-83CB-1570704EA6FC}"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02E26949-74F8-457B-A892-B736107941FE}">
      <dgm:prSet phldrT="[Текст]" custT="1"/>
      <dgm:spPr>
        <a:solidFill>
          <a:srgbClr val="000D26"/>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3200" b="1" i="1" dirty="0" smtClean="0">
              <a:latin typeface="Times New Roman" panose="02020603050405020304" pitchFamily="18" charset="0"/>
              <a:cs typeface="Times New Roman" panose="02020603050405020304" pitchFamily="18" charset="0"/>
            </a:rPr>
            <a:t>Экстрагирование.</a:t>
          </a:r>
          <a:endParaRPr lang="ru-RU" sz="3200" i="1" dirty="0">
            <a:latin typeface="Times New Roman" panose="02020603050405020304" pitchFamily="18" charset="0"/>
            <a:cs typeface="Times New Roman" panose="02020603050405020304" pitchFamily="18" charset="0"/>
          </a:endParaRPr>
        </a:p>
      </dgm:t>
    </dgm:pt>
    <dgm:pt modelId="{FB738B38-50A0-4BFC-8E43-89F828FF6425}" type="parTrans" cxnId="{834C3382-35AD-4144-BE31-E2CAAB33555B}">
      <dgm:prSet/>
      <dgm:spPr/>
      <dgm:t>
        <a:bodyPr/>
        <a:lstStyle/>
        <a:p>
          <a:endParaRPr lang="ru-RU"/>
        </a:p>
      </dgm:t>
    </dgm:pt>
    <dgm:pt modelId="{513FE11D-2B39-4E24-9BD3-562E8EE99503}" type="sibTrans" cxnId="{834C3382-35AD-4144-BE31-E2CAAB33555B}">
      <dgm:prSet/>
      <dgm:spPr/>
      <dgm:t>
        <a:bodyPr/>
        <a:lstStyle/>
        <a:p>
          <a:endParaRPr lang="ru-RU"/>
        </a:p>
      </dgm:t>
    </dgm:pt>
    <dgm:pt modelId="{B71AF886-B81E-4B1C-856D-BD6247529162}">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3200" b="1" i="1" dirty="0" smtClean="0">
              <a:latin typeface="Times New Roman" panose="02020603050405020304" pitchFamily="18" charset="0"/>
              <a:cs typeface="Times New Roman" panose="02020603050405020304" pitchFamily="18" charset="0"/>
            </a:rPr>
            <a:t>Перефразирование.</a:t>
          </a:r>
          <a:endParaRPr lang="ru-RU" sz="3200" dirty="0">
            <a:latin typeface="Times New Roman" panose="02020603050405020304" pitchFamily="18" charset="0"/>
            <a:cs typeface="Times New Roman" panose="02020603050405020304" pitchFamily="18" charset="0"/>
          </a:endParaRPr>
        </a:p>
      </dgm:t>
    </dgm:pt>
    <dgm:pt modelId="{BE106BFD-EE4F-412C-AD12-82B95C0E8894}" type="parTrans" cxnId="{22AD38AC-642E-478D-B088-40A568770733}">
      <dgm:prSet/>
      <dgm:spPr/>
      <dgm:t>
        <a:bodyPr/>
        <a:lstStyle/>
        <a:p>
          <a:endParaRPr lang="ru-RU"/>
        </a:p>
      </dgm:t>
    </dgm:pt>
    <dgm:pt modelId="{01109988-9B31-489B-9F47-EFF44AC3199A}" type="sibTrans" cxnId="{22AD38AC-642E-478D-B088-40A568770733}">
      <dgm:prSet/>
      <dgm:spPr/>
      <dgm:t>
        <a:bodyPr/>
        <a:lstStyle/>
        <a:p>
          <a:endParaRPr lang="ru-RU"/>
        </a:p>
      </dgm:t>
    </dgm:pt>
    <dgm:pt modelId="{F60B4BEC-994F-4755-A243-E1123BB1B7B0}">
      <dgm:prSet phldrT="[Текст]" custT="1"/>
      <dgm:spPr>
        <a:solidFill>
          <a:srgbClr val="5757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3200" b="1" i="1" dirty="0" smtClean="0">
              <a:latin typeface="Times New Roman" panose="02020603050405020304" pitchFamily="18" charset="0"/>
              <a:cs typeface="Times New Roman" panose="02020603050405020304" pitchFamily="18" charset="0"/>
            </a:rPr>
            <a:t>Интерпретация.</a:t>
          </a:r>
          <a:endParaRPr lang="ru-RU" sz="3200" b="1" i="1" dirty="0">
            <a:latin typeface="Times New Roman" panose="02020603050405020304" pitchFamily="18" charset="0"/>
            <a:cs typeface="Times New Roman" panose="02020603050405020304" pitchFamily="18" charset="0"/>
          </a:endParaRPr>
        </a:p>
      </dgm:t>
    </dgm:pt>
    <dgm:pt modelId="{B08D44F5-49B3-4901-83BF-CB3530BFD308}" type="parTrans" cxnId="{11C8625A-5C0A-4562-8D20-FA688E54A2A3}">
      <dgm:prSet/>
      <dgm:spPr/>
      <dgm:t>
        <a:bodyPr/>
        <a:lstStyle/>
        <a:p>
          <a:endParaRPr lang="ru-RU"/>
        </a:p>
      </dgm:t>
    </dgm:pt>
    <dgm:pt modelId="{D2A1A21E-BE07-480C-AC46-E275A2903F04}" type="sibTrans" cxnId="{11C8625A-5C0A-4562-8D20-FA688E54A2A3}">
      <dgm:prSet/>
      <dgm:spPr/>
      <dgm:t>
        <a:bodyPr/>
        <a:lstStyle/>
        <a:p>
          <a:endParaRPr lang="ru-RU"/>
        </a:p>
      </dgm:t>
    </dgm:pt>
    <dgm:pt modelId="{887C0CFF-C9F3-445E-A622-98AAD344FBBA}" type="pres">
      <dgm:prSet presAssocID="{2123CCF4-CDFD-44F4-83CB-1570704EA6FC}" presName="Name0" presStyleCnt="0">
        <dgm:presLayoutVars>
          <dgm:chMax val="7"/>
          <dgm:chPref val="7"/>
          <dgm:dir/>
        </dgm:presLayoutVars>
      </dgm:prSet>
      <dgm:spPr/>
      <dgm:t>
        <a:bodyPr/>
        <a:lstStyle/>
        <a:p>
          <a:endParaRPr lang="ru-RU"/>
        </a:p>
      </dgm:t>
    </dgm:pt>
    <dgm:pt modelId="{1CF34A22-AE85-4D3F-B2FC-08CE7EAEB828}" type="pres">
      <dgm:prSet presAssocID="{2123CCF4-CDFD-44F4-83CB-1570704EA6FC}" presName="Name1" presStyleCnt="0"/>
      <dgm:spPr/>
    </dgm:pt>
    <dgm:pt modelId="{A4C6F8F9-6DF9-4F0D-A7E1-5DB039734DB8}" type="pres">
      <dgm:prSet presAssocID="{2123CCF4-CDFD-44F4-83CB-1570704EA6FC}" presName="cycle" presStyleCnt="0"/>
      <dgm:spPr/>
    </dgm:pt>
    <dgm:pt modelId="{37FEB692-7522-43E3-A53E-0F5B1044FD1E}" type="pres">
      <dgm:prSet presAssocID="{2123CCF4-CDFD-44F4-83CB-1570704EA6FC}" presName="srcNode" presStyleLbl="node1" presStyleIdx="0" presStyleCnt="3"/>
      <dgm:spPr/>
    </dgm:pt>
    <dgm:pt modelId="{3F1C0059-E3BD-400B-8AC9-DF53AC6A66CC}" type="pres">
      <dgm:prSet presAssocID="{2123CCF4-CDFD-44F4-83CB-1570704EA6FC}" presName="conn" presStyleLbl="parChTrans1D2" presStyleIdx="0" presStyleCnt="1"/>
      <dgm:spPr/>
      <dgm:t>
        <a:bodyPr/>
        <a:lstStyle/>
        <a:p>
          <a:endParaRPr lang="ru-RU"/>
        </a:p>
      </dgm:t>
    </dgm:pt>
    <dgm:pt modelId="{CA42AD04-45BB-44B9-8B63-E388753CD8CA}" type="pres">
      <dgm:prSet presAssocID="{2123CCF4-CDFD-44F4-83CB-1570704EA6FC}" presName="extraNode" presStyleLbl="node1" presStyleIdx="0" presStyleCnt="3"/>
      <dgm:spPr/>
    </dgm:pt>
    <dgm:pt modelId="{AA7A4683-4E64-4A86-B1F6-14ADF4C4F80D}" type="pres">
      <dgm:prSet presAssocID="{2123CCF4-CDFD-44F4-83CB-1570704EA6FC}" presName="dstNode" presStyleLbl="node1" presStyleIdx="0" presStyleCnt="3"/>
      <dgm:spPr/>
    </dgm:pt>
    <dgm:pt modelId="{DD9A3345-98F3-4799-85FA-9A0B449C19D4}" type="pres">
      <dgm:prSet presAssocID="{02E26949-74F8-457B-A892-B736107941FE}" presName="text_1" presStyleLbl="node1" presStyleIdx="0" presStyleCnt="3">
        <dgm:presLayoutVars>
          <dgm:bulletEnabled val="1"/>
        </dgm:presLayoutVars>
      </dgm:prSet>
      <dgm:spPr/>
      <dgm:t>
        <a:bodyPr/>
        <a:lstStyle/>
        <a:p>
          <a:endParaRPr lang="ru-RU"/>
        </a:p>
      </dgm:t>
    </dgm:pt>
    <dgm:pt modelId="{FEC296CA-CCD4-4B87-9EA8-6676B87B449E}" type="pres">
      <dgm:prSet presAssocID="{02E26949-74F8-457B-A892-B736107941FE}" presName="accent_1" presStyleCnt="0"/>
      <dgm:spPr/>
    </dgm:pt>
    <dgm:pt modelId="{A0862106-2841-4C67-91BB-10DEF8A98BFF}" type="pres">
      <dgm:prSet presAssocID="{02E26949-74F8-457B-A892-B736107941FE}" presName="accentRepeatNode" presStyleLbl="solidFgAcc1" presStyleIdx="0" presStyleCnt="3"/>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E47A4DFC-B8BA-4C54-8076-68352A913A7F}" type="pres">
      <dgm:prSet presAssocID="{B71AF886-B81E-4B1C-856D-BD6247529162}" presName="text_2" presStyleLbl="node1" presStyleIdx="1" presStyleCnt="3">
        <dgm:presLayoutVars>
          <dgm:bulletEnabled val="1"/>
        </dgm:presLayoutVars>
      </dgm:prSet>
      <dgm:spPr/>
      <dgm:t>
        <a:bodyPr/>
        <a:lstStyle/>
        <a:p>
          <a:endParaRPr lang="ru-RU"/>
        </a:p>
      </dgm:t>
    </dgm:pt>
    <dgm:pt modelId="{FAE5A476-A293-42AD-BD82-64CBF0854924}" type="pres">
      <dgm:prSet presAssocID="{B71AF886-B81E-4B1C-856D-BD6247529162}" presName="accent_2" presStyleCnt="0"/>
      <dgm:spPr/>
    </dgm:pt>
    <dgm:pt modelId="{709532F8-278D-42CD-AE9B-0820E1F3E5BC}" type="pres">
      <dgm:prSet presAssocID="{B71AF886-B81E-4B1C-856D-BD6247529162}" presName="accentRepeatNode" presStyleLbl="solidFgAcc1" presStyleIdx="1" presStyleCnt="3"/>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87FFA70D-1C93-4C8A-BE58-A9D2A570011A}" type="pres">
      <dgm:prSet presAssocID="{F60B4BEC-994F-4755-A243-E1123BB1B7B0}" presName="text_3" presStyleLbl="node1" presStyleIdx="2" presStyleCnt="3">
        <dgm:presLayoutVars>
          <dgm:bulletEnabled val="1"/>
        </dgm:presLayoutVars>
      </dgm:prSet>
      <dgm:spPr/>
      <dgm:t>
        <a:bodyPr/>
        <a:lstStyle/>
        <a:p>
          <a:endParaRPr lang="ru-RU"/>
        </a:p>
      </dgm:t>
    </dgm:pt>
    <dgm:pt modelId="{0C489633-1487-4180-A5D7-ED383EEB8701}" type="pres">
      <dgm:prSet presAssocID="{F60B4BEC-994F-4755-A243-E1123BB1B7B0}" presName="accent_3" presStyleCnt="0"/>
      <dgm:spPr/>
    </dgm:pt>
    <dgm:pt modelId="{0735F0D4-72E8-4BAE-B97B-75857EB13114}" type="pres">
      <dgm:prSet presAssocID="{F60B4BEC-994F-4755-A243-E1123BB1B7B0}" presName="accentRepeatNode" presStyleLbl="solidFgAcc1" presStyleIdx="2" presStyleCnt="3"/>
      <dgm:spPr>
        <a:solidFill>
          <a:srgbClr val="5757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22AD38AC-642E-478D-B088-40A568770733}" srcId="{2123CCF4-CDFD-44F4-83CB-1570704EA6FC}" destId="{B71AF886-B81E-4B1C-856D-BD6247529162}" srcOrd="1" destOrd="0" parTransId="{BE106BFD-EE4F-412C-AD12-82B95C0E8894}" sibTransId="{01109988-9B31-489B-9F47-EFF44AC3199A}"/>
    <dgm:cxn modelId="{7A33394F-BC3F-4337-8AC8-E0F4317A464B}" type="presOf" srcId="{513FE11D-2B39-4E24-9BD3-562E8EE99503}" destId="{3F1C0059-E3BD-400B-8AC9-DF53AC6A66CC}" srcOrd="0" destOrd="0" presId="urn:microsoft.com/office/officeart/2008/layout/VerticalCurvedList"/>
    <dgm:cxn modelId="{834C3382-35AD-4144-BE31-E2CAAB33555B}" srcId="{2123CCF4-CDFD-44F4-83CB-1570704EA6FC}" destId="{02E26949-74F8-457B-A892-B736107941FE}" srcOrd="0" destOrd="0" parTransId="{FB738B38-50A0-4BFC-8E43-89F828FF6425}" sibTransId="{513FE11D-2B39-4E24-9BD3-562E8EE99503}"/>
    <dgm:cxn modelId="{6BBDE76B-A2CD-4E7C-9B9D-ECFBB38F8729}" type="presOf" srcId="{2123CCF4-CDFD-44F4-83CB-1570704EA6FC}" destId="{887C0CFF-C9F3-445E-A622-98AAD344FBBA}" srcOrd="0" destOrd="0" presId="urn:microsoft.com/office/officeart/2008/layout/VerticalCurvedList"/>
    <dgm:cxn modelId="{C402951F-7406-48E2-A950-D50BC8EDF864}" type="presOf" srcId="{F60B4BEC-994F-4755-A243-E1123BB1B7B0}" destId="{87FFA70D-1C93-4C8A-BE58-A9D2A570011A}" srcOrd="0" destOrd="0" presId="urn:microsoft.com/office/officeart/2008/layout/VerticalCurvedList"/>
    <dgm:cxn modelId="{7DA6B0C5-E897-4826-BDC6-375C3762ED01}" type="presOf" srcId="{B71AF886-B81E-4B1C-856D-BD6247529162}" destId="{E47A4DFC-B8BA-4C54-8076-68352A913A7F}" srcOrd="0" destOrd="0" presId="urn:microsoft.com/office/officeart/2008/layout/VerticalCurvedList"/>
    <dgm:cxn modelId="{E93558DF-3955-4130-9E64-FCE1CB55512F}" type="presOf" srcId="{02E26949-74F8-457B-A892-B736107941FE}" destId="{DD9A3345-98F3-4799-85FA-9A0B449C19D4}" srcOrd="0" destOrd="0" presId="urn:microsoft.com/office/officeart/2008/layout/VerticalCurvedList"/>
    <dgm:cxn modelId="{11C8625A-5C0A-4562-8D20-FA688E54A2A3}" srcId="{2123CCF4-CDFD-44F4-83CB-1570704EA6FC}" destId="{F60B4BEC-994F-4755-A243-E1123BB1B7B0}" srcOrd="2" destOrd="0" parTransId="{B08D44F5-49B3-4901-83BF-CB3530BFD308}" sibTransId="{D2A1A21E-BE07-480C-AC46-E275A2903F04}"/>
    <dgm:cxn modelId="{1F8051F4-B085-4C30-90CC-0B3BFC853318}" type="presParOf" srcId="{887C0CFF-C9F3-445E-A622-98AAD344FBBA}" destId="{1CF34A22-AE85-4D3F-B2FC-08CE7EAEB828}" srcOrd="0" destOrd="0" presId="urn:microsoft.com/office/officeart/2008/layout/VerticalCurvedList"/>
    <dgm:cxn modelId="{C9D1F75D-52EB-4F2D-BE42-F09F18934029}" type="presParOf" srcId="{1CF34A22-AE85-4D3F-B2FC-08CE7EAEB828}" destId="{A4C6F8F9-6DF9-4F0D-A7E1-5DB039734DB8}" srcOrd="0" destOrd="0" presId="urn:microsoft.com/office/officeart/2008/layout/VerticalCurvedList"/>
    <dgm:cxn modelId="{2F7F1B65-9226-4351-AF32-3DEDC249F44B}" type="presParOf" srcId="{A4C6F8F9-6DF9-4F0D-A7E1-5DB039734DB8}" destId="{37FEB692-7522-43E3-A53E-0F5B1044FD1E}" srcOrd="0" destOrd="0" presId="urn:microsoft.com/office/officeart/2008/layout/VerticalCurvedList"/>
    <dgm:cxn modelId="{F801F5B8-D382-4C65-B466-90970141D917}" type="presParOf" srcId="{A4C6F8F9-6DF9-4F0D-A7E1-5DB039734DB8}" destId="{3F1C0059-E3BD-400B-8AC9-DF53AC6A66CC}" srcOrd="1" destOrd="0" presId="urn:microsoft.com/office/officeart/2008/layout/VerticalCurvedList"/>
    <dgm:cxn modelId="{2EDF0E02-BF04-4A37-A3E9-4BC8044E844E}" type="presParOf" srcId="{A4C6F8F9-6DF9-4F0D-A7E1-5DB039734DB8}" destId="{CA42AD04-45BB-44B9-8B63-E388753CD8CA}" srcOrd="2" destOrd="0" presId="urn:microsoft.com/office/officeart/2008/layout/VerticalCurvedList"/>
    <dgm:cxn modelId="{6276A7CA-D794-4055-A7F9-80743BDA24EA}" type="presParOf" srcId="{A4C6F8F9-6DF9-4F0D-A7E1-5DB039734DB8}" destId="{AA7A4683-4E64-4A86-B1F6-14ADF4C4F80D}" srcOrd="3" destOrd="0" presId="urn:microsoft.com/office/officeart/2008/layout/VerticalCurvedList"/>
    <dgm:cxn modelId="{FD52BE83-6B58-46EB-B383-9CB1C802468B}" type="presParOf" srcId="{1CF34A22-AE85-4D3F-B2FC-08CE7EAEB828}" destId="{DD9A3345-98F3-4799-85FA-9A0B449C19D4}" srcOrd="1" destOrd="0" presId="urn:microsoft.com/office/officeart/2008/layout/VerticalCurvedList"/>
    <dgm:cxn modelId="{DF4D054C-41E6-458A-A0EF-DD436F983FB5}" type="presParOf" srcId="{1CF34A22-AE85-4D3F-B2FC-08CE7EAEB828}" destId="{FEC296CA-CCD4-4B87-9EA8-6676B87B449E}" srcOrd="2" destOrd="0" presId="urn:microsoft.com/office/officeart/2008/layout/VerticalCurvedList"/>
    <dgm:cxn modelId="{33558F92-3EC3-4F53-9DF8-B7F0DD6DAF58}" type="presParOf" srcId="{FEC296CA-CCD4-4B87-9EA8-6676B87B449E}" destId="{A0862106-2841-4C67-91BB-10DEF8A98BFF}" srcOrd="0" destOrd="0" presId="urn:microsoft.com/office/officeart/2008/layout/VerticalCurvedList"/>
    <dgm:cxn modelId="{22ED7842-76C8-4DF7-92A3-09E09D7859B0}" type="presParOf" srcId="{1CF34A22-AE85-4D3F-B2FC-08CE7EAEB828}" destId="{E47A4DFC-B8BA-4C54-8076-68352A913A7F}" srcOrd="3" destOrd="0" presId="urn:microsoft.com/office/officeart/2008/layout/VerticalCurvedList"/>
    <dgm:cxn modelId="{64C93581-2915-4B2A-A9C4-C44086E4D4B4}" type="presParOf" srcId="{1CF34A22-AE85-4D3F-B2FC-08CE7EAEB828}" destId="{FAE5A476-A293-42AD-BD82-64CBF0854924}" srcOrd="4" destOrd="0" presId="urn:microsoft.com/office/officeart/2008/layout/VerticalCurvedList"/>
    <dgm:cxn modelId="{9F34C12E-5233-43B4-BDC7-C3EC597D453B}" type="presParOf" srcId="{FAE5A476-A293-42AD-BD82-64CBF0854924}" destId="{709532F8-278D-42CD-AE9B-0820E1F3E5BC}" srcOrd="0" destOrd="0" presId="urn:microsoft.com/office/officeart/2008/layout/VerticalCurvedList"/>
    <dgm:cxn modelId="{DD10E812-CDE9-43A2-9012-9257AA3AB8F1}" type="presParOf" srcId="{1CF34A22-AE85-4D3F-B2FC-08CE7EAEB828}" destId="{87FFA70D-1C93-4C8A-BE58-A9D2A570011A}" srcOrd="5" destOrd="0" presId="urn:microsoft.com/office/officeart/2008/layout/VerticalCurvedList"/>
    <dgm:cxn modelId="{5322FE84-B680-4CBC-BF9C-5EB319B29E68}" type="presParOf" srcId="{1CF34A22-AE85-4D3F-B2FC-08CE7EAEB828}" destId="{0C489633-1487-4180-A5D7-ED383EEB8701}" srcOrd="6" destOrd="0" presId="urn:microsoft.com/office/officeart/2008/layout/VerticalCurvedList"/>
    <dgm:cxn modelId="{1115DD4B-B399-4E80-B8EF-CCAD8FCF4E30}" type="presParOf" srcId="{0C489633-1487-4180-A5D7-ED383EEB8701}" destId="{0735F0D4-72E8-4BAE-B97B-75857EB1311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chemeClr val="tx1"/>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Определение способа охвата первоисточника.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Беглое ознакомительное чтение.</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Конструирование текста реферата.</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DBCF51A4-E7AE-47D1-BCC3-1BE53E6B1C1A}">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3400" b="1" i="1" dirty="0" smtClean="0">
              <a:solidFill>
                <a:schemeClr val="bg1"/>
              </a:solidFill>
              <a:latin typeface="Times New Roman" panose="02020603050405020304" pitchFamily="18" charset="0"/>
              <a:cs typeface="Times New Roman" panose="02020603050405020304" pitchFamily="18" charset="0"/>
            </a:rPr>
            <a:t> </a:t>
          </a:r>
          <a:r>
            <a:rPr lang="ru-RU" sz="3200" b="1" i="1" dirty="0" smtClean="0">
              <a:solidFill>
                <a:schemeClr val="bg1"/>
              </a:solidFill>
              <a:latin typeface="Times New Roman" panose="02020603050405020304" pitchFamily="18" charset="0"/>
              <a:cs typeface="Times New Roman" panose="02020603050405020304" pitchFamily="18" charset="0"/>
            </a:rPr>
            <a:t>Оформление и редактирование.</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4BD3B7A7-C51E-4874-BDAC-5392B15475B7}" type="parTrans" cxnId="{902D2505-0284-4E5B-8E60-E5229A721DAB}">
      <dgm:prSet/>
      <dgm:spPr/>
      <dgm:t>
        <a:bodyPr/>
        <a:lstStyle/>
        <a:p>
          <a:endParaRPr lang="ru-RU"/>
        </a:p>
      </dgm:t>
    </dgm:pt>
    <dgm:pt modelId="{49C02B87-F904-4162-8489-10E72FE94611}" type="sibTrans" cxnId="{902D2505-0284-4E5B-8E60-E5229A721DAB}">
      <dgm:prSet/>
      <dgm:spPr/>
      <dgm:t>
        <a:bodyPr/>
        <a:lstStyle/>
        <a:p>
          <a:endParaRPr lang="ru-RU"/>
        </a:p>
      </dgm:t>
    </dgm:pt>
    <dgm:pt modelId="{8E7D19D1-AC63-40A7-ADD4-80DC940B4353}">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Критический анализ полученного текста.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CDA800B1-7260-4D6E-A5C2-656671173A5A}">
      <dgm:prSet phldrT="[Текст]" custT="1"/>
      <dgm:spPr>
        <a:solidFill>
          <a:srgbClr val="5757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3200" b="1" i="1" dirty="0" smtClean="0">
              <a:solidFill>
                <a:schemeClr val="bg1"/>
              </a:solidFill>
              <a:latin typeface="Times New Roman" panose="02020603050405020304" pitchFamily="18" charset="0"/>
              <a:cs typeface="Times New Roman" panose="02020603050405020304" pitchFamily="18" charset="0"/>
            </a:rPr>
            <a:t>   Представление реферата преподавателю.</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8C5337F3-4F24-4F30-828D-D07B988C5176}" type="parTrans" cxnId="{49A80CD4-9D93-4217-9CF8-7175A303F986}">
      <dgm:prSet/>
      <dgm:spPr/>
      <dgm:t>
        <a:bodyPr/>
        <a:lstStyle/>
        <a:p>
          <a:endParaRPr lang="ru-RU"/>
        </a:p>
      </dgm:t>
    </dgm:pt>
    <dgm:pt modelId="{DA2B18A5-CA04-4131-9D9D-D44625D1DC62}" type="sibTrans" cxnId="{49A80CD4-9D93-4217-9CF8-7175A303F986}">
      <dgm:prSet/>
      <dgm:spPr/>
      <dgm:t>
        <a:bodyPr/>
        <a:lstStyle/>
        <a:p>
          <a:endParaRPr lang="ru-RU"/>
        </a:p>
      </dgm:t>
    </dgm:pt>
    <dgm:pt modelId="{BDF86F42-960D-4290-9E3F-9B67AE10B201}">
      <dgm:prSet phldrT="[Текст]" custT="1"/>
      <dgm:spPr>
        <a:solidFill>
          <a:srgbClr val="6D6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3200" b="1" i="1" dirty="0" smtClean="0">
              <a:solidFill>
                <a:schemeClr val="bg1"/>
              </a:solidFill>
              <a:latin typeface="Times New Roman" panose="02020603050405020304" pitchFamily="18" charset="0"/>
              <a:cs typeface="Times New Roman" panose="02020603050405020304" pitchFamily="18" charset="0"/>
            </a:rPr>
            <a:t>   Защита реферата. </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09B03575-CC22-4A5F-9358-DE03111FF179}" type="parTrans" cxnId="{2C7EED68-16A3-46BF-BFA7-B7538EBE4053}">
      <dgm:prSet/>
      <dgm:spPr/>
      <dgm:t>
        <a:bodyPr/>
        <a:lstStyle/>
        <a:p>
          <a:endParaRPr lang="ru-RU"/>
        </a:p>
      </dgm:t>
    </dgm:pt>
    <dgm:pt modelId="{251C38BC-B6D6-4F9A-9729-56E8FF5359AC}" type="sibTrans" cxnId="{2C7EED68-16A3-46BF-BFA7-B7538EBE405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7"/>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7"/>
      <dgm:spPr/>
    </dgm:pt>
    <dgm:pt modelId="{3C587DE8-3727-4359-9ED7-B47E85A2EA98}" type="pres">
      <dgm:prSet presAssocID="{D2DA557C-12BB-4E92-AA88-0994F2BD9385}" presName="dstNode" presStyleLbl="node1" presStyleIdx="0" presStyleCnt="7"/>
      <dgm:spPr/>
    </dgm:pt>
    <dgm:pt modelId="{E8A16D2E-8C77-4E38-B5A6-759D4C295B25}" type="pres">
      <dgm:prSet presAssocID="{D9C178D8-1EAC-4269-BB43-08CFB63A576B}" presName="text_1" presStyleLbl="node1" presStyleIdx="0" presStyleCnt="7">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7"/>
      <dgm:spPr>
        <a:solidFill>
          <a:schemeClr val="tx1"/>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D48128-DB00-4D51-9C06-CA5DD24B3E1B}" type="pres">
      <dgm:prSet presAssocID="{F77B80FE-8B22-4B65-BD24-8A30F23A1960}" presName="text_2" presStyleLbl="node1" presStyleIdx="1" presStyleCnt="7">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7"/>
      <dgm:spPr>
        <a:solidFill>
          <a:srgbClr val="00004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0BD1E57-583C-43A2-978B-F8785F406EA1}" type="pres">
      <dgm:prSet presAssocID="{1D3C0F76-8853-453A-A301-523F4ACA39A9}" presName="text_3" presStyleLbl="node1" presStyleIdx="2" presStyleCnt="7">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7"/>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0FC12B-24A3-4BA6-A849-61FDE30BFB4A}" type="pres">
      <dgm:prSet presAssocID="{8E7D19D1-AC63-40A7-ADD4-80DC940B4353}" presName="text_4" presStyleLbl="node1" presStyleIdx="3" presStyleCnt="7">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7"/>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9DBB276F-1247-48B1-A6DA-479D279B9C84}" type="pres">
      <dgm:prSet presAssocID="{DBCF51A4-E7AE-47D1-BCC3-1BE53E6B1C1A}" presName="text_5" presStyleLbl="node1" presStyleIdx="4" presStyleCnt="7">
        <dgm:presLayoutVars>
          <dgm:bulletEnabled val="1"/>
        </dgm:presLayoutVars>
      </dgm:prSet>
      <dgm:spPr/>
      <dgm:t>
        <a:bodyPr/>
        <a:lstStyle/>
        <a:p>
          <a:endParaRPr lang="ru-RU"/>
        </a:p>
      </dgm:t>
    </dgm:pt>
    <dgm:pt modelId="{1D2E6A48-1093-476F-9C54-95205A5E035E}" type="pres">
      <dgm:prSet presAssocID="{DBCF51A4-E7AE-47D1-BCC3-1BE53E6B1C1A}" presName="accent_5" presStyleCnt="0"/>
      <dgm:spPr/>
    </dgm:pt>
    <dgm:pt modelId="{950F8004-8FA6-4067-B8CB-A7E1D5A3AE33}" type="pres">
      <dgm:prSet presAssocID="{DBCF51A4-E7AE-47D1-BCC3-1BE53E6B1C1A}" presName="accentRepeatNode" presStyleLbl="solidFgAcc1" presStyleIdx="4" presStyleCnt="7"/>
      <dgm:spPr>
        <a:solidFill>
          <a:srgbClr val="2D2D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74A9C751-9160-47FC-9D5B-26FC6CEC7743}" type="pres">
      <dgm:prSet presAssocID="{CDA800B1-7260-4D6E-A5C2-656671173A5A}" presName="text_6" presStyleLbl="node1" presStyleIdx="5" presStyleCnt="7">
        <dgm:presLayoutVars>
          <dgm:bulletEnabled val="1"/>
        </dgm:presLayoutVars>
      </dgm:prSet>
      <dgm:spPr/>
      <dgm:t>
        <a:bodyPr/>
        <a:lstStyle/>
        <a:p>
          <a:endParaRPr lang="ru-RU"/>
        </a:p>
      </dgm:t>
    </dgm:pt>
    <dgm:pt modelId="{306A0655-1314-4892-8EBF-99FD9A2E1F43}" type="pres">
      <dgm:prSet presAssocID="{CDA800B1-7260-4D6E-A5C2-656671173A5A}" presName="accent_6" presStyleCnt="0"/>
      <dgm:spPr/>
    </dgm:pt>
    <dgm:pt modelId="{7866A6E9-2652-464F-BE10-C01E88A3EB23}" type="pres">
      <dgm:prSet presAssocID="{CDA800B1-7260-4D6E-A5C2-656671173A5A}" presName="accentRepeatNode" presStyleLbl="solidFgAcc1" presStyleIdx="5" presStyleCnt="7"/>
      <dgm:spPr>
        <a:solidFill>
          <a:srgbClr val="5757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B2EBB04-B14B-4093-8925-37C4088B49EA}" type="pres">
      <dgm:prSet presAssocID="{BDF86F42-960D-4290-9E3F-9B67AE10B201}" presName="text_7" presStyleLbl="node1" presStyleIdx="6" presStyleCnt="7">
        <dgm:presLayoutVars>
          <dgm:bulletEnabled val="1"/>
        </dgm:presLayoutVars>
      </dgm:prSet>
      <dgm:spPr/>
      <dgm:t>
        <a:bodyPr/>
        <a:lstStyle/>
        <a:p>
          <a:endParaRPr lang="ru-RU"/>
        </a:p>
      </dgm:t>
    </dgm:pt>
    <dgm:pt modelId="{9AD2DE87-985F-4CDC-9D27-DBBA1EF5D4C8}" type="pres">
      <dgm:prSet presAssocID="{BDF86F42-960D-4290-9E3F-9B67AE10B201}" presName="accent_7" presStyleCnt="0"/>
      <dgm:spPr/>
    </dgm:pt>
    <dgm:pt modelId="{E46AFE8A-9FF9-4049-A9CF-AAF156D44EE9}" type="pres">
      <dgm:prSet presAssocID="{BDF86F42-960D-4290-9E3F-9B67AE10B201}" presName="accentRepeatNode" presStyleLbl="solidFgAcc1" presStyleIdx="6" presStyleCnt="7"/>
      <dgm:spPr>
        <a:solidFill>
          <a:srgbClr val="6D6D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902D2505-0284-4E5B-8E60-E5229A721DAB}" srcId="{D2DA557C-12BB-4E92-AA88-0994F2BD9385}" destId="{DBCF51A4-E7AE-47D1-BCC3-1BE53E6B1C1A}" srcOrd="4" destOrd="0" parTransId="{4BD3B7A7-C51E-4874-BDAC-5392B15475B7}" sibTransId="{49C02B87-F904-4162-8489-10E72FE94611}"/>
    <dgm:cxn modelId="{09BEF70F-2C46-4E91-B301-4C7507A23B4D}" srcId="{D2DA557C-12BB-4E92-AA88-0994F2BD9385}" destId="{D9C178D8-1EAC-4269-BB43-08CFB63A576B}" srcOrd="0" destOrd="0" parTransId="{F2992EFD-9E43-4FC4-A8D2-BCAFE4C11C0E}" sibTransId="{B18AA4DB-05A9-4C16-B99F-BA023A797610}"/>
    <dgm:cxn modelId="{1DF4B339-132E-443B-BB07-2A60121C2A37}" type="presOf" srcId="{B18AA4DB-05A9-4C16-B99F-BA023A797610}" destId="{F3D88D62-A170-424C-A2CE-482B5A2B0688}" srcOrd="0" destOrd="0" presId="urn:microsoft.com/office/officeart/2008/layout/VerticalCurvedList"/>
    <dgm:cxn modelId="{AEC91CBB-5F93-4D1F-8F7D-C15CE919FFC8}" type="presOf" srcId="{CDA800B1-7260-4D6E-A5C2-656671173A5A}" destId="{74A9C751-9160-47FC-9D5B-26FC6CEC7743}" srcOrd="0" destOrd="0" presId="urn:microsoft.com/office/officeart/2008/layout/VerticalCurvedList"/>
    <dgm:cxn modelId="{2C7EED68-16A3-46BF-BFA7-B7538EBE4053}" srcId="{D2DA557C-12BB-4E92-AA88-0994F2BD9385}" destId="{BDF86F42-960D-4290-9E3F-9B67AE10B201}" srcOrd="6" destOrd="0" parTransId="{09B03575-CC22-4A5F-9358-DE03111FF179}" sibTransId="{251C38BC-B6D6-4F9A-9729-56E8FF5359AC}"/>
    <dgm:cxn modelId="{8FAEF8E3-BCB8-47BC-9BBD-F0BECFA6CA22}" srcId="{D2DA557C-12BB-4E92-AA88-0994F2BD9385}" destId="{1D3C0F76-8853-453A-A301-523F4ACA39A9}" srcOrd="2" destOrd="0" parTransId="{9CD75BDB-978D-4E38-A364-A7EAE39ACAE0}" sibTransId="{D86393CB-B0A0-41E8-BAF9-313F0307CEDA}"/>
    <dgm:cxn modelId="{77EDC42F-AC17-4E62-BDDF-8D6C8B0B9C4F}" type="presOf" srcId="{F77B80FE-8B22-4B65-BD24-8A30F23A1960}" destId="{0AD48128-DB00-4D51-9C06-CA5DD24B3E1B}"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D61A4B61-CB77-4171-8786-DD09F25124E1}" type="presOf" srcId="{1D3C0F76-8853-453A-A301-523F4ACA39A9}" destId="{40BD1E57-583C-43A2-978B-F8785F406EA1}"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4C1529D0-C799-46A7-9AF4-0D1997D7EE40}" type="presOf" srcId="{D9C178D8-1EAC-4269-BB43-08CFB63A576B}" destId="{E8A16D2E-8C77-4E38-B5A6-759D4C295B25}" srcOrd="0" destOrd="0" presId="urn:microsoft.com/office/officeart/2008/layout/VerticalCurvedList"/>
    <dgm:cxn modelId="{3FF4BA1B-FBA3-4FC3-A6E1-AF3A4A080B19}" type="presOf" srcId="{DBCF51A4-E7AE-47D1-BCC3-1BE53E6B1C1A}" destId="{9DBB276F-1247-48B1-A6DA-479D279B9C84}" srcOrd="0" destOrd="0" presId="urn:microsoft.com/office/officeart/2008/layout/VerticalCurvedList"/>
    <dgm:cxn modelId="{7E810021-4853-4173-A49F-1681B587BEAD}" type="presOf" srcId="{BDF86F42-960D-4290-9E3F-9B67AE10B201}" destId="{AB2EBB04-B14B-4093-8925-37C4088B49EA}"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49A80CD4-9D93-4217-9CF8-7175A303F986}" srcId="{D2DA557C-12BB-4E92-AA88-0994F2BD9385}" destId="{CDA800B1-7260-4D6E-A5C2-656671173A5A}" srcOrd="5" destOrd="0" parTransId="{8C5337F3-4F24-4F30-828D-D07B988C5176}" sibTransId="{DA2B18A5-CA04-4131-9D9D-D44625D1DC62}"/>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 modelId="{2D7DE1E5-1055-4327-94D5-6D2C9DCAEC08}" type="presParOf" srcId="{7906D2C3-B85A-4F4C-83C3-262D52780BCA}" destId="{9DBB276F-1247-48B1-A6DA-479D279B9C84}" srcOrd="9" destOrd="0" presId="urn:microsoft.com/office/officeart/2008/layout/VerticalCurvedList"/>
    <dgm:cxn modelId="{1ECF2019-D73B-499A-8650-760DCEADE1A2}" type="presParOf" srcId="{7906D2C3-B85A-4F4C-83C3-262D52780BCA}" destId="{1D2E6A48-1093-476F-9C54-95205A5E035E}" srcOrd="10" destOrd="0" presId="urn:microsoft.com/office/officeart/2008/layout/VerticalCurvedList"/>
    <dgm:cxn modelId="{1B74C017-6A07-4088-BC2B-5634BF334D6C}" type="presParOf" srcId="{1D2E6A48-1093-476F-9C54-95205A5E035E}" destId="{950F8004-8FA6-4067-B8CB-A7E1D5A3AE33}" srcOrd="0" destOrd="0" presId="urn:microsoft.com/office/officeart/2008/layout/VerticalCurvedList"/>
    <dgm:cxn modelId="{3B8DE81B-5F7A-4378-A945-2193CB1897EB}" type="presParOf" srcId="{7906D2C3-B85A-4F4C-83C3-262D52780BCA}" destId="{74A9C751-9160-47FC-9D5B-26FC6CEC7743}" srcOrd="11" destOrd="0" presId="urn:microsoft.com/office/officeart/2008/layout/VerticalCurvedList"/>
    <dgm:cxn modelId="{8A8FEE64-52F5-40ED-969A-EBE1250C09BD}" type="presParOf" srcId="{7906D2C3-B85A-4F4C-83C3-262D52780BCA}" destId="{306A0655-1314-4892-8EBF-99FD9A2E1F43}" srcOrd="12" destOrd="0" presId="urn:microsoft.com/office/officeart/2008/layout/VerticalCurvedList"/>
    <dgm:cxn modelId="{7AE7970E-F55C-475B-B313-D92D6C860B44}" type="presParOf" srcId="{306A0655-1314-4892-8EBF-99FD9A2E1F43}" destId="{7866A6E9-2652-464F-BE10-C01E88A3EB23}" srcOrd="0" destOrd="0" presId="urn:microsoft.com/office/officeart/2008/layout/VerticalCurvedList"/>
    <dgm:cxn modelId="{04BE4502-7BF4-4B20-9BC4-309B3CACD88A}" type="presParOf" srcId="{7906D2C3-B85A-4F4C-83C3-262D52780BCA}" destId="{AB2EBB04-B14B-4093-8925-37C4088B49EA}" srcOrd="13" destOrd="0" presId="urn:microsoft.com/office/officeart/2008/layout/VerticalCurvedList"/>
    <dgm:cxn modelId="{83DDE71D-5641-44B9-B88E-AED884A14C8E}" type="presParOf" srcId="{7906D2C3-B85A-4F4C-83C3-262D52780BCA}" destId="{9AD2DE87-985F-4CDC-9D27-DBBA1EF5D4C8}" srcOrd="14" destOrd="0" presId="urn:microsoft.com/office/officeart/2008/layout/VerticalCurvedList"/>
    <dgm:cxn modelId="{649A243D-D0F2-4251-877D-A2A3E0B70146}" type="presParOf" srcId="{9AD2DE87-985F-4CDC-9D27-DBBA1EF5D4C8}" destId="{E46AFE8A-9FF9-4049-A9CF-AAF156D44EE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Адекватность.</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Информативность.</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DBCF51A4-E7AE-47D1-BCC3-1BE53E6B1C1A}">
      <dgm:prSet phldrT="[Текст]" custT="1"/>
      <dgm:spPr>
        <a:solidFill>
          <a:srgbClr val="5757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3400" b="1" i="1" dirty="0" smtClean="0">
              <a:solidFill>
                <a:schemeClr val="bg1"/>
              </a:solidFill>
              <a:latin typeface="Times New Roman" panose="02020603050405020304" pitchFamily="18" charset="0"/>
              <a:cs typeface="Times New Roman" panose="02020603050405020304" pitchFamily="18" charset="0"/>
            </a:rPr>
            <a:t> </a:t>
          </a:r>
          <a:r>
            <a:rPr lang="ru-RU" sz="3200" b="1" i="1" dirty="0" smtClean="0">
              <a:solidFill>
                <a:schemeClr val="bg1"/>
              </a:solidFill>
              <a:latin typeface="Times New Roman" panose="02020603050405020304" pitchFamily="18" charset="0"/>
              <a:cs typeface="Times New Roman" panose="02020603050405020304" pitchFamily="18" charset="0"/>
            </a:rPr>
            <a:t>Краткость и достоверность. </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4BD3B7A7-C51E-4874-BDAC-5392B15475B7}" type="parTrans" cxnId="{902D2505-0284-4E5B-8E60-E5229A721DAB}">
      <dgm:prSet/>
      <dgm:spPr/>
      <dgm:t>
        <a:bodyPr/>
        <a:lstStyle/>
        <a:p>
          <a:endParaRPr lang="ru-RU"/>
        </a:p>
      </dgm:t>
    </dgm:pt>
    <dgm:pt modelId="{49C02B87-F904-4162-8489-10E72FE94611}" type="sibTrans" cxnId="{902D2505-0284-4E5B-8E60-E5229A721DAB}">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3"/>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3"/>
      <dgm:spPr/>
    </dgm:pt>
    <dgm:pt modelId="{3C587DE8-3727-4359-9ED7-B47E85A2EA98}" type="pres">
      <dgm:prSet presAssocID="{D2DA557C-12BB-4E92-AA88-0994F2BD9385}" presName="dstNode" presStyleLbl="node1" presStyleIdx="0" presStyleCnt="3"/>
      <dgm:spPr/>
    </dgm:pt>
    <dgm:pt modelId="{E8A16D2E-8C77-4E38-B5A6-759D4C295B25}" type="pres">
      <dgm:prSet presAssocID="{D9C178D8-1EAC-4269-BB43-08CFB63A576B}" presName="text_1" presStyleLbl="node1" presStyleIdx="0" presStyleCnt="3">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3"/>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7EEBA3D-FFBB-484B-A76A-969114349DB0}" type="pres">
      <dgm:prSet presAssocID="{1D3C0F76-8853-453A-A301-523F4ACA39A9}" presName="text_2" presStyleLbl="node1" presStyleIdx="1" presStyleCnt="3">
        <dgm:presLayoutVars>
          <dgm:bulletEnabled val="1"/>
        </dgm:presLayoutVars>
      </dgm:prSet>
      <dgm:spPr/>
      <dgm:t>
        <a:bodyPr/>
        <a:lstStyle/>
        <a:p>
          <a:endParaRPr lang="ru-RU"/>
        </a:p>
      </dgm:t>
    </dgm:pt>
    <dgm:pt modelId="{3239860D-E46D-4EBB-937A-EE186A6C9C8A}" type="pres">
      <dgm:prSet presAssocID="{1D3C0F76-8853-453A-A301-523F4ACA39A9}" presName="accent_2" presStyleCnt="0"/>
      <dgm:spPr/>
    </dgm:pt>
    <dgm:pt modelId="{644703C9-FEFC-4486-871A-28536A82FE9F}" type="pres">
      <dgm:prSet presAssocID="{1D3C0F76-8853-453A-A301-523F4ACA39A9}" presName="accentRepeatNode" presStyleLbl="solidFgAcc1" presStyleIdx="1" presStyleCnt="3"/>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E406A2BF-9C8A-4D2E-AB3C-EF82F5313D3E}" type="pres">
      <dgm:prSet presAssocID="{DBCF51A4-E7AE-47D1-BCC3-1BE53E6B1C1A}" presName="text_3" presStyleLbl="node1" presStyleIdx="2" presStyleCnt="3">
        <dgm:presLayoutVars>
          <dgm:bulletEnabled val="1"/>
        </dgm:presLayoutVars>
      </dgm:prSet>
      <dgm:spPr/>
      <dgm:t>
        <a:bodyPr/>
        <a:lstStyle/>
        <a:p>
          <a:endParaRPr lang="ru-RU"/>
        </a:p>
      </dgm:t>
    </dgm:pt>
    <dgm:pt modelId="{6625F37F-A968-498B-98D8-D8DC57A71DB6}" type="pres">
      <dgm:prSet presAssocID="{DBCF51A4-E7AE-47D1-BCC3-1BE53E6B1C1A}" presName="accent_3" presStyleCnt="0"/>
      <dgm:spPr/>
    </dgm:pt>
    <dgm:pt modelId="{950F8004-8FA6-4067-B8CB-A7E1D5A3AE33}" type="pres">
      <dgm:prSet presAssocID="{DBCF51A4-E7AE-47D1-BCC3-1BE53E6B1C1A}" presName="accentRepeatNode" presStyleLbl="solidFgAcc1" presStyleIdx="2" presStyleCnt="3"/>
      <dgm:spPr>
        <a:solidFill>
          <a:srgbClr val="5757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F5D3AB58-2CAA-4E31-882A-8651A22F4664}" type="presOf" srcId="{DBCF51A4-E7AE-47D1-BCC3-1BE53E6B1C1A}" destId="{E406A2BF-9C8A-4D2E-AB3C-EF82F5313D3E}" srcOrd="0" destOrd="0" presId="urn:microsoft.com/office/officeart/2008/layout/VerticalCurvedList"/>
    <dgm:cxn modelId="{BC39493B-76F3-454F-9B68-5BA0BECE729D}" type="presOf" srcId="{1D3C0F76-8853-453A-A301-523F4ACA39A9}" destId="{F7EEBA3D-FFBB-484B-A76A-969114349DB0}" srcOrd="0" destOrd="0" presId="urn:microsoft.com/office/officeart/2008/layout/VerticalCurvedLi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1" destOrd="0" parTransId="{9CD75BDB-978D-4E38-A364-A7EAE39ACAE0}" sibTransId="{D86393CB-B0A0-41E8-BAF9-313F0307CEDA}"/>
    <dgm:cxn modelId="{8CD49C84-A1E6-4EC4-A945-FE806FF0DBEF}" type="presOf" srcId="{D2DA557C-12BB-4E92-AA88-0994F2BD9385}" destId="{51237F25-2DD9-4837-AF49-8DABC72226E5}"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902D2505-0284-4E5B-8E60-E5229A721DAB}" srcId="{D2DA557C-12BB-4E92-AA88-0994F2BD9385}" destId="{DBCF51A4-E7AE-47D1-BCC3-1BE53E6B1C1A}" srcOrd="2" destOrd="0" parTransId="{4BD3B7A7-C51E-4874-BDAC-5392B15475B7}" sibTransId="{49C02B87-F904-4162-8489-10E72FE94611}"/>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1330D13D-F58A-415E-8695-9C89C34D0E91}" type="presParOf" srcId="{7906D2C3-B85A-4F4C-83C3-262D52780BCA}" destId="{F7EEBA3D-FFBB-484B-A76A-969114349DB0}" srcOrd="3" destOrd="0" presId="urn:microsoft.com/office/officeart/2008/layout/VerticalCurvedList"/>
    <dgm:cxn modelId="{5B95E458-EE86-4EAF-965C-B8A6FFA10CC6}" type="presParOf" srcId="{7906D2C3-B85A-4F4C-83C3-262D52780BCA}" destId="{3239860D-E46D-4EBB-937A-EE186A6C9C8A}" srcOrd="4" destOrd="0" presId="urn:microsoft.com/office/officeart/2008/layout/VerticalCurvedList"/>
    <dgm:cxn modelId="{BAA252DB-0F31-4F68-B55C-8183EA4F83B7}" type="presParOf" srcId="{3239860D-E46D-4EBB-937A-EE186A6C9C8A}" destId="{644703C9-FEFC-4486-871A-28536A82FE9F}" srcOrd="0" destOrd="0" presId="urn:microsoft.com/office/officeart/2008/layout/VerticalCurvedList"/>
    <dgm:cxn modelId="{D2CE2669-444C-4FCB-868F-F8702E504916}" type="presParOf" srcId="{7906D2C3-B85A-4F4C-83C3-262D52780BCA}" destId="{E406A2BF-9C8A-4D2E-AB3C-EF82F5313D3E}" srcOrd="5" destOrd="0" presId="urn:microsoft.com/office/officeart/2008/layout/VerticalCurvedList"/>
    <dgm:cxn modelId="{6C630385-9700-47A9-82C2-C85714F0D09C}" type="presParOf" srcId="{7906D2C3-B85A-4F4C-83C3-262D52780BCA}" destId="{6625F37F-A968-498B-98D8-D8DC57A71DB6}" srcOrd="6" destOrd="0" presId="urn:microsoft.com/office/officeart/2008/layout/VerticalCurvedList"/>
    <dgm:cxn modelId="{033902B5-5BFF-4B75-BD29-F86DC0CD4A96}" type="presParOf" srcId="{6625F37F-A968-498B-98D8-D8DC57A71DB6}" destId="{950F8004-8FA6-4067-B8CB-A7E1D5A3AE3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точность;</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ясность;</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доступность.</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CBF3017A-5039-43A7-81B6-0278BC701BB0}" type="parTrans" cxnId="{2DF919A2-2A3D-4CB6-91ED-E3A01F1CD2D5}">
      <dgm:prSet/>
      <dgm:spPr/>
      <dgm:t>
        <a:bodyPr/>
        <a:lstStyle/>
        <a:p>
          <a:endParaRPr lang="ru-RU"/>
        </a:p>
      </dgm:t>
    </dgm:pt>
    <dgm:pt modelId="{221DE4F1-CDAB-4CA9-A2B2-C9935E304C8F}" type="sibTrans" cxnId="{2DF919A2-2A3D-4CB6-91ED-E3A01F1CD2D5}">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краткость;</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4"/>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4"/>
      <dgm:spPr/>
    </dgm:pt>
    <dgm:pt modelId="{3C587DE8-3727-4359-9ED7-B47E85A2EA98}" type="pres">
      <dgm:prSet presAssocID="{D2DA557C-12BB-4E92-AA88-0994F2BD9385}" presName="dstNode" presStyleLbl="node1" presStyleIdx="0" presStyleCnt="4"/>
      <dgm:spPr/>
    </dgm:pt>
    <dgm:pt modelId="{E8A16D2E-8C77-4E38-B5A6-759D4C295B25}" type="pres">
      <dgm:prSet presAssocID="{D9C178D8-1EAC-4269-BB43-08CFB63A576B}" presName="text_1" presStyleLbl="node1" presStyleIdx="0" presStyleCnt="4">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4"/>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AD48128-DB00-4D51-9C06-CA5DD24B3E1B}" type="pres">
      <dgm:prSet presAssocID="{F77B80FE-8B22-4B65-BD24-8A30F23A1960}" presName="text_2" presStyleLbl="node1" presStyleIdx="1" presStyleCnt="4">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4"/>
      <dgm:spPr>
        <a:solidFill>
          <a:srgbClr val="000050"/>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40BD1E57-583C-43A2-978B-F8785F406EA1}" type="pres">
      <dgm:prSet presAssocID="{1D3C0F76-8853-453A-A301-523F4ACA39A9}" presName="text_3" presStyleLbl="node1" presStyleIdx="2" presStyleCnt="4">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4"/>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0FC12B-24A3-4BA6-A849-61FDE30BFB4A}" type="pres">
      <dgm:prSet presAssocID="{8E7D19D1-AC63-40A7-ADD4-80DC940B4353}" presName="text_4" presStyleLbl="node1" presStyleIdx="3" presStyleCnt="4">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4"/>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77EDC42F-AC17-4E62-BDDF-8D6C8B0B9C4F}" type="presOf" srcId="{F77B80FE-8B22-4B65-BD24-8A30F23A1960}" destId="{0AD48128-DB00-4D51-9C06-CA5DD24B3E1B}"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8CD49C84-A1E6-4EC4-A945-FE806FF0DBEF}" type="presOf" srcId="{D2DA557C-12BB-4E92-AA88-0994F2BD9385}" destId="{51237F25-2DD9-4837-AF49-8DABC72226E5}"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1DF4B339-132E-443B-BB07-2A60121C2A37}" type="presOf" srcId="{B18AA4DB-05A9-4C16-B99F-BA023A797610}" destId="{F3D88D62-A170-424C-A2CE-482B5A2B068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chemeClr val="tx1"/>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latin typeface="Times New Roman" panose="02020603050405020304" pitchFamily="18" charset="0"/>
              <a:cs typeface="Times New Roman" panose="02020603050405020304" pitchFamily="18" charset="0"/>
            </a:rPr>
            <a:t>Реферат-конспект.</a:t>
          </a:r>
          <a:endParaRPr lang="ru-RU" sz="28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latin typeface="Times New Roman" panose="02020603050405020304" pitchFamily="18" charset="0"/>
              <a:cs typeface="Times New Roman" panose="02020603050405020304" pitchFamily="18" charset="0"/>
            </a:rPr>
            <a:t>Реферат — фрагмент первоисточника</a:t>
          </a:r>
          <a:r>
            <a:rPr lang="ru-RU" sz="2800" b="1" i="1" dirty="0" smtClean="0">
              <a:solidFill>
                <a:schemeClr val="bg1"/>
              </a:solidFill>
              <a:latin typeface="Times New Roman" panose="02020603050405020304" pitchFamily="18" charset="0"/>
              <a:cs typeface="Times New Roman" panose="02020603050405020304" pitchFamily="18" charset="0"/>
            </a:rPr>
            <a:t>.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Реферат-резюме.</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CBF3017A-5039-43A7-81B6-0278BC701BB0}" type="parTrans" cxnId="{2DF919A2-2A3D-4CB6-91ED-E3A01F1CD2D5}">
      <dgm:prSet/>
      <dgm:spPr/>
      <dgm:t>
        <a:bodyPr/>
        <a:lstStyle/>
        <a:p>
          <a:endParaRPr lang="ru-RU"/>
        </a:p>
      </dgm:t>
    </dgm:pt>
    <dgm:pt modelId="{221DE4F1-CDAB-4CA9-A2B2-C9935E304C8F}" type="sibTrans" cxnId="{2DF919A2-2A3D-4CB6-91ED-E3A01F1CD2D5}">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latin typeface="Times New Roman" panose="02020603050405020304" pitchFamily="18" charset="0"/>
              <a:cs typeface="Times New Roman" panose="02020603050405020304" pitchFamily="18" charset="0"/>
            </a:rPr>
            <a:t>Реферат-доклад</a:t>
          </a:r>
          <a:r>
            <a:rPr lang="ru-RU" sz="2400" b="1" i="1" dirty="0" smtClean="0">
              <a:solidFill>
                <a:schemeClr val="bg1"/>
              </a:solidFill>
              <a:latin typeface="Times New Roman" panose="02020603050405020304" pitchFamily="18" charset="0"/>
              <a:cs typeface="Times New Roman" panose="02020603050405020304" pitchFamily="18" charset="0"/>
            </a:rPr>
            <a:t>.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A867B48F-5455-48BD-9448-A2A4225B5B45}">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Р</a:t>
          </a:r>
          <a:r>
            <a:rPr lang="ru-RU" sz="2800" b="1" i="1" dirty="0" smtClean="0">
              <a:latin typeface="Times New Roman" panose="02020603050405020304" pitchFamily="18" charset="0"/>
              <a:cs typeface="Times New Roman" panose="02020603050405020304" pitchFamily="18" charset="0"/>
            </a:rPr>
            <a:t>еферат-обзор</a:t>
          </a:r>
          <a:r>
            <a:rPr lang="ru-RU" sz="2400" b="1" i="1" dirty="0" smtClean="0">
              <a:latin typeface="Times New Roman" panose="02020603050405020304" pitchFamily="18" charset="0"/>
              <a:cs typeface="Times New Roman" panose="02020603050405020304" pitchFamily="18" charset="0"/>
            </a:rPr>
            <a:t>.</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D013F013-A9F9-447D-9CD3-814CE3E76306}" type="parTrans" cxnId="{3CF27AE6-1DED-4DC4-B9B9-DFB288E0B15D}">
      <dgm:prSet/>
      <dgm:spPr/>
      <dgm:t>
        <a:bodyPr/>
        <a:lstStyle/>
        <a:p>
          <a:endParaRPr lang="ru-RU"/>
        </a:p>
      </dgm:t>
    </dgm:pt>
    <dgm:pt modelId="{63511C1E-605A-40A6-8084-BC5B7534718F}" type="sibTrans" cxnId="{3CF27AE6-1DED-4DC4-B9B9-DFB288E0B15D}">
      <dgm:prSet/>
      <dgm:spPr/>
      <dgm:t>
        <a:bodyPr/>
        <a:lstStyle/>
        <a:p>
          <a:endParaRPr lang="ru-RU"/>
        </a:p>
      </dgm:t>
    </dgm:pt>
    <dgm:pt modelId="{3C223078-7AC5-490B-A5D4-8B1A0CB1D8BC}">
      <dgm:prSet phldrT="[Текст]" custT="1"/>
      <dgm:spPr>
        <a:solidFill>
          <a:srgbClr val="5757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latin typeface="Times New Roman" panose="02020603050405020304" pitchFamily="18" charset="0"/>
              <a:cs typeface="Times New Roman" panose="02020603050405020304" pitchFamily="18" charset="0"/>
            </a:rPr>
            <a:t>Обзорный реферат</a:t>
          </a:r>
          <a:r>
            <a:rPr lang="ru-RU" sz="2800" i="1" dirty="0" smtClean="0"/>
            <a:t>.</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573404EB-B081-45CA-83DF-5ED097B7F4F3}" type="parTrans" cxnId="{6B43614F-4FFA-494D-920F-68E202F085C7}">
      <dgm:prSet/>
      <dgm:spPr/>
      <dgm:t>
        <a:bodyPr/>
        <a:lstStyle/>
        <a:p>
          <a:endParaRPr lang="ru-RU"/>
        </a:p>
      </dgm:t>
    </dgm:pt>
    <dgm:pt modelId="{D5576426-BE15-4961-93F9-F98944EF1292}" type="sibTrans" cxnId="{6B43614F-4FFA-494D-920F-68E202F085C7}">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6"/>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6"/>
      <dgm:spPr/>
    </dgm:pt>
    <dgm:pt modelId="{3C587DE8-3727-4359-9ED7-B47E85A2EA98}" type="pres">
      <dgm:prSet presAssocID="{D2DA557C-12BB-4E92-AA88-0994F2BD9385}" presName="dstNode" presStyleLbl="node1" presStyleIdx="0" presStyleCnt="6"/>
      <dgm:spPr/>
    </dgm:pt>
    <dgm:pt modelId="{E8A16D2E-8C77-4E38-B5A6-759D4C295B25}" type="pres">
      <dgm:prSet presAssocID="{D9C178D8-1EAC-4269-BB43-08CFB63A576B}" presName="text_1" presStyleLbl="node1" presStyleIdx="0" presStyleCnt="6" custScaleX="100465" custScaleY="96210">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6"/>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7D5C1A58-7356-4222-9592-90AC484873E4}" type="pres">
      <dgm:prSet presAssocID="{A867B48F-5455-48BD-9448-A2A4225B5B45}" presName="text_2" presStyleLbl="node1" presStyleIdx="1" presStyleCnt="6" custScaleY="96452">
        <dgm:presLayoutVars>
          <dgm:bulletEnabled val="1"/>
        </dgm:presLayoutVars>
      </dgm:prSet>
      <dgm:spPr/>
      <dgm:t>
        <a:bodyPr/>
        <a:lstStyle/>
        <a:p>
          <a:endParaRPr lang="ru-RU"/>
        </a:p>
      </dgm:t>
    </dgm:pt>
    <dgm:pt modelId="{928F3A95-D02C-4A1A-854C-9EC5D8D8C3C0}" type="pres">
      <dgm:prSet presAssocID="{A867B48F-5455-48BD-9448-A2A4225B5B45}" presName="accent_2" presStyleCnt="0"/>
      <dgm:spPr/>
    </dgm:pt>
    <dgm:pt modelId="{56FEECCA-9B8A-4FCB-BA89-B3F898689E9D}" type="pres">
      <dgm:prSet presAssocID="{A867B48F-5455-48BD-9448-A2A4225B5B45}" presName="accentRepeatNode" presStyleLbl="solidFgAcc1" presStyleIdx="1" presStyleCnt="6"/>
      <dgm:spPr>
        <a:solidFill>
          <a:srgbClr val="00004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3C99AFB8-C32E-4325-A4FC-C8DBD72F453C}" type="pres">
      <dgm:prSet presAssocID="{F77B80FE-8B22-4B65-BD24-8A30F23A1960}" presName="text_3" presStyleLbl="node1" presStyleIdx="2" presStyleCnt="6">
        <dgm:presLayoutVars>
          <dgm:bulletEnabled val="1"/>
        </dgm:presLayoutVars>
      </dgm:prSet>
      <dgm:spPr/>
      <dgm:t>
        <a:bodyPr/>
        <a:lstStyle/>
        <a:p>
          <a:endParaRPr lang="ru-RU"/>
        </a:p>
      </dgm:t>
    </dgm:pt>
    <dgm:pt modelId="{1E9A7991-6E65-4E2C-B34B-F81FDF55D2FE}" type="pres">
      <dgm:prSet presAssocID="{F77B80FE-8B22-4B65-BD24-8A30F23A1960}" presName="accent_3" presStyleCnt="0"/>
      <dgm:spPr/>
    </dgm:pt>
    <dgm:pt modelId="{F4E8BB1D-73EA-4943-9CC7-F3F3E633FDFB}" type="pres">
      <dgm:prSet presAssocID="{F77B80FE-8B22-4B65-BD24-8A30F23A1960}" presName="accentRepeatNode" presStyleLbl="solidFgAcc1" presStyleIdx="2" presStyleCnt="6"/>
      <dgm:spPr>
        <a:solidFill>
          <a:srgbClr val="000050"/>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AC8D8FA2-3F2E-47C0-99C4-DB904FF0D2A6}" type="pres">
      <dgm:prSet presAssocID="{1D3C0F76-8853-453A-A301-523F4ACA39A9}" presName="text_4" presStyleLbl="node1" presStyleIdx="3" presStyleCnt="6">
        <dgm:presLayoutVars>
          <dgm:bulletEnabled val="1"/>
        </dgm:presLayoutVars>
      </dgm:prSet>
      <dgm:spPr/>
      <dgm:t>
        <a:bodyPr/>
        <a:lstStyle/>
        <a:p>
          <a:endParaRPr lang="ru-RU"/>
        </a:p>
      </dgm:t>
    </dgm:pt>
    <dgm:pt modelId="{0206B9E0-BBF2-401E-B223-82350DA16584}" type="pres">
      <dgm:prSet presAssocID="{1D3C0F76-8853-453A-A301-523F4ACA39A9}" presName="accent_4" presStyleCnt="0"/>
      <dgm:spPr/>
    </dgm:pt>
    <dgm:pt modelId="{644703C9-FEFC-4486-871A-28536A82FE9F}" type="pres">
      <dgm:prSet presAssocID="{1D3C0F76-8853-453A-A301-523F4ACA39A9}" presName="accentRepeatNode" presStyleLbl="solidFgAcc1" presStyleIdx="3" presStyleCnt="6"/>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2179B72-55F3-45AB-89DB-007453EE06EA}" type="pres">
      <dgm:prSet presAssocID="{8E7D19D1-AC63-40A7-ADD4-80DC940B4353}" presName="text_5" presStyleLbl="node1" presStyleIdx="4" presStyleCnt="6" custScaleY="117401">
        <dgm:presLayoutVars>
          <dgm:bulletEnabled val="1"/>
        </dgm:presLayoutVars>
      </dgm:prSet>
      <dgm:spPr/>
      <dgm:t>
        <a:bodyPr/>
        <a:lstStyle/>
        <a:p>
          <a:endParaRPr lang="ru-RU"/>
        </a:p>
      </dgm:t>
    </dgm:pt>
    <dgm:pt modelId="{EFDBBDE7-1DE9-43E5-88BF-60458509DEF4}" type="pres">
      <dgm:prSet presAssocID="{8E7D19D1-AC63-40A7-ADD4-80DC940B4353}" presName="accent_5" presStyleCnt="0"/>
      <dgm:spPr/>
    </dgm:pt>
    <dgm:pt modelId="{0C57FBA9-4760-4C5C-A673-3BC034B5B6EF}" type="pres">
      <dgm:prSet presAssocID="{8E7D19D1-AC63-40A7-ADD4-80DC940B4353}" presName="accentRepeatNode" presStyleLbl="solidFgAcc1" presStyleIdx="4" presStyleCnt="6"/>
      <dgm:spPr>
        <a:solidFill>
          <a:srgbClr val="2D2D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AE65A00-36B4-4C39-897C-50726A66ACD5}" type="pres">
      <dgm:prSet presAssocID="{3C223078-7AC5-490B-A5D4-8B1A0CB1D8BC}" presName="text_6" presStyleLbl="node1" presStyleIdx="5" presStyleCnt="6" custScaleY="110990">
        <dgm:presLayoutVars>
          <dgm:bulletEnabled val="1"/>
        </dgm:presLayoutVars>
      </dgm:prSet>
      <dgm:spPr/>
      <dgm:t>
        <a:bodyPr/>
        <a:lstStyle/>
        <a:p>
          <a:endParaRPr lang="ru-RU"/>
        </a:p>
      </dgm:t>
    </dgm:pt>
    <dgm:pt modelId="{8420F161-A699-4FE9-9C3D-8B10595A1E19}" type="pres">
      <dgm:prSet presAssocID="{3C223078-7AC5-490B-A5D4-8B1A0CB1D8BC}" presName="accent_6" presStyleCnt="0"/>
      <dgm:spPr/>
    </dgm:pt>
    <dgm:pt modelId="{B46EED06-7846-4E50-9C8D-71F581CFF73D}" type="pres">
      <dgm:prSet presAssocID="{3C223078-7AC5-490B-A5D4-8B1A0CB1D8BC}" presName="accentRepeatNode" presStyleLbl="solidFgAcc1" presStyleIdx="5" presStyleCnt="6"/>
      <dgm:spPr>
        <a:solidFill>
          <a:srgbClr val="5757FF"/>
        </a:solidFill>
        <a:ln>
          <a:noFill/>
        </a:ln>
        <a:effectLst>
          <a:outerShdw blurRad="107950" dist="12700" dir="5400000" algn="ctr">
            <a:srgbClr val="000000"/>
          </a:outerShdw>
          <a:reflection blurRad="6350" stA="50000" endA="300" endPos="5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F27AE6-1DED-4DC4-B9B9-DFB288E0B15D}" srcId="{D2DA557C-12BB-4E92-AA88-0994F2BD9385}" destId="{A867B48F-5455-48BD-9448-A2A4225B5B45}" srcOrd="1" destOrd="0" parTransId="{D013F013-A9F9-447D-9CD3-814CE3E76306}" sibTransId="{63511C1E-605A-40A6-8084-BC5B7534718F}"/>
    <dgm:cxn modelId="{1AF069BF-E043-469F-B0B6-F6A3F94458C0}" type="presOf" srcId="{3C223078-7AC5-490B-A5D4-8B1A0CB1D8BC}" destId="{4AE65A00-36B4-4C39-897C-50726A66ACD5}" srcOrd="0" destOrd="0" presId="urn:microsoft.com/office/officeart/2008/layout/VerticalCurvedList"/>
    <dgm:cxn modelId="{FC97619C-850C-4EE1-B215-0DA3C54B07C9}" type="presOf" srcId="{F77B80FE-8B22-4B65-BD24-8A30F23A1960}" destId="{3C99AFB8-C32E-4325-A4FC-C8DBD72F453C}" srcOrd="0" destOrd="0" presId="urn:microsoft.com/office/officeart/2008/layout/VerticalCurvedLi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3" destOrd="0" parTransId="{9CD75BDB-978D-4E38-A364-A7EAE39ACAE0}" sibTransId="{D86393CB-B0A0-41E8-BAF9-313F0307CEDA}"/>
    <dgm:cxn modelId="{4DE16491-2CD2-44FD-BB77-E88330201A0B}" type="presOf" srcId="{8E7D19D1-AC63-40A7-ADD4-80DC940B4353}" destId="{02179B72-55F3-45AB-89DB-007453EE06EA}" srcOrd="0" destOrd="0" presId="urn:microsoft.com/office/officeart/2008/layout/VerticalCurvedList"/>
    <dgm:cxn modelId="{2DF919A2-2A3D-4CB6-91ED-E3A01F1CD2D5}" srcId="{D2DA557C-12BB-4E92-AA88-0994F2BD9385}" destId="{8E7D19D1-AC63-40A7-ADD4-80DC940B4353}" srcOrd="4" destOrd="0" parTransId="{CBF3017A-5039-43A7-81B6-0278BC701BB0}" sibTransId="{221DE4F1-CDAB-4CA9-A2B2-C9935E304C8F}"/>
    <dgm:cxn modelId="{9589ADEC-88D9-43B7-9C01-1DA6674DFA93}" srcId="{D2DA557C-12BB-4E92-AA88-0994F2BD9385}" destId="{F77B80FE-8B22-4B65-BD24-8A30F23A1960}" srcOrd="2"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60D9C96E-D382-4D6B-9C41-5DED24308A0C}" type="presOf" srcId="{1D3C0F76-8853-453A-A301-523F4ACA39A9}" destId="{AC8D8FA2-3F2E-47C0-99C4-DB904FF0D2A6}" srcOrd="0" destOrd="0" presId="urn:microsoft.com/office/officeart/2008/layout/VerticalCurvedList"/>
    <dgm:cxn modelId="{6B43614F-4FFA-494D-920F-68E202F085C7}" srcId="{D2DA557C-12BB-4E92-AA88-0994F2BD9385}" destId="{3C223078-7AC5-490B-A5D4-8B1A0CB1D8BC}" srcOrd="5" destOrd="0" parTransId="{573404EB-B081-45CA-83DF-5ED097B7F4F3}" sibTransId="{D5576426-BE15-4961-93F9-F98944EF1292}"/>
    <dgm:cxn modelId="{4C1529D0-C799-46A7-9AF4-0D1997D7EE40}" type="presOf" srcId="{D9C178D8-1EAC-4269-BB43-08CFB63A576B}" destId="{E8A16D2E-8C77-4E38-B5A6-759D4C295B25}" srcOrd="0" destOrd="0" presId="urn:microsoft.com/office/officeart/2008/layout/VerticalCurvedList"/>
    <dgm:cxn modelId="{BA8A2CC6-1701-447F-869F-5954BC2EC8C2}" type="presOf" srcId="{A867B48F-5455-48BD-9448-A2A4225B5B45}" destId="{7D5C1A58-7356-4222-9592-90AC484873E4}"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50385A65-204E-46C0-A308-91F8EA8632AD}" type="presParOf" srcId="{7906D2C3-B85A-4F4C-83C3-262D52780BCA}" destId="{7D5C1A58-7356-4222-9592-90AC484873E4}" srcOrd="3" destOrd="0" presId="urn:microsoft.com/office/officeart/2008/layout/VerticalCurvedList"/>
    <dgm:cxn modelId="{21ADD523-BDD6-445B-B23E-C750D3BC7834}" type="presParOf" srcId="{7906D2C3-B85A-4F4C-83C3-262D52780BCA}" destId="{928F3A95-D02C-4A1A-854C-9EC5D8D8C3C0}" srcOrd="4" destOrd="0" presId="urn:microsoft.com/office/officeart/2008/layout/VerticalCurvedList"/>
    <dgm:cxn modelId="{EF4A981F-C66D-4675-B661-E3613D1D4EEC}" type="presParOf" srcId="{928F3A95-D02C-4A1A-854C-9EC5D8D8C3C0}" destId="{56FEECCA-9B8A-4FCB-BA89-B3F898689E9D}" srcOrd="0" destOrd="0" presId="urn:microsoft.com/office/officeart/2008/layout/VerticalCurvedList"/>
    <dgm:cxn modelId="{56860DE1-9BE6-4369-A8CB-96C67B33ED0C}" type="presParOf" srcId="{7906D2C3-B85A-4F4C-83C3-262D52780BCA}" destId="{3C99AFB8-C32E-4325-A4FC-C8DBD72F453C}" srcOrd="5" destOrd="0" presId="urn:microsoft.com/office/officeart/2008/layout/VerticalCurvedList"/>
    <dgm:cxn modelId="{4FCE20B5-6894-431B-9AB2-9176A9B5CAE1}" type="presParOf" srcId="{7906D2C3-B85A-4F4C-83C3-262D52780BCA}" destId="{1E9A7991-6E65-4E2C-B34B-F81FDF55D2FE}" srcOrd="6" destOrd="0" presId="urn:microsoft.com/office/officeart/2008/layout/VerticalCurvedList"/>
    <dgm:cxn modelId="{CEF41E85-0956-4B13-8FA2-58E45493DEF0}" type="presParOf" srcId="{1E9A7991-6E65-4E2C-B34B-F81FDF55D2FE}" destId="{F4E8BB1D-73EA-4943-9CC7-F3F3E633FDFB}" srcOrd="0" destOrd="0" presId="urn:microsoft.com/office/officeart/2008/layout/VerticalCurvedList"/>
    <dgm:cxn modelId="{38AE8BFD-7B1F-45C1-8713-BBCE457CA91F}" type="presParOf" srcId="{7906D2C3-B85A-4F4C-83C3-262D52780BCA}" destId="{AC8D8FA2-3F2E-47C0-99C4-DB904FF0D2A6}" srcOrd="7" destOrd="0" presId="urn:microsoft.com/office/officeart/2008/layout/VerticalCurvedList"/>
    <dgm:cxn modelId="{54F4159E-FA28-4615-9A7A-BAF9C02F7671}" type="presParOf" srcId="{7906D2C3-B85A-4F4C-83C3-262D52780BCA}" destId="{0206B9E0-BBF2-401E-B223-82350DA16584}" srcOrd="8" destOrd="0" presId="urn:microsoft.com/office/officeart/2008/layout/VerticalCurvedList"/>
    <dgm:cxn modelId="{F3664C8F-2CB9-4D09-988B-9AB7873EE97C}" type="presParOf" srcId="{0206B9E0-BBF2-401E-B223-82350DA16584}" destId="{644703C9-FEFC-4486-871A-28536A82FE9F}" srcOrd="0" destOrd="0" presId="urn:microsoft.com/office/officeart/2008/layout/VerticalCurvedList"/>
    <dgm:cxn modelId="{BCF3C71B-286E-49FF-AB57-D4648109CF63}" type="presParOf" srcId="{7906D2C3-B85A-4F4C-83C3-262D52780BCA}" destId="{02179B72-55F3-45AB-89DB-007453EE06EA}" srcOrd="9" destOrd="0" presId="urn:microsoft.com/office/officeart/2008/layout/VerticalCurvedList"/>
    <dgm:cxn modelId="{A0F054B7-B2EF-45E3-ADDB-F17D5CB5FFC5}" type="presParOf" srcId="{7906D2C3-B85A-4F4C-83C3-262D52780BCA}" destId="{EFDBBDE7-1DE9-43E5-88BF-60458509DEF4}" srcOrd="10" destOrd="0" presId="urn:microsoft.com/office/officeart/2008/layout/VerticalCurvedList"/>
    <dgm:cxn modelId="{34B73277-D85E-41D6-9A72-34AD4F68E7A6}" type="presParOf" srcId="{EFDBBDE7-1DE9-43E5-88BF-60458509DEF4}" destId="{0C57FBA9-4760-4C5C-A673-3BC034B5B6EF}" srcOrd="0" destOrd="0" presId="urn:microsoft.com/office/officeart/2008/layout/VerticalCurvedList"/>
    <dgm:cxn modelId="{FDC7638D-DEBD-48A9-9C22-5B815258610E}" type="presParOf" srcId="{7906D2C3-B85A-4F4C-83C3-262D52780BCA}" destId="{4AE65A00-36B4-4C39-897C-50726A66ACD5}" srcOrd="11" destOrd="0" presId="urn:microsoft.com/office/officeart/2008/layout/VerticalCurvedList"/>
    <dgm:cxn modelId="{026244DB-9636-49BE-9097-FFB082C9CFB1}" type="presParOf" srcId="{7906D2C3-B85A-4F4C-83C3-262D52780BCA}" destId="{8420F161-A699-4FE9-9C3D-8B10595A1E19}" srcOrd="12" destOrd="0" presId="urn:microsoft.com/office/officeart/2008/layout/VerticalCurvedList"/>
    <dgm:cxn modelId="{78D1BE6D-3F04-4763-95B6-971708023457}" type="presParOf" srcId="{8420F161-A699-4FE9-9C3D-8B10595A1E19}" destId="{B46EED06-7846-4E50-9C8D-71F581CFF73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Название реферируемой работы (или выходные данные).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Композиция реферируемой работы.</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Главная мысль реферируемого материала.</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DBCF51A4-E7AE-47D1-BCC3-1BE53E6B1C1A}">
      <dgm:prSet phldrT="[Текст]" custT="1"/>
      <dgm:spPr>
        <a:solidFill>
          <a:srgbClr val="5757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Выводы автора по реферируемому материалу</a:t>
          </a:r>
          <a:r>
            <a:rPr lang="ru-RU" sz="3200" b="1" i="1" dirty="0" smtClean="0">
              <a:solidFill>
                <a:schemeClr val="bg1"/>
              </a:solidFill>
              <a:latin typeface="Times New Roman" panose="02020603050405020304" pitchFamily="18" charset="0"/>
              <a:cs typeface="Times New Roman" panose="02020603050405020304" pitchFamily="18" charset="0"/>
            </a:rPr>
            <a:t>.</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4BD3B7A7-C51E-4874-BDAC-5392B15475B7}" type="parTrans" cxnId="{902D2505-0284-4E5B-8E60-E5229A721DAB}">
      <dgm:prSet/>
      <dgm:spPr/>
      <dgm:t>
        <a:bodyPr/>
        <a:lstStyle/>
        <a:p>
          <a:endParaRPr lang="ru-RU"/>
        </a:p>
      </dgm:t>
    </dgm:pt>
    <dgm:pt modelId="{49C02B87-F904-4162-8489-10E72FE94611}" type="sibTrans" cxnId="{902D2505-0284-4E5B-8E60-E5229A721DAB}">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Изложение содержания.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AD48128-DB00-4D51-9C06-CA5DD24B3E1B}" type="pres">
      <dgm:prSet presAssocID="{F77B80FE-8B22-4B65-BD24-8A30F23A1960}" presName="text_2" presStyleLbl="node1" presStyleIdx="1" presStyleCnt="5">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5"/>
      <dgm:spPr>
        <a:solidFill>
          <a:srgbClr val="000050"/>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40BD1E57-583C-43A2-978B-F8785F406EA1}" type="pres">
      <dgm:prSet presAssocID="{1D3C0F76-8853-453A-A301-523F4ACA39A9}" presName="text_3" presStyleLbl="node1" presStyleIdx="2" presStyleCnt="5">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5"/>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F90FC12B-24A3-4BA6-A849-61FDE30BFB4A}" type="pres">
      <dgm:prSet presAssocID="{8E7D19D1-AC63-40A7-ADD4-80DC940B4353}" presName="text_4" presStyleLbl="node1" presStyleIdx="3" presStyleCnt="5">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5"/>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9DBB276F-1247-48B1-A6DA-479D279B9C84}" type="pres">
      <dgm:prSet presAssocID="{DBCF51A4-E7AE-47D1-BCC3-1BE53E6B1C1A}" presName="text_5" presStyleLbl="node1" presStyleIdx="4" presStyleCnt="5">
        <dgm:presLayoutVars>
          <dgm:bulletEnabled val="1"/>
        </dgm:presLayoutVars>
      </dgm:prSet>
      <dgm:spPr/>
      <dgm:t>
        <a:bodyPr/>
        <a:lstStyle/>
        <a:p>
          <a:endParaRPr lang="ru-RU"/>
        </a:p>
      </dgm:t>
    </dgm:pt>
    <dgm:pt modelId="{1D2E6A48-1093-476F-9C54-95205A5E035E}" type="pres">
      <dgm:prSet presAssocID="{DBCF51A4-E7AE-47D1-BCC3-1BE53E6B1C1A}" presName="accent_5" presStyleCnt="0"/>
      <dgm:spPr/>
    </dgm:pt>
    <dgm:pt modelId="{950F8004-8FA6-4067-B8CB-A7E1D5A3AE33}" type="pres">
      <dgm:prSet presAssocID="{DBCF51A4-E7AE-47D1-BCC3-1BE53E6B1C1A}" presName="accentRepeatNode" presStyleLbl="solidFgAcc1" presStyleIdx="4" presStyleCnt="5"/>
      <dgm:spPr>
        <a:solidFill>
          <a:srgbClr val="5757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9589ADEC-88D9-43B7-9C01-1DA6674DFA93}" srcId="{D2DA557C-12BB-4E92-AA88-0994F2BD9385}" destId="{F77B80FE-8B22-4B65-BD24-8A30F23A1960}" srcOrd="1"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902D2505-0284-4E5B-8E60-E5229A721DAB}" srcId="{D2DA557C-12BB-4E92-AA88-0994F2BD9385}" destId="{DBCF51A4-E7AE-47D1-BCC3-1BE53E6B1C1A}" srcOrd="4" destOrd="0" parTransId="{4BD3B7A7-C51E-4874-BDAC-5392B15475B7}" sibTransId="{49C02B87-F904-4162-8489-10E72FE94611}"/>
    <dgm:cxn modelId="{09BEF70F-2C46-4E91-B301-4C7507A23B4D}" srcId="{D2DA557C-12BB-4E92-AA88-0994F2BD9385}" destId="{D9C178D8-1EAC-4269-BB43-08CFB63A576B}" srcOrd="0" destOrd="0" parTransId="{F2992EFD-9E43-4FC4-A8D2-BCAFE4C11C0E}" sibTransId="{B18AA4DB-05A9-4C16-B99F-BA023A797610}"/>
    <dgm:cxn modelId="{77EDC42F-AC17-4E62-BDDF-8D6C8B0B9C4F}" type="presOf" srcId="{F77B80FE-8B22-4B65-BD24-8A30F23A1960}" destId="{0AD48128-DB00-4D51-9C06-CA5DD24B3E1B}" srcOrd="0" destOrd="0" presId="urn:microsoft.com/office/officeart/2008/layout/VerticalCurvedList"/>
    <dgm:cxn modelId="{3FF4BA1B-FBA3-4FC3-A6E1-AF3A4A080B19}" type="presOf" srcId="{DBCF51A4-E7AE-47D1-BCC3-1BE53E6B1C1A}" destId="{9DBB276F-1247-48B1-A6DA-479D279B9C84}"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 modelId="{2D7DE1E5-1055-4327-94D5-6D2C9DCAEC08}" type="presParOf" srcId="{7906D2C3-B85A-4F4C-83C3-262D52780BCA}" destId="{9DBB276F-1247-48B1-A6DA-479D279B9C84}" srcOrd="9" destOrd="0" presId="urn:microsoft.com/office/officeart/2008/layout/VerticalCurvedList"/>
    <dgm:cxn modelId="{1ECF2019-D73B-499A-8650-760DCEADE1A2}" type="presParOf" srcId="{7906D2C3-B85A-4F4C-83C3-262D52780BCA}" destId="{1D2E6A48-1093-476F-9C54-95205A5E035E}" srcOrd="10" destOrd="0" presId="urn:microsoft.com/office/officeart/2008/layout/VerticalCurvedList"/>
    <dgm:cxn modelId="{1B74C017-6A07-4088-BC2B-5634BF334D6C}" type="presParOf" srcId="{1D2E6A48-1093-476F-9C54-95205A5E035E}" destId="{950F8004-8FA6-4067-B8CB-A7E1D5A3AE3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 выбрать тему, если она не определена преподавателем;</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определить источники, с которыми придется работать;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DBCF51A4-E7AE-47D1-BCC3-1BE53E6B1C1A}">
      <dgm:prSet phldrT="[Текст]" custT="1"/>
      <dgm:spPr>
        <a:solidFill>
          <a:srgbClr val="5757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3200" b="1" i="1" dirty="0" smtClean="0">
              <a:solidFill>
                <a:schemeClr val="bg1"/>
              </a:solidFill>
              <a:latin typeface="Times New Roman" panose="02020603050405020304" pitchFamily="18" charset="0"/>
              <a:cs typeface="Times New Roman" panose="02020603050405020304" pitchFamily="18" charset="0"/>
            </a:rPr>
            <a:t>написать реферат:</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4BD3B7A7-C51E-4874-BDAC-5392B15475B7}" type="parTrans" cxnId="{902D2505-0284-4E5B-8E60-E5229A721DAB}">
      <dgm:prSet/>
      <dgm:spPr/>
      <dgm:t>
        <a:bodyPr/>
        <a:lstStyle/>
        <a:p>
          <a:endParaRPr lang="ru-RU"/>
        </a:p>
      </dgm:t>
    </dgm:pt>
    <dgm:pt modelId="{49C02B87-F904-4162-8489-10E72FE94611}" type="sibTrans" cxnId="{902D2505-0284-4E5B-8E60-E5229A721DAB}">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800" b="1" i="1" dirty="0" smtClean="0">
              <a:solidFill>
                <a:schemeClr val="bg1"/>
              </a:solidFill>
              <a:latin typeface="Times New Roman" panose="02020603050405020304" pitchFamily="18" charset="0"/>
              <a:cs typeface="Times New Roman" panose="02020603050405020304" pitchFamily="18" charset="0"/>
            </a:rPr>
            <a:t>составить план;</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изучить, систематизировать и обработать выбранный материал из источников; </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D86393CB-B0A0-41E8-BAF9-313F0307CEDA}" type="sibTrans" cxnId="{8FAEF8E3-BCB8-47BC-9BBD-F0BECFA6CA22}">
      <dgm:prSet/>
      <dgm:spPr/>
      <dgm:t>
        <a:bodyPr/>
        <a:lstStyle/>
        <a:p>
          <a:endParaRPr lang="ru-RU"/>
        </a:p>
      </dgm:t>
    </dgm:pt>
    <dgm:pt modelId="{9CD75BDB-978D-4E38-A364-A7EAE39ACAE0}" type="parTrans" cxnId="{8FAEF8E3-BCB8-47BC-9BBD-F0BECFA6CA22}">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AD48128-DB00-4D51-9C06-CA5DD24B3E1B}" type="pres">
      <dgm:prSet presAssocID="{F77B80FE-8B22-4B65-BD24-8A30F23A1960}" presName="text_2" presStyleLbl="node1" presStyleIdx="1" presStyleCnt="5" custScaleY="132371">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5"/>
      <dgm:spPr>
        <a:solidFill>
          <a:srgbClr val="000050"/>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40BD1E57-583C-43A2-978B-F8785F406EA1}" type="pres">
      <dgm:prSet presAssocID="{1D3C0F76-8853-453A-A301-523F4ACA39A9}" presName="text_3" presStyleLbl="node1" presStyleIdx="2" presStyleCnt="5" custScaleY="125897">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5"/>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90FC12B-24A3-4BA6-A849-61FDE30BFB4A}" type="pres">
      <dgm:prSet presAssocID="{8E7D19D1-AC63-40A7-ADD4-80DC940B4353}" presName="text_4" presStyleLbl="node1" presStyleIdx="3" presStyleCnt="5">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5"/>
      <dgm:spPr>
        <a:solidFill>
          <a:srgbClr val="2D2D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9DBB276F-1247-48B1-A6DA-479D279B9C84}" type="pres">
      <dgm:prSet presAssocID="{DBCF51A4-E7AE-47D1-BCC3-1BE53E6B1C1A}" presName="text_5" presStyleLbl="node1" presStyleIdx="4" presStyleCnt="5">
        <dgm:presLayoutVars>
          <dgm:bulletEnabled val="1"/>
        </dgm:presLayoutVars>
      </dgm:prSet>
      <dgm:spPr/>
      <dgm:t>
        <a:bodyPr/>
        <a:lstStyle/>
        <a:p>
          <a:endParaRPr lang="ru-RU"/>
        </a:p>
      </dgm:t>
    </dgm:pt>
    <dgm:pt modelId="{1D2E6A48-1093-476F-9C54-95205A5E035E}" type="pres">
      <dgm:prSet presAssocID="{DBCF51A4-E7AE-47D1-BCC3-1BE53E6B1C1A}" presName="accent_5" presStyleCnt="0"/>
      <dgm:spPr/>
    </dgm:pt>
    <dgm:pt modelId="{950F8004-8FA6-4067-B8CB-A7E1D5A3AE33}" type="pres">
      <dgm:prSet presAssocID="{DBCF51A4-E7AE-47D1-BCC3-1BE53E6B1C1A}" presName="accentRepeatNode" presStyleLbl="solidFgAcc1" presStyleIdx="4" presStyleCnt="5"/>
      <dgm:spPr>
        <a:solidFill>
          <a:srgbClr val="5757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9589ADEC-88D9-43B7-9C01-1DA6674DFA93}" srcId="{D2DA557C-12BB-4E92-AA88-0994F2BD9385}" destId="{F77B80FE-8B22-4B65-BD24-8A30F23A1960}" srcOrd="1"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902D2505-0284-4E5B-8E60-E5229A721DAB}" srcId="{D2DA557C-12BB-4E92-AA88-0994F2BD9385}" destId="{DBCF51A4-E7AE-47D1-BCC3-1BE53E6B1C1A}" srcOrd="4" destOrd="0" parTransId="{4BD3B7A7-C51E-4874-BDAC-5392B15475B7}" sibTransId="{49C02B87-F904-4162-8489-10E72FE94611}"/>
    <dgm:cxn modelId="{09BEF70F-2C46-4E91-B301-4C7507A23B4D}" srcId="{D2DA557C-12BB-4E92-AA88-0994F2BD9385}" destId="{D9C178D8-1EAC-4269-BB43-08CFB63A576B}" srcOrd="0" destOrd="0" parTransId="{F2992EFD-9E43-4FC4-A8D2-BCAFE4C11C0E}" sibTransId="{B18AA4DB-05A9-4C16-B99F-BA023A797610}"/>
    <dgm:cxn modelId="{77EDC42F-AC17-4E62-BDDF-8D6C8B0B9C4F}" type="presOf" srcId="{F77B80FE-8B22-4B65-BD24-8A30F23A1960}" destId="{0AD48128-DB00-4D51-9C06-CA5DD24B3E1B}" srcOrd="0" destOrd="0" presId="urn:microsoft.com/office/officeart/2008/layout/VerticalCurvedList"/>
    <dgm:cxn modelId="{3FF4BA1B-FBA3-4FC3-A6E1-AF3A4A080B19}" type="presOf" srcId="{DBCF51A4-E7AE-47D1-BCC3-1BE53E6B1C1A}" destId="{9DBB276F-1247-48B1-A6DA-479D279B9C84}"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 modelId="{2D7DE1E5-1055-4327-94D5-6D2C9DCAEC08}" type="presParOf" srcId="{7906D2C3-B85A-4F4C-83C3-262D52780BCA}" destId="{9DBB276F-1247-48B1-A6DA-479D279B9C84}" srcOrd="9" destOrd="0" presId="urn:microsoft.com/office/officeart/2008/layout/VerticalCurvedList"/>
    <dgm:cxn modelId="{1ECF2019-D73B-499A-8650-760DCEADE1A2}" type="presParOf" srcId="{7906D2C3-B85A-4F4C-83C3-262D52780BCA}" destId="{1D2E6A48-1093-476F-9C54-95205A5E035E}" srcOrd="10" destOrd="0" presId="urn:microsoft.com/office/officeart/2008/layout/VerticalCurvedList"/>
    <dgm:cxn modelId="{1B74C017-6A07-4088-BC2B-5634BF334D6C}" type="presParOf" srcId="{1D2E6A48-1093-476F-9C54-95205A5E035E}" destId="{950F8004-8FA6-4067-B8CB-A7E1D5A3AE3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50"/>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cs typeface="Times New Roman" panose="02020603050405020304" pitchFamily="18" charset="0"/>
            </a:rPr>
            <a:t>обосновать актуальность выбранной темы;</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007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указать исходные данные реферируемого текста (название, где опубликован, в каком году), сведения об авторе (Ф. И. о., специальность, ученая степень, ученое звание);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DBCF51A4-E7AE-47D1-BCC3-1BE53E6B1C1A}">
      <dgm:prSet phldrT="[Текст]" custT="1"/>
      <dgm:spPr>
        <a:solidFill>
          <a:srgbClr val="5757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cs typeface="Times New Roman" panose="02020603050405020304" pitchFamily="18" charset="0"/>
            </a:rPr>
            <a:t>сделать общий вывод по проблеме, заявленной в реферате.</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4BD3B7A7-C51E-4874-BDAC-5392B15475B7}" type="parTrans" cxnId="{902D2505-0284-4E5B-8E60-E5229A721DAB}">
      <dgm:prSet/>
      <dgm:spPr/>
      <dgm:t>
        <a:bodyPr/>
        <a:lstStyle/>
        <a:p>
          <a:endParaRPr lang="ru-RU"/>
        </a:p>
      </dgm:t>
    </dgm:pt>
    <dgm:pt modelId="{49C02B87-F904-4162-8489-10E72FE94611}" type="sibTrans" cxnId="{902D2505-0284-4E5B-8E60-E5229A721DAB}">
      <dgm:prSet/>
      <dgm:spPr/>
      <dgm:t>
        <a:bodyPr/>
        <a:lstStyle/>
        <a:p>
          <a:endParaRPr lang="ru-RU"/>
        </a:p>
      </dgm:t>
    </dgm:pt>
    <dgm:pt modelId="{8E7D19D1-AC63-40A7-ADD4-80DC940B4353}">
      <dgm:prSet phldrT="[Текст]" custT="1"/>
      <dgm:spPr>
        <a:solidFill>
          <a:srgbClr val="2D2DFF"/>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привести основные тезисы реферируемого текста и их аргументацию;</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1D3C0F76-8853-453A-A301-523F4ACA39A9}">
      <dgm:prSet phldrT="[Текст]" custT="1"/>
      <dgm:spPr>
        <a:solidFill>
          <a:srgbClr val="0000CC"/>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сформулировать проблематику выбранной темы;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D86393CB-B0A0-41E8-BAF9-313F0307CEDA}" type="sibTrans" cxnId="{8FAEF8E3-BCB8-47BC-9BBD-F0BECFA6CA22}">
      <dgm:prSet/>
      <dgm:spPr/>
      <dgm:t>
        <a:bodyPr/>
        <a:lstStyle/>
        <a:p>
          <a:endParaRPr lang="ru-RU"/>
        </a:p>
      </dgm:t>
    </dgm:pt>
    <dgm:pt modelId="{9CD75BDB-978D-4E38-A364-A7EAE39ACAE0}" type="parTrans" cxnId="{8FAEF8E3-BCB8-47BC-9BBD-F0BECFA6CA22}">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D26"/>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AD48128-DB00-4D51-9C06-CA5DD24B3E1B}" type="pres">
      <dgm:prSet presAssocID="{F77B80FE-8B22-4B65-BD24-8A30F23A1960}" presName="text_2" presStyleLbl="node1" presStyleIdx="1" presStyleCnt="5" custScaleY="125984">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5"/>
      <dgm:spPr>
        <a:solidFill>
          <a:srgbClr val="00007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0BD1E57-583C-43A2-978B-F8785F406EA1}" type="pres">
      <dgm:prSet presAssocID="{1D3C0F76-8853-453A-A301-523F4ACA39A9}" presName="text_3" presStyleLbl="node1" presStyleIdx="2" presStyleCnt="5" custScaleY="85253">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5"/>
      <dgm:spPr>
        <a:solidFill>
          <a:srgbClr val="0000CC"/>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90FC12B-24A3-4BA6-A849-61FDE30BFB4A}" type="pres">
      <dgm:prSet presAssocID="{8E7D19D1-AC63-40A7-ADD4-80DC940B4353}" presName="text_4" presStyleLbl="node1" presStyleIdx="3" presStyleCnt="5">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5"/>
      <dgm:spPr>
        <a:solidFill>
          <a:srgbClr val="2D2D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9DBB276F-1247-48B1-A6DA-479D279B9C84}" type="pres">
      <dgm:prSet presAssocID="{DBCF51A4-E7AE-47D1-BCC3-1BE53E6B1C1A}" presName="text_5" presStyleLbl="node1" presStyleIdx="4" presStyleCnt="5">
        <dgm:presLayoutVars>
          <dgm:bulletEnabled val="1"/>
        </dgm:presLayoutVars>
      </dgm:prSet>
      <dgm:spPr/>
      <dgm:t>
        <a:bodyPr/>
        <a:lstStyle/>
        <a:p>
          <a:endParaRPr lang="ru-RU"/>
        </a:p>
      </dgm:t>
    </dgm:pt>
    <dgm:pt modelId="{1D2E6A48-1093-476F-9C54-95205A5E035E}" type="pres">
      <dgm:prSet presAssocID="{DBCF51A4-E7AE-47D1-BCC3-1BE53E6B1C1A}" presName="accent_5" presStyleCnt="0"/>
      <dgm:spPr/>
    </dgm:pt>
    <dgm:pt modelId="{950F8004-8FA6-4067-B8CB-A7E1D5A3AE33}" type="pres">
      <dgm:prSet presAssocID="{DBCF51A4-E7AE-47D1-BCC3-1BE53E6B1C1A}" presName="accentRepeatNode" presStyleLbl="solidFgAcc1" presStyleIdx="4" presStyleCnt="5"/>
      <dgm:spPr>
        <a:solidFill>
          <a:srgbClr val="5757FF"/>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9589ADEC-88D9-43B7-9C01-1DA6674DFA93}" srcId="{D2DA557C-12BB-4E92-AA88-0994F2BD9385}" destId="{F77B80FE-8B22-4B65-BD24-8A30F23A1960}" srcOrd="1"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902D2505-0284-4E5B-8E60-E5229A721DAB}" srcId="{D2DA557C-12BB-4E92-AA88-0994F2BD9385}" destId="{DBCF51A4-E7AE-47D1-BCC3-1BE53E6B1C1A}" srcOrd="4" destOrd="0" parTransId="{4BD3B7A7-C51E-4874-BDAC-5392B15475B7}" sibTransId="{49C02B87-F904-4162-8489-10E72FE94611}"/>
    <dgm:cxn modelId="{09BEF70F-2C46-4E91-B301-4C7507A23B4D}" srcId="{D2DA557C-12BB-4E92-AA88-0994F2BD9385}" destId="{D9C178D8-1EAC-4269-BB43-08CFB63A576B}" srcOrd="0" destOrd="0" parTransId="{F2992EFD-9E43-4FC4-A8D2-BCAFE4C11C0E}" sibTransId="{B18AA4DB-05A9-4C16-B99F-BA023A797610}"/>
    <dgm:cxn modelId="{77EDC42F-AC17-4E62-BDDF-8D6C8B0B9C4F}" type="presOf" srcId="{F77B80FE-8B22-4B65-BD24-8A30F23A1960}" destId="{0AD48128-DB00-4D51-9C06-CA5DD24B3E1B}" srcOrd="0" destOrd="0" presId="urn:microsoft.com/office/officeart/2008/layout/VerticalCurvedList"/>
    <dgm:cxn modelId="{3FF4BA1B-FBA3-4FC3-A6E1-AF3A4A080B19}" type="presOf" srcId="{DBCF51A4-E7AE-47D1-BCC3-1BE53E6B1C1A}" destId="{9DBB276F-1247-48B1-A6DA-479D279B9C84}"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 modelId="{2D7DE1E5-1055-4327-94D5-6D2C9DCAEC08}" type="presParOf" srcId="{7906D2C3-B85A-4F4C-83C3-262D52780BCA}" destId="{9DBB276F-1247-48B1-A6DA-479D279B9C84}" srcOrd="9" destOrd="0" presId="urn:microsoft.com/office/officeart/2008/layout/VerticalCurvedList"/>
    <dgm:cxn modelId="{1ECF2019-D73B-499A-8650-760DCEADE1A2}" type="presParOf" srcId="{7906D2C3-B85A-4F4C-83C3-262D52780BCA}" destId="{1D2E6A48-1093-476F-9C54-95205A5E035E}" srcOrd="10" destOrd="0" presId="urn:microsoft.com/office/officeart/2008/layout/VerticalCurvedList"/>
    <dgm:cxn modelId="{1B74C017-6A07-4088-BC2B-5634BF334D6C}" type="presParOf" srcId="{1D2E6A48-1093-476F-9C54-95205A5E035E}" destId="{950F8004-8FA6-4067-B8CB-A7E1D5A3AE33}"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611081" y="-858980"/>
          <a:ext cx="6680636" cy="6680636"/>
        </a:xfrm>
        <a:prstGeom prst="blockArc">
          <a:avLst>
            <a:gd name="adj1" fmla="val 18900000"/>
            <a:gd name="adj2" fmla="val 2700000"/>
            <a:gd name="adj3" fmla="val 323"/>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67581" y="310067"/>
          <a:ext cx="8867288" cy="620533"/>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92548"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800" b="1" i="1" kern="1200" dirty="0" smtClean="0">
              <a:solidFill>
                <a:schemeClr val="bg1"/>
              </a:solidFill>
              <a:latin typeface="Times New Roman" panose="02020603050405020304" pitchFamily="18" charset="0"/>
              <a:ea typeface="Times New Roman" panose="02020603050405020304" pitchFamily="18" charset="0"/>
            </a:rPr>
            <a:t>Информативная.</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67581" y="310067"/>
        <a:ext cx="8867288" cy="620533"/>
      </dsp:txXfrm>
    </dsp:sp>
    <dsp:sp modelId="{512FB62E-4654-4A66-914D-727B70B0B070}">
      <dsp:nvSpPr>
        <dsp:cNvPr id="0" name=""/>
        <dsp:cNvSpPr/>
      </dsp:nvSpPr>
      <dsp:spPr>
        <a:xfrm>
          <a:off x="79748" y="232501"/>
          <a:ext cx="775666" cy="775666"/>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912237" y="1240569"/>
          <a:ext cx="8422632" cy="620533"/>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92548"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ea typeface="Times New Roman" panose="02020603050405020304" pitchFamily="18" charset="0"/>
            </a:rPr>
            <a:t>Поисковая и справочная.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912237" y="1240569"/>
        <a:ext cx="8422632" cy="620533"/>
      </dsp:txXfrm>
    </dsp:sp>
    <dsp:sp modelId="{F4E8BB1D-73EA-4943-9CC7-F3F3E633FDFB}">
      <dsp:nvSpPr>
        <dsp:cNvPr id="0" name=""/>
        <dsp:cNvSpPr/>
      </dsp:nvSpPr>
      <dsp:spPr>
        <a:xfrm>
          <a:off x="524403" y="1163003"/>
          <a:ext cx="775666" cy="775666"/>
        </a:xfrm>
        <a:prstGeom prst="ellipse">
          <a:avLst/>
        </a:prstGeom>
        <a:solidFill>
          <a:srgbClr val="000050"/>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1048710" y="2171071"/>
          <a:ext cx="8286159" cy="620533"/>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92548"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ea typeface="Times New Roman" panose="02020603050405020304" pitchFamily="18" charset="0"/>
            </a:rPr>
            <a:t>Индикативная.</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1048710" y="2171071"/>
        <a:ext cx="8286159" cy="620533"/>
      </dsp:txXfrm>
    </dsp:sp>
    <dsp:sp modelId="{644703C9-FEFC-4486-871A-28536A82FE9F}">
      <dsp:nvSpPr>
        <dsp:cNvPr id="0" name=""/>
        <dsp:cNvSpPr/>
      </dsp:nvSpPr>
      <dsp:spPr>
        <a:xfrm>
          <a:off x="660877" y="2093504"/>
          <a:ext cx="775666" cy="775666"/>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912237" y="3101573"/>
          <a:ext cx="8422632" cy="620533"/>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92548"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ea typeface="Times New Roman" panose="02020603050405020304" pitchFamily="18" charset="0"/>
            </a:rPr>
            <a:t>Адресная.</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912237" y="3101573"/>
        <a:ext cx="8422632" cy="620533"/>
      </dsp:txXfrm>
    </dsp:sp>
    <dsp:sp modelId="{0C57FBA9-4760-4C5C-A673-3BC034B5B6EF}">
      <dsp:nvSpPr>
        <dsp:cNvPr id="0" name=""/>
        <dsp:cNvSpPr/>
      </dsp:nvSpPr>
      <dsp:spPr>
        <a:xfrm>
          <a:off x="524403" y="3024006"/>
          <a:ext cx="775666" cy="775666"/>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9DBB276F-1247-48B1-A6DA-479D279B9C84}">
      <dsp:nvSpPr>
        <dsp:cNvPr id="0" name=""/>
        <dsp:cNvSpPr/>
      </dsp:nvSpPr>
      <dsp:spPr>
        <a:xfrm>
          <a:off x="467581" y="4032074"/>
          <a:ext cx="8867288" cy="620533"/>
        </a:xfrm>
        <a:prstGeom prst="rect">
          <a:avLst/>
        </a:prstGeom>
        <a:solidFill>
          <a:srgbClr val="5757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92548" tIns="86360" rIns="86360" bIns="86360" numCol="1" spcCol="1270" anchor="ctr" anchorCtr="0">
          <a:noAutofit/>
        </a:bodyPr>
        <a:lstStyle/>
        <a:p>
          <a:pPr lvl="0" algn="l" defTabSz="1511300">
            <a:lnSpc>
              <a:spcPct val="90000"/>
            </a:lnSpc>
            <a:spcBef>
              <a:spcPct val="0"/>
            </a:spcBef>
            <a:spcAft>
              <a:spcPct val="35000"/>
            </a:spcAft>
          </a:pPr>
          <a:r>
            <a:rPr lang="ru-RU" sz="3400" b="1" i="1" kern="1200" dirty="0" smtClean="0">
              <a:solidFill>
                <a:schemeClr val="bg1"/>
              </a:solidFill>
              <a:latin typeface="Times New Roman" panose="02020603050405020304" pitchFamily="18" charset="0"/>
              <a:ea typeface="Times New Roman" panose="02020603050405020304" pitchFamily="18" charset="0"/>
            </a:rPr>
            <a:t>Сигнальная.</a:t>
          </a:r>
          <a:endParaRPr lang="ru-RU" sz="3400" b="1" i="1" kern="1200" dirty="0">
            <a:solidFill>
              <a:schemeClr val="bg1"/>
            </a:solidFill>
            <a:latin typeface="Times New Roman" panose="02020603050405020304" pitchFamily="18" charset="0"/>
            <a:cs typeface="Times New Roman" panose="02020603050405020304" pitchFamily="18" charset="0"/>
          </a:endParaRPr>
        </a:p>
      </dsp:txBody>
      <dsp:txXfrm>
        <a:off x="467581" y="4032074"/>
        <a:ext cx="8867288" cy="620533"/>
      </dsp:txXfrm>
    </dsp:sp>
    <dsp:sp modelId="{950F8004-8FA6-4067-B8CB-A7E1D5A3AE33}">
      <dsp:nvSpPr>
        <dsp:cNvPr id="0" name=""/>
        <dsp:cNvSpPr/>
      </dsp:nvSpPr>
      <dsp:spPr>
        <a:xfrm>
          <a:off x="79748" y="3954508"/>
          <a:ext cx="775666" cy="775666"/>
        </a:xfrm>
        <a:prstGeom prst="ellipse">
          <a:avLst/>
        </a:prstGeom>
        <a:solidFill>
          <a:srgbClr val="5757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4773678" y="-737107"/>
          <a:ext cx="5728329" cy="5728329"/>
        </a:xfrm>
        <a:prstGeom prst="blockArc">
          <a:avLst>
            <a:gd name="adj1" fmla="val 18900000"/>
            <a:gd name="adj2" fmla="val 2700000"/>
            <a:gd name="adj3" fmla="val 377"/>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0199BCF-1178-485B-A5DA-E0A575CCADFA}">
      <dsp:nvSpPr>
        <dsp:cNvPr id="0" name=""/>
        <dsp:cNvSpPr/>
      </dsp:nvSpPr>
      <dsp:spPr>
        <a:xfrm>
          <a:off x="782012" y="430659"/>
          <a:ext cx="8938482" cy="1569482"/>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64657"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Способность студентов к обобщению, анализу, восприятию информации, постановке цели и выбору путей ее достижения.</a:t>
          </a:r>
          <a:r>
            <a:rPr lang="ru-RU" sz="2800" b="1" i="1" kern="1200" dirty="0" smtClean="0">
              <a:solidFill>
                <a:schemeClr val="bg1"/>
              </a:solidFill>
              <a:latin typeface="Times New Roman" panose="02020603050405020304" pitchFamily="18" charset="0"/>
              <a:cs typeface="Times New Roman" panose="02020603050405020304" pitchFamily="18" charset="0"/>
            </a:rPr>
            <a:t>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782012" y="430659"/>
        <a:ext cx="8938482" cy="1569482"/>
      </dsp:txXfrm>
    </dsp:sp>
    <dsp:sp modelId="{644703C9-FEFC-4486-871A-28536A82FE9F}">
      <dsp:nvSpPr>
        <dsp:cNvPr id="0" name=""/>
        <dsp:cNvSpPr/>
      </dsp:nvSpPr>
      <dsp:spPr>
        <a:xfrm>
          <a:off x="22440" y="455828"/>
          <a:ext cx="1519144" cy="1519144"/>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12E3115-DA04-49AF-AE30-3AC3CEA6DF10}">
      <dsp:nvSpPr>
        <dsp:cNvPr id="0" name=""/>
        <dsp:cNvSpPr/>
      </dsp:nvSpPr>
      <dsp:spPr>
        <a:xfrm>
          <a:off x="782012" y="2268580"/>
          <a:ext cx="8938482" cy="1540266"/>
        </a:xfrm>
        <a:prstGeom prst="rect">
          <a:avLst/>
        </a:prstGeom>
        <a:solidFill>
          <a:srgbClr val="5757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64657" tIns="86360" rIns="86360" bIns="86360" numCol="1" spcCol="1270" anchor="ctr" anchorCtr="0">
          <a:noAutofit/>
        </a:bodyPr>
        <a:lstStyle/>
        <a:p>
          <a:pPr lvl="0" algn="just" defTabSz="1511300">
            <a:lnSpc>
              <a:spcPct val="90000"/>
            </a:lnSpc>
            <a:spcBef>
              <a:spcPct val="0"/>
            </a:spcBef>
            <a:spcAft>
              <a:spcPct val="35000"/>
            </a:spcAft>
          </a:pPr>
          <a:r>
            <a:rPr lang="ru-RU" sz="3400" b="1" i="1" kern="1200" dirty="0" smtClean="0">
              <a:solidFill>
                <a:schemeClr val="bg1"/>
              </a:solidFill>
              <a:latin typeface="Times New Roman" panose="02020603050405020304" pitchFamily="18" charset="0"/>
              <a:cs typeface="Times New Roman" panose="02020603050405020304" pitchFamily="18" charset="0"/>
            </a:rPr>
            <a:t> </a:t>
          </a:r>
          <a:r>
            <a:rPr lang="ru-RU" sz="2800" b="1" i="1" kern="1200" dirty="0" smtClean="0">
              <a:solidFill>
                <a:schemeClr val="bg1"/>
              </a:solidFill>
              <a:latin typeface="Times New Roman" panose="02020603050405020304" pitchFamily="18" charset="0"/>
              <a:cs typeface="Times New Roman" panose="02020603050405020304" pitchFamily="18" charset="0"/>
            </a:rPr>
            <a:t>Способность логически верно, аргументированно и ясно строить устную и письменную речь.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782012" y="2268580"/>
        <a:ext cx="8938482" cy="1540266"/>
      </dsp:txXfrm>
    </dsp:sp>
    <dsp:sp modelId="{950F8004-8FA6-4067-B8CB-A7E1D5A3AE33}">
      <dsp:nvSpPr>
        <dsp:cNvPr id="0" name=""/>
        <dsp:cNvSpPr/>
      </dsp:nvSpPr>
      <dsp:spPr>
        <a:xfrm>
          <a:off x="22440" y="2279141"/>
          <a:ext cx="1519144" cy="1519144"/>
        </a:xfrm>
        <a:prstGeom prst="ellipse">
          <a:avLst/>
        </a:prstGeom>
        <a:solidFill>
          <a:srgbClr val="5757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047472" y="-773296"/>
          <a:ext cx="6011109" cy="6011109"/>
        </a:xfrm>
        <a:prstGeom prst="blockArc">
          <a:avLst>
            <a:gd name="adj1" fmla="val 18900000"/>
            <a:gd name="adj2" fmla="val 2700000"/>
            <a:gd name="adj3" fmla="val 359"/>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504588" y="343231"/>
          <a:ext cx="9468268" cy="686821"/>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5164" tIns="71120" rIns="71120" bIns="71120" numCol="1" spcCol="1270" anchor="ctr" anchorCtr="0">
          <a:noAutofit/>
        </a:bodyPr>
        <a:lstStyle/>
        <a:p>
          <a:pPr lvl="0" algn="l" defTabSz="1244600">
            <a:lnSpc>
              <a:spcPct val="90000"/>
            </a:lnSpc>
            <a:spcBef>
              <a:spcPct val="0"/>
            </a:spcBef>
            <a:spcAft>
              <a:spcPct val="35000"/>
            </a:spcAft>
          </a:pPr>
          <a:r>
            <a:rPr lang="ru-RU" sz="2800" b="1" i="1" u="none" kern="1200" dirty="0" smtClean="0">
              <a:uFillTx/>
              <a:latin typeface="Times New Roman" panose="02020603050405020304" pitchFamily="18" charset="0"/>
              <a:cs typeface="Times New Roman" panose="02020603050405020304" pitchFamily="18" charset="0"/>
            </a:rPr>
            <a:t>       тема реферата раскрыта; </a:t>
          </a:r>
          <a:r>
            <a:rPr lang="ru-RU" sz="2800" b="1" i="1" kern="1200" dirty="0" smtClean="0">
              <a:solidFill>
                <a:schemeClr val="bg1"/>
              </a:solidFill>
              <a:latin typeface="Times New Roman" panose="02020603050405020304" pitchFamily="18" charset="0"/>
              <a:cs typeface="Times New Roman" panose="02020603050405020304" pitchFamily="18" charset="0"/>
            </a:rPr>
            <a:t>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504588" y="343231"/>
        <a:ext cx="9468268" cy="686821"/>
      </dsp:txXfrm>
    </dsp:sp>
    <dsp:sp modelId="{512FB62E-4654-4A66-914D-727B70B0B070}">
      <dsp:nvSpPr>
        <dsp:cNvPr id="0" name=""/>
        <dsp:cNvSpPr/>
      </dsp:nvSpPr>
      <dsp:spPr>
        <a:xfrm>
          <a:off x="75325" y="257379"/>
          <a:ext cx="858526" cy="858526"/>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898358" y="1373642"/>
          <a:ext cx="9074498" cy="686821"/>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5164" tIns="71120" rIns="71120" bIns="71120" numCol="1" spcCol="1270" anchor="ctr" anchorCtr="0">
          <a:noAutofit/>
        </a:bodyPr>
        <a:lstStyle/>
        <a:p>
          <a:pPr lvl="0" algn="just" defTabSz="1244600">
            <a:lnSpc>
              <a:spcPct val="90000"/>
            </a:lnSpc>
            <a:spcBef>
              <a:spcPct val="0"/>
            </a:spcBef>
            <a:spcAft>
              <a:spcPct val="35000"/>
            </a:spcAft>
          </a:pPr>
          <a:r>
            <a:rPr lang="ru-RU" sz="2800" b="1" i="1" u="none" kern="1200" dirty="0" smtClean="0">
              <a:uFillTx/>
              <a:latin typeface="Times New Roman" panose="02020603050405020304" pitchFamily="18" charset="0"/>
              <a:cs typeface="Times New Roman" panose="02020603050405020304" pitchFamily="18" charset="0"/>
            </a:rPr>
            <a:t>       тема реферата раскрыта частично (не более 2 замечаний);</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898358" y="1373642"/>
        <a:ext cx="9074498" cy="686821"/>
      </dsp:txXfrm>
    </dsp:sp>
    <dsp:sp modelId="{F4E8BB1D-73EA-4943-9CC7-F3F3E633FDFB}">
      <dsp:nvSpPr>
        <dsp:cNvPr id="0" name=""/>
        <dsp:cNvSpPr/>
      </dsp:nvSpPr>
      <dsp:spPr>
        <a:xfrm>
          <a:off x="469095" y="1287789"/>
          <a:ext cx="858526" cy="858526"/>
        </a:xfrm>
        <a:prstGeom prst="ellipse">
          <a:avLst/>
        </a:prstGeom>
        <a:solidFill>
          <a:srgbClr val="000050"/>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898358" y="2404052"/>
          <a:ext cx="9074498" cy="686821"/>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5164"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800" b="1" i="1" kern="1200" dirty="0" smtClean="0">
              <a:latin typeface="Times New Roman" panose="02020603050405020304" pitchFamily="18" charset="0"/>
              <a:cs typeface="Times New Roman" panose="02020603050405020304" pitchFamily="18" charset="0"/>
            </a:rPr>
            <a:t>тема реферата раскрыта частично (не более 3 замечаний); </a:t>
          </a:r>
          <a:r>
            <a:rPr lang="ru-RU" sz="2800" b="1" i="1" kern="1200" dirty="0" smtClean="0">
              <a:solidFill>
                <a:schemeClr val="bg1"/>
              </a:solidFill>
              <a:latin typeface="Times New Roman" panose="02020603050405020304" pitchFamily="18" charset="0"/>
              <a:cs typeface="Times New Roman" panose="02020603050405020304" pitchFamily="18" charset="0"/>
            </a:rPr>
            <a:t>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898358" y="2404052"/>
        <a:ext cx="9074498" cy="686821"/>
      </dsp:txXfrm>
    </dsp:sp>
    <dsp:sp modelId="{644703C9-FEFC-4486-871A-28536A82FE9F}">
      <dsp:nvSpPr>
        <dsp:cNvPr id="0" name=""/>
        <dsp:cNvSpPr/>
      </dsp:nvSpPr>
      <dsp:spPr>
        <a:xfrm>
          <a:off x="469095" y="2318199"/>
          <a:ext cx="858526" cy="858526"/>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504588" y="3434462"/>
          <a:ext cx="9468268" cy="686821"/>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5164"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800" b="1" i="1" kern="1200" dirty="0" smtClean="0">
              <a:latin typeface="Times New Roman" panose="02020603050405020304" pitchFamily="18" charset="0"/>
              <a:cs typeface="Times New Roman" panose="02020603050405020304" pitchFamily="18" charset="0"/>
            </a:rPr>
            <a:t>тема реферата не раскрыта (4 и более замечаний)</a:t>
          </a:r>
          <a:r>
            <a:rPr lang="ru-RU" sz="2800" b="1" i="1" kern="1200" dirty="0" smtClean="0">
              <a:solidFill>
                <a:schemeClr val="bg1"/>
              </a:solidFill>
              <a:latin typeface="Times New Roman" panose="02020603050405020304" pitchFamily="18" charset="0"/>
              <a:cs typeface="Times New Roman" panose="02020603050405020304" pitchFamily="18" charset="0"/>
            </a:rPr>
            <a:t>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504588" y="3434462"/>
        <a:ext cx="9468268" cy="686821"/>
      </dsp:txXfrm>
    </dsp:sp>
    <dsp:sp modelId="{0C57FBA9-4760-4C5C-A673-3BC034B5B6EF}">
      <dsp:nvSpPr>
        <dsp:cNvPr id="0" name=""/>
        <dsp:cNvSpPr/>
      </dsp:nvSpPr>
      <dsp:spPr>
        <a:xfrm>
          <a:off x="75325" y="3348610"/>
          <a:ext cx="858526" cy="858526"/>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4825101" y="-739490"/>
          <a:ext cx="5746948" cy="5746948"/>
        </a:xfrm>
        <a:prstGeom prst="blockArc">
          <a:avLst>
            <a:gd name="adj1" fmla="val 18900000"/>
            <a:gd name="adj2" fmla="val 2700000"/>
            <a:gd name="adj3" fmla="val 376"/>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82770" y="328121"/>
          <a:ext cx="9493190" cy="656584"/>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21164" tIns="71120" rIns="71120" bIns="71120" numCol="1" spcCol="1270" anchor="ctr" anchorCtr="0">
          <a:noAutofit/>
        </a:bodyPr>
        <a:lstStyle/>
        <a:p>
          <a:pPr lvl="0" algn="l" defTabSz="1244600">
            <a:lnSpc>
              <a:spcPct val="90000"/>
            </a:lnSpc>
            <a:spcBef>
              <a:spcPct val="0"/>
            </a:spcBef>
            <a:spcAft>
              <a:spcPct val="35000"/>
            </a:spcAft>
          </a:pPr>
          <a:r>
            <a:rPr lang="ru-RU" sz="2800" b="1" i="1" u="none" kern="1200" dirty="0" smtClean="0">
              <a:uFillTx/>
              <a:latin typeface="Times New Roman" panose="02020603050405020304" pitchFamily="18" charset="0"/>
              <a:cs typeface="Times New Roman" panose="02020603050405020304" pitchFamily="18" charset="0"/>
            </a:rPr>
            <a:t>       объем научной литературы достаточный;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82770" y="328121"/>
        <a:ext cx="9493190" cy="656584"/>
      </dsp:txXfrm>
    </dsp:sp>
    <dsp:sp modelId="{512FB62E-4654-4A66-914D-727B70B0B070}">
      <dsp:nvSpPr>
        <dsp:cNvPr id="0" name=""/>
        <dsp:cNvSpPr/>
      </dsp:nvSpPr>
      <dsp:spPr>
        <a:xfrm>
          <a:off x="72405" y="246048"/>
          <a:ext cx="820730" cy="820730"/>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859205" y="1260205"/>
          <a:ext cx="9116755" cy="762510"/>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21164" tIns="71120" rIns="71120" bIns="71120" numCol="1" spcCol="1270" anchor="ctr" anchorCtr="0">
          <a:noAutofit/>
        </a:bodyPr>
        <a:lstStyle/>
        <a:p>
          <a:pPr lvl="0" algn="just" defTabSz="1244600">
            <a:lnSpc>
              <a:spcPct val="90000"/>
            </a:lnSpc>
            <a:spcBef>
              <a:spcPct val="0"/>
            </a:spcBef>
            <a:spcAft>
              <a:spcPct val="35000"/>
            </a:spcAft>
          </a:pPr>
          <a:r>
            <a:rPr lang="ru-RU" sz="2800" b="1" i="1" u="none" kern="1200" dirty="0" smtClean="0">
              <a:uFillTx/>
              <a:latin typeface="Times New Roman" panose="02020603050405020304" pitchFamily="18" charset="0"/>
              <a:cs typeface="Times New Roman" panose="02020603050405020304" pitchFamily="18" charset="0"/>
            </a:rPr>
            <a:t>       объем научной литературы недостаточный (не более 2 замечаний);</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859205" y="1260205"/>
        <a:ext cx="9116755" cy="762510"/>
      </dsp:txXfrm>
    </dsp:sp>
    <dsp:sp modelId="{F4E8BB1D-73EA-4943-9CC7-F3F3E633FDFB}">
      <dsp:nvSpPr>
        <dsp:cNvPr id="0" name=""/>
        <dsp:cNvSpPr/>
      </dsp:nvSpPr>
      <dsp:spPr>
        <a:xfrm>
          <a:off x="448839" y="1231095"/>
          <a:ext cx="820730" cy="820730"/>
        </a:xfrm>
        <a:prstGeom prst="ellipse">
          <a:avLst/>
        </a:prstGeom>
        <a:solidFill>
          <a:srgbClr val="000050"/>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859205" y="2231601"/>
          <a:ext cx="9116755" cy="789811"/>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21164"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       объем научной литературы недостаточный (не более 3 замечаний);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859205" y="2231601"/>
        <a:ext cx="9116755" cy="789811"/>
      </dsp:txXfrm>
    </dsp:sp>
    <dsp:sp modelId="{644703C9-FEFC-4486-871A-28536A82FE9F}">
      <dsp:nvSpPr>
        <dsp:cNvPr id="0" name=""/>
        <dsp:cNvSpPr/>
      </dsp:nvSpPr>
      <dsp:spPr>
        <a:xfrm>
          <a:off x="448839" y="2216142"/>
          <a:ext cx="820730" cy="820730"/>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482770" y="3177581"/>
          <a:ext cx="9493190" cy="867945"/>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21164"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800" b="1" i="1" kern="1200" dirty="0" smtClean="0">
              <a:latin typeface="Times New Roman" panose="02020603050405020304" pitchFamily="18" charset="0"/>
              <a:cs typeface="Times New Roman" panose="02020603050405020304" pitchFamily="18" charset="0"/>
            </a:rPr>
            <a:t>объем научной литературы недостаточный (4 и более замечаний).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82770" y="3177581"/>
        <a:ext cx="9493190" cy="867945"/>
      </dsp:txXfrm>
    </dsp:sp>
    <dsp:sp modelId="{0C57FBA9-4760-4C5C-A673-3BC034B5B6EF}">
      <dsp:nvSpPr>
        <dsp:cNvPr id="0" name=""/>
        <dsp:cNvSpPr/>
      </dsp:nvSpPr>
      <dsp:spPr>
        <a:xfrm>
          <a:off x="72405" y="3201189"/>
          <a:ext cx="820730" cy="820730"/>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4455510" y="-683302"/>
          <a:ext cx="5307901" cy="5307901"/>
        </a:xfrm>
        <a:prstGeom prst="blockArc">
          <a:avLst>
            <a:gd name="adj1" fmla="val 18900000"/>
            <a:gd name="adj2" fmla="val 2700000"/>
            <a:gd name="adj3" fmla="val 407"/>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46507" y="167413"/>
          <a:ext cx="9534612" cy="877515"/>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1274"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800" b="1" i="1" u="none" kern="1200" dirty="0" smtClean="0">
              <a:uFillTx/>
              <a:latin typeface="Times New Roman" panose="02020603050405020304" pitchFamily="18" charset="0"/>
              <a:cs typeface="Times New Roman" panose="02020603050405020304" pitchFamily="18" charset="0"/>
            </a:rPr>
            <a:t>информация точная, обоснованная, есть ссылки на источники первичной информации;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46507" y="167413"/>
        <a:ext cx="9534612" cy="877515"/>
      </dsp:txXfrm>
    </dsp:sp>
    <dsp:sp modelId="{512FB62E-4654-4A66-914D-727B70B0B070}">
      <dsp:nvSpPr>
        <dsp:cNvPr id="0" name=""/>
        <dsp:cNvSpPr/>
      </dsp:nvSpPr>
      <dsp:spPr>
        <a:xfrm>
          <a:off x="67552" y="227215"/>
          <a:ext cx="757911" cy="757911"/>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794130" y="1072317"/>
          <a:ext cx="9186990" cy="887010"/>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1274" tIns="71120" rIns="71120" bIns="71120" numCol="1" spcCol="1270" anchor="ctr" anchorCtr="0">
          <a:noAutofit/>
        </a:bodyPr>
        <a:lstStyle/>
        <a:p>
          <a:pPr lvl="0" algn="just" defTabSz="1244600">
            <a:lnSpc>
              <a:spcPct val="90000"/>
            </a:lnSpc>
            <a:spcBef>
              <a:spcPct val="0"/>
            </a:spcBef>
            <a:spcAft>
              <a:spcPct val="35000"/>
            </a:spcAft>
          </a:pPr>
          <a:r>
            <a:rPr lang="ru-RU" sz="2800" b="1" i="1" u="none" kern="1200" dirty="0" smtClean="0">
              <a:uFillTx/>
              <a:latin typeface="Times New Roman" panose="02020603050405020304" pitchFamily="18" charset="0"/>
              <a:cs typeface="Times New Roman" panose="02020603050405020304" pitchFamily="18" charset="0"/>
            </a:rPr>
            <a:t>       информация имеет замечания по одному требованию из трех; </a:t>
          </a:r>
          <a:r>
            <a:rPr lang="ru-RU" sz="2800" b="1" i="1" kern="1200" dirty="0" smtClean="0">
              <a:solidFill>
                <a:schemeClr val="bg1"/>
              </a:solidFill>
              <a:latin typeface="Times New Roman" panose="02020603050405020304" pitchFamily="18" charset="0"/>
              <a:cs typeface="Times New Roman" panose="02020603050405020304" pitchFamily="18" charset="0"/>
            </a:rPr>
            <a:t>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794130" y="1072317"/>
        <a:ext cx="9186990" cy="887010"/>
      </dsp:txXfrm>
    </dsp:sp>
    <dsp:sp modelId="{F4E8BB1D-73EA-4943-9CC7-F3F3E633FDFB}">
      <dsp:nvSpPr>
        <dsp:cNvPr id="0" name=""/>
        <dsp:cNvSpPr/>
      </dsp:nvSpPr>
      <dsp:spPr>
        <a:xfrm>
          <a:off x="415174" y="1136866"/>
          <a:ext cx="757911" cy="757911"/>
        </a:xfrm>
        <a:prstGeom prst="ellipse">
          <a:avLst/>
        </a:prstGeom>
        <a:solidFill>
          <a:srgbClr val="000050"/>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794130" y="1967983"/>
          <a:ext cx="9186990" cy="914980"/>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1274"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       информация имеет замечания по двум требованиям из трех;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794130" y="1967983"/>
        <a:ext cx="9186990" cy="914980"/>
      </dsp:txXfrm>
    </dsp:sp>
    <dsp:sp modelId="{644703C9-FEFC-4486-871A-28536A82FE9F}">
      <dsp:nvSpPr>
        <dsp:cNvPr id="0" name=""/>
        <dsp:cNvSpPr/>
      </dsp:nvSpPr>
      <dsp:spPr>
        <a:xfrm>
          <a:off x="415174" y="2046517"/>
          <a:ext cx="757911" cy="757911"/>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415615" y="2995165"/>
          <a:ext cx="9534612" cy="767460"/>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1274"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       информация имеет замечания по всем требованиям</a:t>
          </a:r>
          <a:r>
            <a:rPr lang="ru-RU" sz="2800" b="1" i="1" kern="1200" dirty="0" smtClean="0">
              <a:solidFill>
                <a:schemeClr val="bg1"/>
              </a:solidFill>
              <a:latin typeface="Times New Roman" panose="02020603050405020304" pitchFamily="18" charset="0"/>
              <a:cs typeface="Times New Roman" panose="02020603050405020304" pitchFamily="18" charset="0"/>
            </a:rPr>
            <a:t>.</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15615" y="2995165"/>
        <a:ext cx="9534612" cy="767460"/>
      </dsp:txXfrm>
    </dsp:sp>
    <dsp:sp modelId="{0C57FBA9-4760-4C5C-A673-3BC034B5B6EF}">
      <dsp:nvSpPr>
        <dsp:cNvPr id="0" name=""/>
        <dsp:cNvSpPr/>
      </dsp:nvSpPr>
      <dsp:spPr>
        <a:xfrm>
          <a:off x="67552" y="2956169"/>
          <a:ext cx="757911" cy="757911"/>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205096" y="-792125"/>
          <a:ext cx="6198355" cy="6198355"/>
        </a:xfrm>
        <a:prstGeom prst="blockArc">
          <a:avLst>
            <a:gd name="adj1" fmla="val 18900000"/>
            <a:gd name="adj2" fmla="val 2700000"/>
            <a:gd name="adj3" fmla="val 348"/>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520053" y="91152"/>
          <a:ext cx="9450602" cy="1244105"/>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62177" tIns="71120" rIns="71120" bIns="71120" numCol="1" spcCol="1270" anchor="ctr" anchorCtr="0">
          <a:noAutofit/>
        </a:bodyPr>
        <a:lstStyle/>
        <a:p>
          <a:pPr lvl="0" algn="just" defTabSz="1244600">
            <a:lnSpc>
              <a:spcPct val="90000"/>
            </a:lnSpc>
            <a:spcBef>
              <a:spcPct val="0"/>
            </a:spcBef>
            <a:spcAft>
              <a:spcPct val="35000"/>
            </a:spcAft>
          </a:pPr>
          <a:r>
            <a:rPr lang="ru-RU" sz="2800" b="1" i="1" u="none" kern="1200" dirty="0" smtClean="0">
              <a:uFillTx/>
              <a:latin typeface="Times New Roman" panose="02020603050405020304" pitchFamily="18" charset="0"/>
              <a:cs typeface="Times New Roman" panose="02020603050405020304" pitchFamily="18" charset="0"/>
            </a:rPr>
            <a:t>       </a:t>
          </a:r>
          <a:r>
            <a:rPr lang="ru-RU" sz="2400" b="1" i="1" u="none" kern="1200" dirty="0" smtClean="0">
              <a:uFillTx/>
              <a:latin typeface="Times New Roman" panose="02020603050405020304" pitchFamily="18" charset="0"/>
              <a:cs typeface="Times New Roman" panose="02020603050405020304" pitchFamily="18" charset="0"/>
            </a:rPr>
            <a:t>приведенные данные и факты служат целям обоснования или иллюстрации определенных тезисов и положений реферата</a:t>
          </a:r>
          <a:r>
            <a:rPr lang="ru-RU" sz="2400" b="1" i="1" kern="1200" dirty="0" smtClean="0">
              <a:solidFill>
                <a:schemeClr val="bg1"/>
              </a:solidFill>
              <a:latin typeface="Times New Roman" panose="02020603050405020304" pitchFamily="18" charset="0"/>
              <a:cs typeface="Times New Roman" panose="02020603050405020304" pitchFamily="18" charset="0"/>
            </a:rPr>
            <a:t>;</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520053" y="91152"/>
        <a:ext cx="9450602" cy="1244105"/>
      </dsp:txXfrm>
    </dsp:sp>
    <dsp:sp modelId="{512FB62E-4654-4A66-914D-727B70B0B070}">
      <dsp:nvSpPr>
        <dsp:cNvPr id="0" name=""/>
        <dsp:cNvSpPr/>
      </dsp:nvSpPr>
      <dsp:spPr>
        <a:xfrm>
          <a:off x="77394" y="270545"/>
          <a:ext cx="885317" cy="885317"/>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926112" y="1230286"/>
          <a:ext cx="9044544" cy="1090966"/>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62177" tIns="60960" rIns="60960" bIns="60960" numCol="1" spcCol="1270" anchor="ctr" anchorCtr="0">
          <a:noAutofit/>
        </a:bodyPr>
        <a:lstStyle/>
        <a:p>
          <a:pPr lvl="0" algn="just" defTabSz="1066800">
            <a:lnSpc>
              <a:spcPct val="90000"/>
            </a:lnSpc>
            <a:spcBef>
              <a:spcPct val="0"/>
            </a:spcBef>
            <a:spcAft>
              <a:spcPct val="35000"/>
            </a:spcAft>
          </a:pPr>
          <a:r>
            <a:rPr lang="ru-RU" sz="2400" b="1" i="1" u="none" kern="1200" dirty="0" smtClean="0">
              <a:uFillTx/>
              <a:latin typeface="Times New Roman" panose="02020603050405020304" pitchFamily="18" charset="0"/>
              <a:cs typeface="Times New Roman" panose="02020603050405020304" pitchFamily="18" charset="0"/>
            </a:rPr>
            <a:t>       приведенные данные и факты служат целям обоснования или иллюстрации определенных тезисов и положений реферата частично (не более 2 замечаний);</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926112" y="1230286"/>
        <a:ext cx="9044544" cy="1090966"/>
      </dsp:txXfrm>
    </dsp:sp>
    <dsp:sp modelId="{F4E8BB1D-73EA-4943-9CC7-F3F3E633FDFB}">
      <dsp:nvSpPr>
        <dsp:cNvPr id="0" name=""/>
        <dsp:cNvSpPr/>
      </dsp:nvSpPr>
      <dsp:spPr>
        <a:xfrm>
          <a:off x="483453" y="1333111"/>
          <a:ext cx="885317" cy="885317"/>
        </a:xfrm>
        <a:prstGeom prst="ellipse">
          <a:avLst/>
        </a:prstGeom>
        <a:solidFill>
          <a:srgbClr val="000050"/>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926112" y="2227714"/>
          <a:ext cx="9044544" cy="1221242"/>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62177"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приведенные данные и факты служат целям обоснования или иллюстрации определенных тезисов и положений реферата частично (3 и более замечаний);</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926112" y="2227714"/>
        <a:ext cx="9044544" cy="1221242"/>
      </dsp:txXfrm>
    </dsp:sp>
    <dsp:sp modelId="{644703C9-FEFC-4486-871A-28536A82FE9F}">
      <dsp:nvSpPr>
        <dsp:cNvPr id="0" name=""/>
        <dsp:cNvSpPr/>
      </dsp:nvSpPr>
      <dsp:spPr>
        <a:xfrm>
          <a:off x="483453" y="2395676"/>
          <a:ext cx="885317" cy="885317"/>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520053" y="3426175"/>
          <a:ext cx="9450602" cy="949450"/>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62177"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приведенные данные и факты не служат целям обоснования или иллюстрации определенных тезисов и положений реферата.</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520053" y="3426175"/>
        <a:ext cx="9450602" cy="949450"/>
      </dsp:txXfrm>
    </dsp:sp>
    <dsp:sp modelId="{0C57FBA9-4760-4C5C-A673-3BC034B5B6EF}">
      <dsp:nvSpPr>
        <dsp:cNvPr id="0" name=""/>
        <dsp:cNvSpPr/>
      </dsp:nvSpPr>
      <dsp:spPr>
        <a:xfrm>
          <a:off x="77394" y="3458241"/>
          <a:ext cx="885317" cy="885317"/>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1C0059-E3BD-400B-8AC9-DF53AC6A66CC}">
      <dsp:nvSpPr>
        <dsp:cNvPr id="0" name=""/>
        <dsp:cNvSpPr/>
      </dsp:nvSpPr>
      <dsp:spPr>
        <a:xfrm>
          <a:off x="-5398452" y="-826734"/>
          <a:ext cx="6428668" cy="6428668"/>
        </a:xfrm>
        <a:prstGeom prst="blockArc">
          <a:avLst>
            <a:gd name="adj1" fmla="val 18900000"/>
            <a:gd name="adj2" fmla="val 2700000"/>
            <a:gd name="adj3" fmla="val 336"/>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D9A3345-98F3-4799-85FA-9A0B449C19D4}">
      <dsp:nvSpPr>
        <dsp:cNvPr id="0" name=""/>
        <dsp:cNvSpPr/>
      </dsp:nvSpPr>
      <dsp:spPr>
        <a:xfrm>
          <a:off x="662797" y="477520"/>
          <a:ext cx="8978335" cy="955040"/>
        </a:xfrm>
        <a:prstGeom prst="rect">
          <a:avLst/>
        </a:prstGeom>
        <a:solidFill>
          <a:srgbClr val="000D26"/>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58063" tIns="81280" rIns="81280" bIns="81280" numCol="1" spcCol="1270" anchor="ctr" anchorCtr="0">
          <a:noAutofit/>
        </a:bodyPr>
        <a:lstStyle/>
        <a:p>
          <a:pPr lvl="0" algn="l" defTabSz="1422400">
            <a:lnSpc>
              <a:spcPct val="90000"/>
            </a:lnSpc>
            <a:spcBef>
              <a:spcPct val="0"/>
            </a:spcBef>
            <a:spcAft>
              <a:spcPct val="35000"/>
            </a:spcAft>
          </a:pPr>
          <a:r>
            <a:rPr lang="ru-RU" sz="3200" b="1" i="1" kern="1200" dirty="0" smtClean="0">
              <a:latin typeface="Times New Roman" panose="02020603050405020304" pitchFamily="18" charset="0"/>
              <a:cs typeface="Times New Roman" panose="02020603050405020304" pitchFamily="18" charset="0"/>
            </a:rPr>
            <a:t>Экстрагирование.</a:t>
          </a:r>
          <a:endParaRPr lang="ru-RU" sz="3200" i="1" kern="1200" dirty="0">
            <a:latin typeface="Times New Roman" panose="02020603050405020304" pitchFamily="18" charset="0"/>
            <a:cs typeface="Times New Roman" panose="02020603050405020304" pitchFamily="18" charset="0"/>
          </a:endParaRPr>
        </a:p>
      </dsp:txBody>
      <dsp:txXfrm>
        <a:off x="662797" y="477520"/>
        <a:ext cx="8978335" cy="955040"/>
      </dsp:txXfrm>
    </dsp:sp>
    <dsp:sp modelId="{A0862106-2841-4C67-91BB-10DEF8A98BFF}">
      <dsp:nvSpPr>
        <dsp:cNvPr id="0" name=""/>
        <dsp:cNvSpPr/>
      </dsp:nvSpPr>
      <dsp:spPr>
        <a:xfrm>
          <a:off x="65897" y="358140"/>
          <a:ext cx="1193800" cy="1193800"/>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E47A4DFC-B8BA-4C54-8076-68352A913A7F}">
      <dsp:nvSpPr>
        <dsp:cNvPr id="0" name=""/>
        <dsp:cNvSpPr/>
      </dsp:nvSpPr>
      <dsp:spPr>
        <a:xfrm>
          <a:off x="1009954" y="1910080"/>
          <a:ext cx="8631178" cy="955040"/>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58063" tIns="81280" rIns="81280" bIns="81280" numCol="1" spcCol="1270" anchor="ctr" anchorCtr="0">
          <a:noAutofit/>
        </a:bodyPr>
        <a:lstStyle/>
        <a:p>
          <a:pPr lvl="0" algn="l" defTabSz="1422400">
            <a:lnSpc>
              <a:spcPct val="90000"/>
            </a:lnSpc>
            <a:spcBef>
              <a:spcPct val="0"/>
            </a:spcBef>
            <a:spcAft>
              <a:spcPct val="35000"/>
            </a:spcAft>
          </a:pPr>
          <a:r>
            <a:rPr lang="ru-RU" sz="3200" b="1" i="1" kern="1200" dirty="0" smtClean="0">
              <a:latin typeface="Times New Roman" panose="02020603050405020304" pitchFamily="18" charset="0"/>
              <a:cs typeface="Times New Roman" panose="02020603050405020304" pitchFamily="18" charset="0"/>
            </a:rPr>
            <a:t>Перефразирование.</a:t>
          </a:r>
          <a:endParaRPr lang="ru-RU" sz="3200" kern="1200" dirty="0">
            <a:latin typeface="Times New Roman" panose="02020603050405020304" pitchFamily="18" charset="0"/>
            <a:cs typeface="Times New Roman" panose="02020603050405020304" pitchFamily="18" charset="0"/>
          </a:endParaRPr>
        </a:p>
      </dsp:txBody>
      <dsp:txXfrm>
        <a:off x="1009954" y="1910080"/>
        <a:ext cx="8631178" cy="955040"/>
      </dsp:txXfrm>
    </dsp:sp>
    <dsp:sp modelId="{709532F8-278D-42CD-AE9B-0820E1F3E5BC}">
      <dsp:nvSpPr>
        <dsp:cNvPr id="0" name=""/>
        <dsp:cNvSpPr/>
      </dsp:nvSpPr>
      <dsp:spPr>
        <a:xfrm>
          <a:off x="413054" y="1790700"/>
          <a:ext cx="1193800" cy="1193800"/>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87FFA70D-1C93-4C8A-BE58-A9D2A570011A}">
      <dsp:nvSpPr>
        <dsp:cNvPr id="0" name=""/>
        <dsp:cNvSpPr/>
      </dsp:nvSpPr>
      <dsp:spPr>
        <a:xfrm>
          <a:off x="662797" y="3342640"/>
          <a:ext cx="8978335" cy="955040"/>
        </a:xfrm>
        <a:prstGeom prst="rect">
          <a:avLst/>
        </a:prstGeom>
        <a:solidFill>
          <a:srgbClr val="5757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58063" tIns="81280" rIns="81280" bIns="81280" numCol="1" spcCol="1270" anchor="ctr" anchorCtr="0">
          <a:noAutofit/>
        </a:bodyPr>
        <a:lstStyle/>
        <a:p>
          <a:pPr lvl="0" algn="l" defTabSz="1422400">
            <a:lnSpc>
              <a:spcPct val="90000"/>
            </a:lnSpc>
            <a:spcBef>
              <a:spcPct val="0"/>
            </a:spcBef>
            <a:spcAft>
              <a:spcPct val="35000"/>
            </a:spcAft>
          </a:pPr>
          <a:r>
            <a:rPr lang="ru-RU" sz="3200" b="1" i="1" kern="1200" dirty="0" smtClean="0">
              <a:latin typeface="Times New Roman" panose="02020603050405020304" pitchFamily="18" charset="0"/>
              <a:cs typeface="Times New Roman" panose="02020603050405020304" pitchFamily="18" charset="0"/>
            </a:rPr>
            <a:t>Интерпретация.</a:t>
          </a:r>
          <a:endParaRPr lang="ru-RU" sz="3200" b="1" i="1" kern="1200" dirty="0">
            <a:latin typeface="Times New Roman" panose="02020603050405020304" pitchFamily="18" charset="0"/>
            <a:cs typeface="Times New Roman" panose="02020603050405020304" pitchFamily="18" charset="0"/>
          </a:endParaRPr>
        </a:p>
      </dsp:txBody>
      <dsp:txXfrm>
        <a:off x="662797" y="3342640"/>
        <a:ext cx="8978335" cy="955040"/>
      </dsp:txXfrm>
    </dsp:sp>
    <dsp:sp modelId="{0735F0D4-72E8-4BAE-B97B-75857EB13114}">
      <dsp:nvSpPr>
        <dsp:cNvPr id="0" name=""/>
        <dsp:cNvSpPr/>
      </dsp:nvSpPr>
      <dsp:spPr>
        <a:xfrm>
          <a:off x="65897" y="3223260"/>
          <a:ext cx="1193800" cy="1193800"/>
        </a:xfrm>
        <a:prstGeom prst="ellipse">
          <a:avLst/>
        </a:prstGeom>
        <a:solidFill>
          <a:srgbClr val="5757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816221" y="-890711"/>
          <a:ext cx="6928580" cy="6928580"/>
        </a:xfrm>
        <a:prstGeom prst="blockArc">
          <a:avLst>
            <a:gd name="adj1" fmla="val 18900000"/>
            <a:gd name="adj2" fmla="val 2700000"/>
            <a:gd name="adj3" fmla="val 312"/>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361073" y="233989"/>
          <a:ext cx="9294784" cy="467773"/>
        </a:xfrm>
        <a:prstGeom prst="rect">
          <a:avLst/>
        </a:prstGeom>
        <a:solidFill>
          <a:schemeClr val="tx1"/>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1295"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Определение способа охвата первоисточника.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361073" y="233989"/>
        <a:ext cx="9294784" cy="467773"/>
      </dsp:txXfrm>
    </dsp:sp>
    <dsp:sp modelId="{512FB62E-4654-4A66-914D-727B70B0B070}">
      <dsp:nvSpPr>
        <dsp:cNvPr id="0" name=""/>
        <dsp:cNvSpPr/>
      </dsp:nvSpPr>
      <dsp:spPr>
        <a:xfrm>
          <a:off x="68714" y="175518"/>
          <a:ext cx="584717" cy="584717"/>
        </a:xfrm>
        <a:prstGeom prst="ellipse">
          <a:avLst/>
        </a:prstGeom>
        <a:solidFill>
          <a:schemeClr val="tx1"/>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784684" y="936062"/>
          <a:ext cx="8871173" cy="467773"/>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1295"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Беглое ознакомительное чтение.</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784684" y="936062"/>
        <a:ext cx="8871173" cy="467773"/>
      </dsp:txXfrm>
    </dsp:sp>
    <dsp:sp modelId="{F4E8BB1D-73EA-4943-9CC7-F3F3E633FDFB}">
      <dsp:nvSpPr>
        <dsp:cNvPr id="0" name=""/>
        <dsp:cNvSpPr/>
      </dsp:nvSpPr>
      <dsp:spPr>
        <a:xfrm>
          <a:off x="492325" y="877590"/>
          <a:ext cx="584717" cy="584717"/>
        </a:xfrm>
        <a:prstGeom prst="ellipse">
          <a:avLst/>
        </a:prstGeom>
        <a:solidFill>
          <a:srgbClr val="00004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1016821" y="1637619"/>
          <a:ext cx="8639036" cy="467773"/>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1295"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Конструирование текста реферата.</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1016821" y="1637619"/>
        <a:ext cx="8639036" cy="467773"/>
      </dsp:txXfrm>
    </dsp:sp>
    <dsp:sp modelId="{644703C9-FEFC-4486-871A-28536A82FE9F}">
      <dsp:nvSpPr>
        <dsp:cNvPr id="0" name=""/>
        <dsp:cNvSpPr/>
      </dsp:nvSpPr>
      <dsp:spPr>
        <a:xfrm>
          <a:off x="724462" y="1579148"/>
          <a:ext cx="584717" cy="584717"/>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1090940" y="2339692"/>
          <a:ext cx="8564917" cy="467773"/>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1295"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Критический анализ полученного текста.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1090940" y="2339692"/>
        <a:ext cx="8564917" cy="467773"/>
      </dsp:txXfrm>
    </dsp:sp>
    <dsp:sp modelId="{0C57FBA9-4760-4C5C-A673-3BC034B5B6EF}">
      <dsp:nvSpPr>
        <dsp:cNvPr id="0" name=""/>
        <dsp:cNvSpPr/>
      </dsp:nvSpPr>
      <dsp:spPr>
        <a:xfrm>
          <a:off x="798581" y="2281220"/>
          <a:ext cx="584717" cy="584717"/>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9DBB276F-1247-48B1-A6DA-479D279B9C84}">
      <dsp:nvSpPr>
        <dsp:cNvPr id="0" name=""/>
        <dsp:cNvSpPr/>
      </dsp:nvSpPr>
      <dsp:spPr>
        <a:xfrm>
          <a:off x="1016821" y="3041764"/>
          <a:ext cx="8639036" cy="467773"/>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1295" tIns="86360" rIns="86360" bIns="86360" numCol="1" spcCol="1270" anchor="ctr" anchorCtr="0">
          <a:noAutofit/>
        </a:bodyPr>
        <a:lstStyle/>
        <a:p>
          <a:pPr lvl="0" algn="l" defTabSz="1511300">
            <a:lnSpc>
              <a:spcPct val="90000"/>
            </a:lnSpc>
            <a:spcBef>
              <a:spcPct val="0"/>
            </a:spcBef>
            <a:spcAft>
              <a:spcPct val="35000"/>
            </a:spcAft>
          </a:pPr>
          <a:r>
            <a:rPr lang="ru-RU" sz="3400" b="1" i="1" kern="1200" dirty="0" smtClean="0">
              <a:solidFill>
                <a:schemeClr val="bg1"/>
              </a:solidFill>
              <a:latin typeface="Times New Roman" panose="02020603050405020304" pitchFamily="18" charset="0"/>
              <a:cs typeface="Times New Roman" panose="02020603050405020304" pitchFamily="18" charset="0"/>
            </a:rPr>
            <a:t> </a:t>
          </a:r>
          <a:r>
            <a:rPr lang="ru-RU" sz="3200" b="1" i="1" kern="1200" dirty="0" smtClean="0">
              <a:solidFill>
                <a:schemeClr val="bg1"/>
              </a:solidFill>
              <a:latin typeface="Times New Roman" panose="02020603050405020304" pitchFamily="18" charset="0"/>
              <a:cs typeface="Times New Roman" panose="02020603050405020304" pitchFamily="18" charset="0"/>
            </a:rPr>
            <a:t>Оформление и редактирование.</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1016821" y="3041764"/>
        <a:ext cx="8639036" cy="467773"/>
      </dsp:txXfrm>
    </dsp:sp>
    <dsp:sp modelId="{950F8004-8FA6-4067-B8CB-A7E1D5A3AE33}">
      <dsp:nvSpPr>
        <dsp:cNvPr id="0" name=""/>
        <dsp:cNvSpPr/>
      </dsp:nvSpPr>
      <dsp:spPr>
        <a:xfrm>
          <a:off x="724462" y="2983292"/>
          <a:ext cx="584717" cy="584717"/>
        </a:xfrm>
        <a:prstGeom prst="ellipse">
          <a:avLst/>
        </a:prstGeom>
        <a:solidFill>
          <a:srgbClr val="2D2D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74A9C751-9160-47FC-9D5B-26FC6CEC7743}">
      <dsp:nvSpPr>
        <dsp:cNvPr id="0" name=""/>
        <dsp:cNvSpPr/>
      </dsp:nvSpPr>
      <dsp:spPr>
        <a:xfrm>
          <a:off x="784684" y="3743322"/>
          <a:ext cx="8871173" cy="467773"/>
        </a:xfrm>
        <a:prstGeom prst="rect">
          <a:avLst/>
        </a:prstGeom>
        <a:solidFill>
          <a:srgbClr val="5757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1295" tIns="81280" rIns="81280" bIns="81280" numCol="1" spcCol="1270" anchor="ctr" anchorCtr="0">
          <a:noAutofit/>
        </a:bodyPr>
        <a:lstStyle/>
        <a:p>
          <a:pPr lvl="0" algn="l"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cs typeface="Times New Roman" panose="02020603050405020304" pitchFamily="18" charset="0"/>
            </a:rPr>
            <a:t>   Представление реферата преподавателю.</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784684" y="3743322"/>
        <a:ext cx="8871173" cy="467773"/>
      </dsp:txXfrm>
    </dsp:sp>
    <dsp:sp modelId="{7866A6E9-2652-464F-BE10-C01E88A3EB23}">
      <dsp:nvSpPr>
        <dsp:cNvPr id="0" name=""/>
        <dsp:cNvSpPr/>
      </dsp:nvSpPr>
      <dsp:spPr>
        <a:xfrm>
          <a:off x="492325" y="3684850"/>
          <a:ext cx="584717" cy="584717"/>
        </a:xfrm>
        <a:prstGeom prst="ellipse">
          <a:avLst/>
        </a:prstGeom>
        <a:solidFill>
          <a:srgbClr val="5757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B2EBB04-B14B-4093-8925-37C4088B49EA}">
      <dsp:nvSpPr>
        <dsp:cNvPr id="0" name=""/>
        <dsp:cNvSpPr/>
      </dsp:nvSpPr>
      <dsp:spPr>
        <a:xfrm>
          <a:off x="361073" y="4445394"/>
          <a:ext cx="9294784" cy="467773"/>
        </a:xfrm>
        <a:prstGeom prst="rect">
          <a:avLst/>
        </a:prstGeom>
        <a:solidFill>
          <a:srgbClr val="6D6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1295" tIns="81280" rIns="81280" bIns="81280" numCol="1" spcCol="1270" anchor="ctr" anchorCtr="0">
          <a:noAutofit/>
        </a:bodyPr>
        <a:lstStyle/>
        <a:p>
          <a:pPr lvl="0" algn="l"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cs typeface="Times New Roman" panose="02020603050405020304" pitchFamily="18" charset="0"/>
            </a:rPr>
            <a:t>   Защита реферата. </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361073" y="4445394"/>
        <a:ext cx="9294784" cy="467773"/>
      </dsp:txXfrm>
    </dsp:sp>
    <dsp:sp modelId="{E46AFE8A-9FF9-4049-A9CF-AAF156D44EE9}">
      <dsp:nvSpPr>
        <dsp:cNvPr id="0" name=""/>
        <dsp:cNvSpPr/>
      </dsp:nvSpPr>
      <dsp:spPr>
        <a:xfrm>
          <a:off x="68714" y="4386922"/>
          <a:ext cx="584717" cy="584717"/>
        </a:xfrm>
        <a:prstGeom prst="ellipse">
          <a:avLst/>
        </a:prstGeom>
        <a:solidFill>
          <a:srgbClr val="6D6D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310654" y="-813363"/>
          <a:ext cx="6324186" cy="6324186"/>
        </a:xfrm>
        <a:prstGeom prst="blockArc">
          <a:avLst>
            <a:gd name="adj1" fmla="val 18900000"/>
            <a:gd name="adj2" fmla="val 2700000"/>
            <a:gd name="adj3" fmla="val 342"/>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652007" y="469746"/>
          <a:ext cx="8939242" cy="939492"/>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45722"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Адекватность.</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652007" y="469746"/>
        <a:ext cx="8939242" cy="939492"/>
      </dsp:txXfrm>
    </dsp:sp>
    <dsp:sp modelId="{512FB62E-4654-4A66-914D-727B70B0B070}">
      <dsp:nvSpPr>
        <dsp:cNvPr id="0" name=""/>
        <dsp:cNvSpPr/>
      </dsp:nvSpPr>
      <dsp:spPr>
        <a:xfrm>
          <a:off x="64824" y="352309"/>
          <a:ext cx="1174365" cy="1174365"/>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7EEBA3D-FFBB-484B-A76A-969114349DB0}">
      <dsp:nvSpPr>
        <dsp:cNvPr id="0" name=""/>
        <dsp:cNvSpPr/>
      </dsp:nvSpPr>
      <dsp:spPr>
        <a:xfrm>
          <a:off x="993512" y="1878984"/>
          <a:ext cx="8597737" cy="939492"/>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45722"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Информативность.</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993512" y="1878984"/>
        <a:ext cx="8597737" cy="939492"/>
      </dsp:txXfrm>
    </dsp:sp>
    <dsp:sp modelId="{644703C9-FEFC-4486-871A-28536A82FE9F}">
      <dsp:nvSpPr>
        <dsp:cNvPr id="0" name=""/>
        <dsp:cNvSpPr/>
      </dsp:nvSpPr>
      <dsp:spPr>
        <a:xfrm>
          <a:off x="406330" y="1761547"/>
          <a:ext cx="1174365" cy="1174365"/>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E406A2BF-9C8A-4D2E-AB3C-EF82F5313D3E}">
      <dsp:nvSpPr>
        <dsp:cNvPr id="0" name=""/>
        <dsp:cNvSpPr/>
      </dsp:nvSpPr>
      <dsp:spPr>
        <a:xfrm>
          <a:off x="652007" y="3288222"/>
          <a:ext cx="8939242" cy="939492"/>
        </a:xfrm>
        <a:prstGeom prst="rect">
          <a:avLst/>
        </a:prstGeom>
        <a:solidFill>
          <a:srgbClr val="5757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45722" tIns="86360" rIns="86360" bIns="86360" numCol="1" spcCol="1270" anchor="ctr" anchorCtr="0">
          <a:noAutofit/>
        </a:bodyPr>
        <a:lstStyle/>
        <a:p>
          <a:pPr lvl="0" algn="l" defTabSz="1511300">
            <a:lnSpc>
              <a:spcPct val="90000"/>
            </a:lnSpc>
            <a:spcBef>
              <a:spcPct val="0"/>
            </a:spcBef>
            <a:spcAft>
              <a:spcPct val="35000"/>
            </a:spcAft>
          </a:pPr>
          <a:r>
            <a:rPr lang="ru-RU" sz="3400" b="1" i="1" kern="1200" dirty="0" smtClean="0">
              <a:solidFill>
                <a:schemeClr val="bg1"/>
              </a:solidFill>
              <a:latin typeface="Times New Roman" panose="02020603050405020304" pitchFamily="18" charset="0"/>
              <a:cs typeface="Times New Roman" panose="02020603050405020304" pitchFamily="18" charset="0"/>
            </a:rPr>
            <a:t> </a:t>
          </a:r>
          <a:r>
            <a:rPr lang="ru-RU" sz="3200" b="1" i="1" kern="1200" dirty="0" smtClean="0">
              <a:solidFill>
                <a:schemeClr val="bg1"/>
              </a:solidFill>
              <a:latin typeface="Times New Roman" panose="02020603050405020304" pitchFamily="18" charset="0"/>
              <a:cs typeface="Times New Roman" panose="02020603050405020304" pitchFamily="18" charset="0"/>
            </a:rPr>
            <a:t>Краткость и достоверность. </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652007" y="3288222"/>
        <a:ext cx="8939242" cy="939492"/>
      </dsp:txXfrm>
    </dsp:sp>
    <dsp:sp modelId="{950F8004-8FA6-4067-B8CB-A7E1D5A3AE33}">
      <dsp:nvSpPr>
        <dsp:cNvPr id="0" name=""/>
        <dsp:cNvSpPr/>
      </dsp:nvSpPr>
      <dsp:spPr>
        <a:xfrm>
          <a:off x="64824" y="3170785"/>
          <a:ext cx="1174365" cy="1174365"/>
        </a:xfrm>
        <a:prstGeom prst="ellipse">
          <a:avLst/>
        </a:prstGeom>
        <a:solidFill>
          <a:srgbClr val="5757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655866" y="-865788"/>
          <a:ext cx="6733837" cy="6733837"/>
        </a:xfrm>
        <a:prstGeom prst="blockArc">
          <a:avLst>
            <a:gd name="adj1" fmla="val 18900000"/>
            <a:gd name="adj2" fmla="val 2700000"/>
            <a:gd name="adj3" fmla="val 321"/>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564281" y="384573"/>
          <a:ext cx="9400082" cy="769547"/>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10828"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точность;</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564281" y="384573"/>
        <a:ext cx="9400082" cy="769547"/>
      </dsp:txXfrm>
    </dsp:sp>
    <dsp:sp modelId="{512FB62E-4654-4A66-914D-727B70B0B070}">
      <dsp:nvSpPr>
        <dsp:cNvPr id="0" name=""/>
        <dsp:cNvSpPr/>
      </dsp:nvSpPr>
      <dsp:spPr>
        <a:xfrm>
          <a:off x="83313" y="288380"/>
          <a:ext cx="961934" cy="961934"/>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1005480" y="1539095"/>
          <a:ext cx="8958883" cy="769547"/>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10828"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краткость;</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1005480" y="1539095"/>
        <a:ext cx="8958883" cy="769547"/>
      </dsp:txXfrm>
    </dsp:sp>
    <dsp:sp modelId="{F4E8BB1D-73EA-4943-9CC7-F3F3E633FDFB}">
      <dsp:nvSpPr>
        <dsp:cNvPr id="0" name=""/>
        <dsp:cNvSpPr/>
      </dsp:nvSpPr>
      <dsp:spPr>
        <a:xfrm>
          <a:off x="524513" y="1442901"/>
          <a:ext cx="961934" cy="961934"/>
        </a:xfrm>
        <a:prstGeom prst="ellipse">
          <a:avLst/>
        </a:prstGeom>
        <a:solidFill>
          <a:srgbClr val="000050"/>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1005480" y="2693616"/>
          <a:ext cx="8958883" cy="769547"/>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10828"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ясность;</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1005480" y="2693616"/>
        <a:ext cx="8958883" cy="769547"/>
      </dsp:txXfrm>
    </dsp:sp>
    <dsp:sp modelId="{644703C9-FEFC-4486-871A-28536A82FE9F}">
      <dsp:nvSpPr>
        <dsp:cNvPr id="0" name=""/>
        <dsp:cNvSpPr/>
      </dsp:nvSpPr>
      <dsp:spPr>
        <a:xfrm>
          <a:off x="524513" y="2597423"/>
          <a:ext cx="961934" cy="961934"/>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564281" y="3848138"/>
          <a:ext cx="9400082" cy="769547"/>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10828"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доступность.</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564281" y="3848138"/>
        <a:ext cx="9400082" cy="769547"/>
      </dsp:txXfrm>
    </dsp:sp>
    <dsp:sp modelId="{0C57FBA9-4760-4C5C-A673-3BC034B5B6EF}">
      <dsp:nvSpPr>
        <dsp:cNvPr id="0" name=""/>
        <dsp:cNvSpPr/>
      </dsp:nvSpPr>
      <dsp:spPr>
        <a:xfrm>
          <a:off x="83313" y="3751945"/>
          <a:ext cx="961934" cy="961934"/>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6027348" y="-920465"/>
          <a:ext cx="7161076" cy="7161076"/>
        </a:xfrm>
        <a:prstGeom prst="blockArc">
          <a:avLst>
            <a:gd name="adj1" fmla="val 18900000"/>
            <a:gd name="adj2" fmla="val 2700000"/>
            <a:gd name="adj3" fmla="val 302"/>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391167" y="290772"/>
          <a:ext cx="10225347" cy="538876"/>
        </a:xfrm>
        <a:prstGeom prst="rect">
          <a:avLst/>
        </a:prstGeom>
        <a:solidFill>
          <a:schemeClr val="tx1"/>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44583"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Реферат-конспект.</a:t>
          </a:r>
          <a:endParaRPr lang="ru-RU" sz="2800" b="0" i="1" kern="1200" dirty="0">
            <a:solidFill>
              <a:schemeClr val="bg1"/>
            </a:solidFill>
            <a:latin typeface="Times New Roman" panose="02020603050405020304" pitchFamily="18" charset="0"/>
            <a:cs typeface="Times New Roman" panose="02020603050405020304" pitchFamily="18" charset="0"/>
          </a:endParaRPr>
        </a:p>
      </dsp:txBody>
      <dsp:txXfrm>
        <a:off x="391167" y="290772"/>
        <a:ext cx="10225347" cy="538876"/>
      </dsp:txXfrm>
    </dsp:sp>
    <dsp:sp modelId="{512FB62E-4654-4A66-914D-727B70B0B070}">
      <dsp:nvSpPr>
        <dsp:cNvPr id="0" name=""/>
        <dsp:cNvSpPr/>
      </dsp:nvSpPr>
      <dsp:spPr>
        <a:xfrm>
          <a:off x="64766" y="210145"/>
          <a:ext cx="700131" cy="700131"/>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7D5C1A58-7356-4222-9592-90AC484873E4}">
      <dsp:nvSpPr>
        <dsp:cNvPr id="0" name=""/>
        <dsp:cNvSpPr/>
      </dsp:nvSpPr>
      <dsp:spPr>
        <a:xfrm>
          <a:off x="875556" y="1130146"/>
          <a:ext cx="9717294" cy="540232"/>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44583"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Р</a:t>
          </a:r>
          <a:r>
            <a:rPr lang="ru-RU" sz="2800" b="1" i="1" kern="1200" dirty="0" smtClean="0">
              <a:latin typeface="Times New Roman" panose="02020603050405020304" pitchFamily="18" charset="0"/>
              <a:cs typeface="Times New Roman" panose="02020603050405020304" pitchFamily="18" charset="0"/>
            </a:rPr>
            <a:t>еферат-обзор</a:t>
          </a:r>
          <a:r>
            <a:rPr lang="ru-RU" sz="2400" b="1" i="1" kern="1200" dirty="0" smtClean="0">
              <a:latin typeface="Times New Roman" panose="02020603050405020304" pitchFamily="18" charset="0"/>
              <a:cs typeface="Times New Roman" panose="02020603050405020304" pitchFamily="18" charset="0"/>
            </a:rPr>
            <a:t>.</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875556" y="1130146"/>
        <a:ext cx="9717294" cy="540232"/>
      </dsp:txXfrm>
    </dsp:sp>
    <dsp:sp modelId="{56FEECCA-9B8A-4FCB-BA89-B3F898689E9D}">
      <dsp:nvSpPr>
        <dsp:cNvPr id="0" name=""/>
        <dsp:cNvSpPr/>
      </dsp:nvSpPr>
      <dsp:spPr>
        <a:xfrm>
          <a:off x="525490" y="1050196"/>
          <a:ext cx="700131" cy="700131"/>
        </a:xfrm>
        <a:prstGeom prst="ellipse">
          <a:avLst/>
        </a:prstGeom>
        <a:solidFill>
          <a:srgbClr val="00004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3C99AFB8-C32E-4325-A4FC-C8DBD72F453C}">
      <dsp:nvSpPr>
        <dsp:cNvPr id="0" name=""/>
        <dsp:cNvSpPr/>
      </dsp:nvSpPr>
      <dsp:spPr>
        <a:xfrm>
          <a:off x="1086234" y="1960260"/>
          <a:ext cx="9506616" cy="560104"/>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44583"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Реферат-доклад</a:t>
          </a:r>
          <a:r>
            <a:rPr lang="ru-RU" sz="2400" b="1" i="1" kern="1200" dirty="0" smtClean="0">
              <a:solidFill>
                <a:schemeClr val="bg1"/>
              </a:solidFill>
              <a:latin typeface="Times New Roman" panose="02020603050405020304" pitchFamily="18" charset="0"/>
              <a:cs typeface="Times New Roman" panose="02020603050405020304" pitchFamily="18" charset="0"/>
            </a:rPr>
            <a:t>.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086234" y="1960260"/>
        <a:ext cx="9506616" cy="560104"/>
      </dsp:txXfrm>
    </dsp:sp>
    <dsp:sp modelId="{F4E8BB1D-73EA-4943-9CC7-F3F3E633FDFB}">
      <dsp:nvSpPr>
        <dsp:cNvPr id="0" name=""/>
        <dsp:cNvSpPr/>
      </dsp:nvSpPr>
      <dsp:spPr>
        <a:xfrm>
          <a:off x="736168" y="1890247"/>
          <a:ext cx="700131" cy="700131"/>
        </a:xfrm>
        <a:prstGeom prst="ellipse">
          <a:avLst/>
        </a:prstGeom>
        <a:solidFill>
          <a:srgbClr val="000050"/>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C8D8FA2-3F2E-47C0-99C4-DB904FF0D2A6}">
      <dsp:nvSpPr>
        <dsp:cNvPr id="0" name=""/>
        <dsp:cNvSpPr/>
      </dsp:nvSpPr>
      <dsp:spPr>
        <a:xfrm>
          <a:off x="1086234" y="2799780"/>
          <a:ext cx="9506616" cy="560104"/>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44583"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Реферат — фрагмент первоисточника</a:t>
          </a:r>
          <a:r>
            <a:rPr lang="ru-RU" sz="2800" b="1" i="1" kern="1200" dirty="0" smtClean="0">
              <a:solidFill>
                <a:schemeClr val="bg1"/>
              </a:solidFill>
              <a:latin typeface="Times New Roman" panose="02020603050405020304" pitchFamily="18" charset="0"/>
              <a:cs typeface="Times New Roman" panose="02020603050405020304" pitchFamily="18" charset="0"/>
            </a:rPr>
            <a:t>.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1086234" y="2799780"/>
        <a:ext cx="9506616" cy="560104"/>
      </dsp:txXfrm>
    </dsp:sp>
    <dsp:sp modelId="{644703C9-FEFC-4486-871A-28536A82FE9F}">
      <dsp:nvSpPr>
        <dsp:cNvPr id="0" name=""/>
        <dsp:cNvSpPr/>
      </dsp:nvSpPr>
      <dsp:spPr>
        <a:xfrm>
          <a:off x="736168" y="2729766"/>
          <a:ext cx="700131" cy="700131"/>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2179B72-55F3-45AB-89DB-007453EE06EA}">
      <dsp:nvSpPr>
        <dsp:cNvPr id="0" name=""/>
        <dsp:cNvSpPr/>
      </dsp:nvSpPr>
      <dsp:spPr>
        <a:xfrm>
          <a:off x="875556" y="3591099"/>
          <a:ext cx="9717294" cy="657568"/>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44583"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Реферат-резюме.</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875556" y="3591099"/>
        <a:ext cx="9717294" cy="657568"/>
      </dsp:txXfrm>
    </dsp:sp>
    <dsp:sp modelId="{0C57FBA9-4760-4C5C-A673-3BC034B5B6EF}">
      <dsp:nvSpPr>
        <dsp:cNvPr id="0" name=""/>
        <dsp:cNvSpPr/>
      </dsp:nvSpPr>
      <dsp:spPr>
        <a:xfrm>
          <a:off x="525490" y="3569817"/>
          <a:ext cx="700131" cy="700131"/>
        </a:xfrm>
        <a:prstGeom prst="ellipse">
          <a:avLst/>
        </a:prstGeom>
        <a:solidFill>
          <a:srgbClr val="2D2D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AE65A00-36B4-4C39-897C-50726A66ACD5}">
      <dsp:nvSpPr>
        <dsp:cNvPr id="0" name=""/>
        <dsp:cNvSpPr/>
      </dsp:nvSpPr>
      <dsp:spPr>
        <a:xfrm>
          <a:off x="414831" y="4449104"/>
          <a:ext cx="10178019" cy="621660"/>
        </a:xfrm>
        <a:prstGeom prst="rect">
          <a:avLst/>
        </a:prstGeom>
        <a:solidFill>
          <a:srgbClr val="5757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44583"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Обзорный реферат</a:t>
          </a:r>
          <a:r>
            <a:rPr lang="ru-RU" sz="2800" i="1" kern="1200" dirty="0" smtClean="0"/>
            <a:t>.</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14831" y="4449104"/>
        <a:ext cx="10178019" cy="621660"/>
      </dsp:txXfrm>
    </dsp:sp>
    <dsp:sp modelId="{B46EED06-7846-4E50-9C8D-71F581CFF73D}">
      <dsp:nvSpPr>
        <dsp:cNvPr id="0" name=""/>
        <dsp:cNvSpPr/>
      </dsp:nvSpPr>
      <dsp:spPr>
        <a:xfrm>
          <a:off x="64766" y="4409869"/>
          <a:ext cx="700131" cy="700131"/>
        </a:xfrm>
        <a:prstGeom prst="ellipse">
          <a:avLst/>
        </a:prstGeom>
        <a:solidFill>
          <a:srgbClr val="5757FF"/>
        </a:solidFill>
        <a:ln w="12700" cap="flat" cmpd="sng" algn="ctr">
          <a:noFill/>
          <a:prstDash val="solid"/>
          <a:miter lim="800000"/>
        </a:ln>
        <a:effectLst>
          <a:outerShdw blurRad="107950" dist="12700" dir="5400000" algn="ctr" rotWithShape="0">
            <a:srgbClr val="000000"/>
          </a:outerShdw>
          <a:reflection blurRad="6350" stA="50000" endA="300" endPos="5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450765" y="-834608"/>
          <a:ext cx="6490193" cy="6490193"/>
        </a:xfrm>
        <a:prstGeom prst="blockArc">
          <a:avLst>
            <a:gd name="adj1" fmla="val 18900000"/>
            <a:gd name="adj2" fmla="val 2700000"/>
            <a:gd name="adj3" fmla="val 333"/>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54487" y="301214"/>
          <a:ext cx="9810338" cy="602814"/>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78484"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Название реферируемой работы (или выходные данные).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54487" y="301214"/>
        <a:ext cx="9810338" cy="602814"/>
      </dsp:txXfrm>
    </dsp:sp>
    <dsp:sp modelId="{512FB62E-4654-4A66-914D-727B70B0B070}">
      <dsp:nvSpPr>
        <dsp:cNvPr id="0" name=""/>
        <dsp:cNvSpPr/>
      </dsp:nvSpPr>
      <dsp:spPr>
        <a:xfrm>
          <a:off x="77728" y="225862"/>
          <a:ext cx="753518" cy="753518"/>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886447" y="1205147"/>
          <a:ext cx="9378378" cy="602814"/>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78484"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Композиция реферируемой работы.</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886447" y="1205147"/>
        <a:ext cx="9378378" cy="602814"/>
      </dsp:txXfrm>
    </dsp:sp>
    <dsp:sp modelId="{F4E8BB1D-73EA-4943-9CC7-F3F3E633FDFB}">
      <dsp:nvSpPr>
        <dsp:cNvPr id="0" name=""/>
        <dsp:cNvSpPr/>
      </dsp:nvSpPr>
      <dsp:spPr>
        <a:xfrm>
          <a:off x="509687" y="1129795"/>
          <a:ext cx="753518" cy="753518"/>
        </a:xfrm>
        <a:prstGeom prst="ellipse">
          <a:avLst/>
        </a:prstGeom>
        <a:solidFill>
          <a:srgbClr val="000050"/>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1019023" y="2109081"/>
          <a:ext cx="9245801" cy="602814"/>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78484"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Главная мысль реферируемого материала.</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1019023" y="2109081"/>
        <a:ext cx="9245801" cy="602814"/>
      </dsp:txXfrm>
    </dsp:sp>
    <dsp:sp modelId="{644703C9-FEFC-4486-871A-28536A82FE9F}">
      <dsp:nvSpPr>
        <dsp:cNvPr id="0" name=""/>
        <dsp:cNvSpPr/>
      </dsp:nvSpPr>
      <dsp:spPr>
        <a:xfrm>
          <a:off x="642264" y="2033729"/>
          <a:ext cx="753518" cy="753518"/>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886447" y="3013014"/>
          <a:ext cx="9378378" cy="602814"/>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78484"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Изложение содержания.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886447" y="3013014"/>
        <a:ext cx="9378378" cy="602814"/>
      </dsp:txXfrm>
    </dsp:sp>
    <dsp:sp modelId="{0C57FBA9-4760-4C5C-A673-3BC034B5B6EF}">
      <dsp:nvSpPr>
        <dsp:cNvPr id="0" name=""/>
        <dsp:cNvSpPr/>
      </dsp:nvSpPr>
      <dsp:spPr>
        <a:xfrm>
          <a:off x="509687" y="2937662"/>
          <a:ext cx="753518" cy="753518"/>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9DBB276F-1247-48B1-A6DA-479D279B9C84}">
      <dsp:nvSpPr>
        <dsp:cNvPr id="0" name=""/>
        <dsp:cNvSpPr/>
      </dsp:nvSpPr>
      <dsp:spPr>
        <a:xfrm>
          <a:off x="454487" y="3916947"/>
          <a:ext cx="9810338" cy="602814"/>
        </a:xfrm>
        <a:prstGeom prst="rect">
          <a:avLst/>
        </a:prstGeom>
        <a:solidFill>
          <a:srgbClr val="5757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78484"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Выводы автора по реферируемому материалу</a:t>
          </a:r>
          <a:r>
            <a:rPr lang="ru-RU" sz="3200" b="1" i="1" kern="1200" dirty="0" smtClean="0">
              <a:solidFill>
                <a:schemeClr val="bg1"/>
              </a:solidFill>
              <a:latin typeface="Times New Roman" panose="02020603050405020304" pitchFamily="18" charset="0"/>
              <a:cs typeface="Times New Roman" panose="02020603050405020304" pitchFamily="18" charset="0"/>
            </a:rPr>
            <a:t>.</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454487" y="3916947"/>
        <a:ext cx="9810338" cy="602814"/>
      </dsp:txXfrm>
    </dsp:sp>
    <dsp:sp modelId="{950F8004-8FA6-4067-B8CB-A7E1D5A3AE33}">
      <dsp:nvSpPr>
        <dsp:cNvPr id="0" name=""/>
        <dsp:cNvSpPr/>
      </dsp:nvSpPr>
      <dsp:spPr>
        <a:xfrm>
          <a:off x="77728" y="3841595"/>
          <a:ext cx="753518" cy="753518"/>
        </a:xfrm>
        <a:prstGeom prst="ellipse">
          <a:avLst/>
        </a:prstGeom>
        <a:solidFill>
          <a:srgbClr val="5757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860503" y="-896899"/>
          <a:ext cx="6976932" cy="6976932"/>
        </a:xfrm>
        <a:prstGeom prst="blockArc">
          <a:avLst>
            <a:gd name="adj1" fmla="val 18900000"/>
            <a:gd name="adj2" fmla="val 2700000"/>
            <a:gd name="adj3" fmla="val 310"/>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87952" y="323842"/>
          <a:ext cx="10009027" cy="648099"/>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4429"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выбрать тему, если она не определена преподавателем;</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87952" y="323842"/>
        <a:ext cx="10009027" cy="648099"/>
      </dsp:txXfrm>
    </dsp:sp>
    <dsp:sp modelId="{512FB62E-4654-4A66-914D-727B70B0B070}">
      <dsp:nvSpPr>
        <dsp:cNvPr id="0" name=""/>
        <dsp:cNvSpPr/>
      </dsp:nvSpPr>
      <dsp:spPr>
        <a:xfrm>
          <a:off x="82891" y="242829"/>
          <a:ext cx="810123" cy="810123"/>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952361" y="1190781"/>
          <a:ext cx="9544619" cy="857895"/>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4429"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определить источники, с которыми придется работать;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952361" y="1190781"/>
        <a:ext cx="9544619" cy="857895"/>
      </dsp:txXfrm>
    </dsp:sp>
    <dsp:sp modelId="{F4E8BB1D-73EA-4943-9CC7-F3F3E633FDFB}">
      <dsp:nvSpPr>
        <dsp:cNvPr id="0" name=""/>
        <dsp:cNvSpPr/>
      </dsp:nvSpPr>
      <dsp:spPr>
        <a:xfrm>
          <a:off x="547299" y="1214667"/>
          <a:ext cx="810123" cy="810123"/>
        </a:xfrm>
        <a:prstGeom prst="ellipse">
          <a:avLst/>
        </a:prstGeom>
        <a:solidFill>
          <a:srgbClr val="000050"/>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1094897" y="2183598"/>
          <a:ext cx="9402082" cy="815937"/>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4429"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изучить, систематизировать и обработать выбранный материал из источников; </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1094897" y="2183598"/>
        <a:ext cx="9402082" cy="815937"/>
      </dsp:txXfrm>
    </dsp:sp>
    <dsp:sp modelId="{644703C9-FEFC-4486-871A-28536A82FE9F}">
      <dsp:nvSpPr>
        <dsp:cNvPr id="0" name=""/>
        <dsp:cNvSpPr/>
      </dsp:nvSpPr>
      <dsp:spPr>
        <a:xfrm>
          <a:off x="689836" y="2186505"/>
          <a:ext cx="810123" cy="810123"/>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952361" y="3239355"/>
          <a:ext cx="9544619" cy="648099"/>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4429" tIns="71120" rIns="71120" bIns="71120" numCol="1" spcCol="1270" anchor="ctr" anchorCtr="0">
          <a:noAutofit/>
        </a:bodyPr>
        <a:lstStyle/>
        <a:p>
          <a:pPr lvl="0" algn="l"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составить план;</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952361" y="3239355"/>
        <a:ext cx="9544619" cy="648099"/>
      </dsp:txXfrm>
    </dsp:sp>
    <dsp:sp modelId="{0C57FBA9-4760-4C5C-A673-3BC034B5B6EF}">
      <dsp:nvSpPr>
        <dsp:cNvPr id="0" name=""/>
        <dsp:cNvSpPr/>
      </dsp:nvSpPr>
      <dsp:spPr>
        <a:xfrm>
          <a:off x="547299" y="3158342"/>
          <a:ext cx="810123" cy="810123"/>
        </a:xfrm>
        <a:prstGeom prst="ellipse">
          <a:avLst/>
        </a:prstGeom>
        <a:solidFill>
          <a:srgbClr val="2D2D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9DBB276F-1247-48B1-A6DA-479D279B9C84}">
      <dsp:nvSpPr>
        <dsp:cNvPr id="0" name=""/>
        <dsp:cNvSpPr/>
      </dsp:nvSpPr>
      <dsp:spPr>
        <a:xfrm>
          <a:off x="487952" y="4211192"/>
          <a:ext cx="10009027" cy="648099"/>
        </a:xfrm>
        <a:prstGeom prst="rect">
          <a:avLst/>
        </a:prstGeom>
        <a:solidFill>
          <a:srgbClr val="5757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4429" tIns="81280" rIns="81280" bIns="81280" numCol="1" spcCol="1270" anchor="ctr" anchorCtr="0">
          <a:noAutofit/>
        </a:bodyPr>
        <a:lstStyle/>
        <a:p>
          <a:pPr lvl="0" algn="l"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cs typeface="Times New Roman" panose="02020603050405020304" pitchFamily="18" charset="0"/>
            </a:rPr>
            <a:t>написать реферат:</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487952" y="4211192"/>
        <a:ext cx="10009027" cy="648099"/>
      </dsp:txXfrm>
    </dsp:sp>
    <dsp:sp modelId="{950F8004-8FA6-4067-B8CB-A7E1D5A3AE33}">
      <dsp:nvSpPr>
        <dsp:cNvPr id="0" name=""/>
        <dsp:cNvSpPr/>
      </dsp:nvSpPr>
      <dsp:spPr>
        <a:xfrm>
          <a:off x="82891" y="4130180"/>
          <a:ext cx="810123" cy="810123"/>
        </a:xfrm>
        <a:prstGeom prst="ellipse">
          <a:avLst/>
        </a:prstGeom>
        <a:solidFill>
          <a:srgbClr val="5757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7034632" y="-1075397"/>
          <a:ext cx="8371712" cy="8371712"/>
        </a:xfrm>
        <a:prstGeom prst="blockArc">
          <a:avLst>
            <a:gd name="adj1" fmla="val 18900000"/>
            <a:gd name="adj2" fmla="val 2700000"/>
            <a:gd name="adj3" fmla="val 258"/>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583850" y="388682"/>
          <a:ext cx="10387048" cy="777863"/>
        </a:xfrm>
        <a:prstGeom prst="rect">
          <a:avLst/>
        </a:prstGeom>
        <a:solidFill>
          <a:srgbClr val="000050"/>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17429"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обосновать актуальность выбранной темы;</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583850" y="388682"/>
        <a:ext cx="10387048" cy="777863"/>
      </dsp:txXfrm>
    </dsp:sp>
    <dsp:sp modelId="{512FB62E-4654-4A66-914D-727B70B0B070}">
      <dsp:nvSpPr>
        <dsp:cNvPr id="0" name=""/>
        <dsp:cNvSpPr/>
      </dsp:nvSpPr>
      <dsp:spPr>
        <a:xfrm>
          <a:off x="97685" y="291449"/>
          <a:ext cx="972329" cy="972329"/>
        </a:xfrm>
        <a:prstGeom prst="ellipse">
          <a:avLst/>
        </a:prstGeom>
        <a:solidFill>
          <a:srgbClr val="000D26"/>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1141244" y="1454044"/>
          <a:ext cx="9829654" cy="979983"/>
        </a:xfrm>
        <a:prstGeom prst="rect">
          <a:avLst/>
        </a:prstGeom>
        <a:solidFill>
          <a:srgbClr val="00007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1742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указать исходные данные реферируемого текста (название, где опубликован, в каком году), сведения об авторе (Ф. И. о., специальность, ученая степень, ученое звание);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141244" y="1454044"/>
        <a:ext cx="9829654" cy="979983"/>
      </dsp:txXfrm>
    </dsp:sp>
    <dsp:sp modelId="{F4E8BB1D-73EA-4943-9CC7-F3F3E633FDFB}">
      <dsp:nvSpPr>
        <dsp:cNvPr id="0" name=""/>
        <dsp:cNvSpPr/>
      </dsp:nvSpPr>
      <dsp:spPr>
        <a:xfrm>
          <a:off x="655079" y="1457871"/>
          <a:ext cx="972329" cy="972329"/>
        </a:xfrm>
        <a:prstGeom prst="ellipse">
          <a:avLst/>
        </a:prstGeom>
        <a:solidFill>
          <a:srgbClr val="00007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1312319" y="2778882"/>
          <a:ext cx="9658579" cy="663151"/>
        </a:xfrm>
        <a:prstGeom prst="rect">
          <a:avLst/>
        </a:prstGeom>
        <a:solidFill>
          <a:srgbClr val="0000CC"/>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1742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сформулировать проблематику выбранной темы;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312319" y="2778882"/>
        <a:ext cx="9658579" cy="663151"/>
      </dsp:txXfrm>
    </dsp:sp>
    <dsp:sp modelId="{644703C9-FEFC-4486-871A-28536A82FE9F}">
      <dsp:nvSpPr>
        <dsp:cNvPr id="0" name=""/>
        <dsp:cNvSpPr/>
      </dsp:nvSpPr>
      <dsp:spPr>
        <a:xfrm>
          <a:off x="826155" y="2624293"/>
          <a:ext cx="972329" cy="972329"/>
        </a:xfrm>
        <a:prstGeom prst="ellipse">
          <a:avLst/>
        </a:prstGeom>
        <a:solidFill>
          <a:srgbClr val="0000CC"/>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1141244" y="3887948"/>
          <a:ext cx="9829654" cy="777863"/>
        </a:xfrm>
        <a:prstGeom prst="rect">
          <a:avLst/>
        </a:prstGeom>
        <a:solidFill>
          <a:srgbClr val="2D2D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1742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привести основные тезисы реферируемого текста и их аргументацию;</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141244" y="3887948"/>
        <a:ext cx="9829654" cy="777863"/>
      </dsp:txXfrm>
    </dsp:sp>
    <dsp:sp modelId="{0C57FBA9-4760-4C5C-A673-3BC034B5B6EF}">
      <dsp:nvSpPr>
        <dsp:cNvPr id="0" name=""/>
        <dsp:cNvSpPr/>
      </dsp:nvSpPr>
      <dsp:spPr>
        <a:xfrm>
          <a:off x="655079" y="3790715"/>
          <a:ext cx="972329" cy="972329"/>
        </a:xfrm>
        <a:prstGeom prst="ellipse">
          <a:avLst/>
        </a:prstGeom>
        <a:solidFill>
          <a:srgbClr val="2D2D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9DBB276F-1247-48B1-A6DA-479D279B9C84}">
      <dsp:nvSpPr>
        <dsp:cNvPr id="0" name=""/>
        <dsp:cNvSpPr/>
      </dsp:nvSpPr>
      <dsp:spPr>
        <a:xfrm>
          <a:off x="583850" y="5054370"/>
          <a:ext cx="10387048" cy="777863"/>
        </a:xfrm>
        <a:prstGeom prst="rect">
          <a:avLst/>
        </a:prstGeom>
        <a:solidFill>
          <a:srgbClr val="5757FF"/>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17429"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сделать общий вывод по проблеме, заявленной в реферате.</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583850" y="5054370"/>
        <a:ext cx="10387048" cy="777863"/>
      </dsp:txXfrm>
    </dsp:sp>
    <dsp:sp modelId="{950F8004-8FA6-4067-B8CB-A7E1D5A3AE33}">
      <dsp:nvSpPr>
        <dsp:cNvPr id="0" name=""/>
        <dsp:cNvSpPr/>
      </dsp:nvSpPr>
      <dsp:spPr>
        <a:xfrm>
          <a:off x="97685" y="4957137"/>
          <a:ext cx="972329" cy="972329"/>
        </a:xfrm>
        <a:prstGeom prst="ellipse">
          <a:avLst/>
        </a:prstGeom>
        <a:solidFill>
          <a:srgbClr val="5757FF"/>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4F5FFC-3256-4E81-A473-1BF5BFBF8F0B}" type="datetimeFigureOut">
              <a:rPr lang="ru-RU" smtClean="0"/>
              <a:t>13.12.2019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727267-0912-42BE-9CB0-9CDC4A265162}" type="slidenum">
              <a:rPr lang="ru-RU" smtClean="0"/>
              <a:t>‹#›</a:t>
            </a:fld>
            <a:endParaRPr lang="ru-RU"/>
          </a:p>
        </p:txBody>
      </p:sp>
    </p:spTree>
    <p:extLst>
      <p:ext uri="{BB962C8B-B14F-4D97-AF65-F5344CB8AC3E}">
        <p14:creationId xmlns:p14="http://schemas.microsoft.com/office/powerpoint/2010/main" val="872931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400" kern="1200" dirty="0" smtClean="0">
                <a:solidFill>
                  <a:schemeClr val="tx1"/>
                </a:solidFill>
                <a:effectLst/>
                <a:latin typeface="+mn-lt"/>
                <a:ea typeface="+mn-ea"/>
                <a:cs typeface="+mn-cs"/>
              </a:rPr>
              <a:t>       Реферирование представляет собой интеллектуальный творческий процесс, включающий осмысление, аналитико-синтетическое преобразование информации и создание нового документа - реферата, обладающего специфической языковостилистической формой. </a:t>
            </a:r>
          </a:p>
          <a:p>
            <a:endParaRPr lang="ru-RU" sz="1400" dirty="0"/>
          </a:p>
        </p:txBody>
      </p:sp>
      <p:sp>
        <p:nvSpPr>
          <p:cNvPr id="4" name="Номер слайда 3"/>
          <p:cNvSpPr>
            <a:spLocks noGrp="1"/>
          </p:cNvSpPr>
          <p:nvPr>
            <p:ph type="sldNum" sz="quarter" idx="10"/>
          </p:nvPr>
        </p:nvSpPr>
        <p:spPr/>
        <p:txBody>
          <a:bodyPr/>
          <a:lstStyle/>
          <a:p>
            <a:fld id="{51727267-0912-42BE-9CB0-9CDC4A265162}" type="slidenum">
              <a:rPr lang="ru-RU" smtClean="0"/>
              <a:t>2</a:t>
            </a:fld>
            <a:endParaRPr lang="ru-RU"/>
          </a:p>
        </p:txBody>
      </p:sp>
    </p:spTree>
    <p:extLst>
      <p:ext uri="{BB962C8B-B14F-4D97-AF65-F5344CB8AC3E}">
        <p14:creationId xmlns:p14="http://schemas.microsoft.com/office/powerpoint/2010/main" val="11174314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Защита реферата </a:t>
            </a:r>
          </a:p>
          <a:p>
            <a:r>
              <a:rPr lang="ru-RU" sz="1200" kern="1200" dirty="0" smtClean="0">
                <a:solidFill>
                  <a:schemeClr val="tx1"/>
                </a:solidFill>
                <a:effectLst/>
                <a:latin typeface="+mn-lt"/>
                <a:ea typeface="+mn-ea"/>
                <a:cs typeface="+mn-cs"/>
              </a:rPr>
              <a:t>При подготовке реферата к защите (если она предусмотрена) следует: </a:t>
            </a:r>
          </a:p>
          <a:p>
            <a:pPr lvl="0" algn="just" fontAlgn="base"/>
            <a:r>
              <a:rPr lang="ru-RU" sz="1200" u="none" strike="noStrike" kern="1200" dirty="0" smtClean="0">
                <a:solidFill>
                  <a:schemeClr val="tx1"/>
                </a:solidFill>
                <a:effectLst/>
                <a:latin typeface="+mn-lt"/>
                <a:ea typeface="+mn-ea"/>
                <a:cs typeface="+mn-cs"/>
              </a:rPr>
              <a:t>- составить план выступления, в котором отразить актуальность темы, самостоятельных характер работы, главные выводы и/или предложения, их краткое обоснование и практическое и практическое значение – с тем, чтобы в течение 3 – 5 минут представить достоинства выполненного исследования;</a:t>
            </a:r>
          </a:p>
          <a:p>
            <a:pPr lvl="0" algn="just" fontAlgn="base"/>
            <a:r>
              <a:rPr lang="ru-RU" sz="1200" u="none" strike="noStrike" kern="1200" dirty="0" smtClean="0">
                <a:solidFill>
                  <a:schemeClr val="tx1"/>
                </a:solidFill>
                <a:effectLst/>
                <a:latin typeface="+mn-lt"/>
                <a:ea typeface="+mn-ea"/>
                <a:cs typeface="+mn-cs"/>
              </a:rPr>
              <a:t>- подготовить иллюстративный материал: схемы, таблицы, графики и др. наглядную информацию для использования во время защиты. Конкретный вариант наглядного представления результатов определяется форматом процедуры защиты реферата.  </a:t>
            </a:r>
          </a:p>
          <a:p>
            <a:pPr algn="just"/>
            <a:endParaRPr lang="ru-RU" sz="1200" u="none" strike="noStrike"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51727267-0912-42BE-9CB0-9CDC4A265162}" type="slidenum">
              <a:rPr lang="ru-RU" smtClean="0"/>
              <a:t>11</a:t>
            </a:fld>
            <a:endParaRPr lang="ru-RU"/>
          </a:p>
        </p:txBody>
      </p:sp>
    </p:spTree>
    <p:extLst>
      <p:ext uri="{BB962C8B-B14F-4D97-AF65-F5344CB8AC3E}">
        <p14:creationId xmlns:p14="http://schemas.microsoft.com/office/powerpoint/2010/main" val="7202602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dirty="0" smtClean="0"/>
              <a:t>       Реферат может содержать комментарий референта, только в том случае, если референт является достаточно компетентным в данном вопросе и может вынести квалифицированное суждение о реферируемом материале. В комментарий входят критическая характеристика первоисточника, актуальность освещенных в нем вопросов, суждение об эффективности предложенных решений, указание, на кого рассчитан реферируемый материал. </a:t>
            </a:r>
            <a:endParaRPr lang="ru-RU" dirty="0"/>
          </a:p>
        </p:txBody>
      </p:sp>
      <p:sp>
        <p:nvSpPr>
          <p:cNvPr id="4" name="Номер слайда 3"/>
          <p:cNvSpPr>
            <a:spLocks noGrp="1"/>
          </p:cNvSpPr>
          <p:nvPr>
            <p:ph type="sldNum" sz="quarter" idx="10"/>
          </p:nvPr>
        </p:nvSpPr>
        <p:spPr/>
        <p:txBody>
          <a:bodyPr/>
          <a:lstStyle/>
          <a:p>
            <a:fld id="{51727267-0912-42BE-9CB0-9CDC4A265162}" type="slidenum">
              <a:rPr lang="ru-RU" smtClean="0"/>
              <a:t>21</a:t>
            </a:fld>
            <a:endParaRPr lang="ru-RU"/>
          </a:p>
        </p:txBody>
      </p:sp>
    </p:spTree>
    <p:extLst>
      <p:ext uri="{BB962C8B-B14F-4D97-AF65-F5344CB8AC3E}">
        <p14:creationId xmlns:p14="http://schemas.microsoft.com/office/powerpoint/2010/main" val="683673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Комментарий реферата может содержать оценку тех или иных положений, высказываемых автором реферируемой работы. Эта оценка чаще всего выражает согласие или несогласие с точкой зрения автора. Языковые средства, которые используются при этом, рассмотрены в таблице 2. </a:t>
            </a:r>
          </a:p>
        </p:txBody>
      </p:sp>
      <p:sp>
        <p:nvSpPr>
          <p:cNvPr id="4" name="Номер слайда 3"/>
          <p:cNvSpPr>
            <a:spLocks noGrp="1"/>
          </p:cNvSpPr>
          <p:nvPr>
            <p:ph type="sldNum" sz="quarter" idx="10"/>
          </p:nvPr>
        </p:nvSpPr>
        <p:spPr/>
        <p:txBody>
          <a:bodyPr/>
          <a:lstStyle/>
          <a:p>
            <a:fld id="{51727267-0912-42BE-9CB0-9CDC4A265162}" type="slidenum">
              <a:rPr lang="ru-RU" smtClean="0"/>
              <a:t>22</a:t>
            </a:fld>
            <a:endParaRPr lang="ru-RU"/>
          </a:p>
        </p:txBody>
      </p:sp>
    </p:spTree>
    <p:extLst>
      <p:ext uri="{BB962C8B-B14F-4D97-AF65-F5344CB8AC3E}">
        <p14:creationId xmlns:p14="http://schemas.microsoft.com/office/powerpoint/2010/main" val="23141307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u="none" strike="noStrike" kern="1200" dirty="0" smtClean="0">
                <a:solidFill>
                  <a:schemeClr val="tx1"/>
                </a:solidFill>
                <a:effectLst/>
                <a:latin typeface="+mn-lt"/>
                <a:ea typeface="+mn-ea"/>
                <a:cs typeface="+mn-cs"/>
              </a:rPr>
              <a:t>       Планируемые результаты самостоятельной работы:</a:t>
            </a:r>
          </a:p>
          <a:p>
            <a:r>
              <a:rPr lang="ru-RU" sz="1200" u="none" strike="noStrike" kern="1200" dirty="0" smtClean="0">
                <a:solidFill>
                  <a:schemeClr val="tx1"/>
                </a:solidFill>
                <a:effectLst/>
                <a:latin typeface="+mn-lt"/>
                <a:ea typeface="+mn-ea"/>
                <a:cs typeface="+mn-cs"/>
              </a:rPr>
              <a:t>— способность студентов к обобщению, анализу, восприятию информации, постановке цели и выбору путей ее достижения;</a:t>
            </a:r>
          </a:p>
          <a:p>
            <a:r>
              <a:rPr lang="ru-RU" sz="1200" u="none" strike="noStrike" kern="1200" dirty="0" smtClean="0">
                <a:solidFill>
                  <a:schemeClr val="tx1"/>
                </a:solidFill>
                <a:effectLst/>
                <a:latin typeface="+mn-lt"/>
                <a:ea typeface="+mn-ea"/>
                <a:cs typeface="+mn-cs"/>
              </a:rPr>
              <a:t>— способность логически верно, аргументированно и ясно строить устную и письменную речь.</a:t>
            </a:r>
          </a:p>
          <a:p>
            <a:endParaRPr lang="ru-RU" sz="1200" u="none" strike="noStrike"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51727267-0912-42BE-9CB0-9CDC4A265162}" type="slidenum">
              <a:rPr lang="ru-RU" smtClean="0"/>
              <a:t>28</a:t>
            </a:fld>
            <a:endParaRPr lang="ru-RU"/>
          </a:p>
        </p:txBody>
      </p:sp>
    </p:spTree>
    <p:extLst>
      <p:ext uri="{BB962C8B-B14F-4D97-AF65-F5344CB8AC3E}">
        <p14:creationId xmlns:p14="http://schemas.microsoft.com/office/powerpoint/2010/main" val="2489849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Хотя реферат по содержанию зависит </a:t>
            </a:r>
            <a:r>
              <a:rPr lang="ru-RU" sz="1200" kern="1200" dirty="0" err="1" smtClean="0">
                <a:solidFill>
                  <a:schemeClr val="tx1"/>
                </a:solidFill>
                <a:effectLst/>
                <a:latin typeface="+mn-lt"/>
                <a:ea typeface="+mn-ea"/>
                <a:cs typeface="+mn-cs"/>
              </a:rPr>
              <a:t>oт</a:t>
            </a:r>
            <a:r>
              <a:rPr lang="ru-RU" sz="1200" kern="1200" dirty="0" smtClean="0">
                <a:solidFill>
                  <a:schemeClr val="tx1"/>
                </a:solidFill>
                <a:effectLst/>
                <a:latin typeface="+mn-lt"/>
                <a:ea typeface="+mn-ea"/>
                <a:cs typeface="+mn-cs"/>
              </a:rPr>
              <a:t> первоисточника, он представляет собой новый, самостоятельный документ. Общими требованиями к языку реферата являются точность, краткость, ясность, доступность. </a:t>
            </a:r>
          </a:p>
          <a:p>
            <a:pPr algn="just"/>
            <a:r>
              <a:rPr lang="ru-RU" sz="1200" kern="1200" dirty="0" smtClean="0">
                <a:solidFill>
                  <a:schemeClr val="tx1"/>
                </a:solidFill>
                <a:effectLst/>
                <a:latin typeface="+mn-lt"/>
                <a:ea typeface="+mn-ea"/>
                <a:cs typeface="+mn-cs"/>
              </a:rPr>
              <a:t>       По своим языковым и стилистическим средствам реферат отличается от первоисточника, поскольку референт использует иные термины и строит предложения в соответствии со стилем реферата. Наряду с сообщением могут использоваться перифразы. Вместе с тем в ряде случаев стилистика реферата может совпадать с первоисточником, что особенно характерно для расширенных рефератов. </a:t>
            </a:r>
          </a:p>
          <a:p>
            <a:pPr algn="just"/>
            <a:r>
              <a:rPr lang="ru-RU" sz="1200" kern="1200" dirty="0" smtClean="0">
                <a:solidFill>
                  <a:schemeClr val="tx1"/>
                </a:solidFill>
                <a:effectLst/>
                <a:latin typeface="+mn-lt"/>
                <a:ea typeface="+mn-ea"/>
                <a:cs typeface="+mn-cs"/>
              </a:rPr>
              <a:t>       Изложение реферата должно обеспечивать наибольшую семантическую адекватность, семантическую эквивалентность, краткость и логическую последовательность. Для этого необходимы определенные лексические и грамматические средства. Адекватность и эквивалентность достигаются за счет правильного употребления терминов, краткость – за счет экономной структуры предложений и использования терминологической лексики. </a:t>
            </a:r>
          </a:p>
          <a:p>
            <a:pPr algn="just"/>
            <a:r>
              <a:rPr lang="ru-RU" sz="1200" kern="1200" dirty="0" smtClean="0">
                <a:solidFill>
                  <a:schemeClr val="tx1"/>
                </a:solidFill>
                <a:effectLst/>
                <a:latin typeface="+mn-lt"/>
                <a:ea typeface="+mn-ea"/>
                <a:cs typeface="+mn-cs"/>
              </a:rPr>
              <a:t>       Быстрое и адекватное восприятие реферата обеспечивается употреблением простых законченных предложений, имеющих правильную грамматическую форму. Громоздкие предложения затрудняют понимание реферата, поэтому сложные предложения, как правило, расчленяются на ряд простых при сохранении логических взаимоотношений между ними путем замены соединительных слов, например, местоимениями. </a:t>
            </a:r>
          </a:p>
          <a:p>
            <a:pPr algn="just"/>
            <a:r>
              <a:rPr lang="ru-RU" sz="1200" kern="1200" dirty="0" smtClean="0">
                <a:solidFill>
                  <a:schemeClr val="tx1"/>
                </a:solidFill>
                <a:effectLst/>
                <a:latin typeface="+mn-lt"/>
                <a:ea typeface="+mn-ea"/>
                <a:cs typeface="+mn-cs"/>
              </a:rPr>
              <a:t>       Широко используются неопределенно-личные предложения без подлежащего. Они концентрируют внимание читающего только на факте, усиливая тем самым информационно-справочную значимость реферата.  </a:t>
            </a:r>
          </a:p>
          <a:p>
            <a:pPr algn="just"/>
            <a:r>
              <a:rPr lang="ru-RU" sz="1200" kern="1200" dirty="0" smtClean="0">
                <a:solidFill>
                  <a:schemeClr val="tx1"/>
                </a:solidFill>
                <a:effectLst/>
                <a:latin typeface="+mn-lt"/>
                <a:ea typeface="+mn-ea"/>
                <a:cs typeface="+mn-cs"/>
              </a:rPr>
              <a:t>       Реферату, как одному из жанров научного стиля, присущи те же семантикоструктурные особенности, что и научному стилю в целом: объективность, однозначность, логичность изложения, безличная манера повествования, широкое использование научных терминов, абстрактной лексики и т.д. В то же время этот жанр имеет и свою специфику стиля: фактографичность (констатация фактов), обобщенноотвлеченный характер изложения, предельная краткость, подчеркнутая логичность, стандартизация языкового выражения. </a:t>
            </a:r>
          </a:p>
          <a:p>
            <a:endParaRPr lang="ru-RU" dirty="0"/>
          </a:p>
        </p:txBody>
      </p:sp>
      <p:sp>
        <p:nvSpPr>
          <p:cNvPr id="4" name="Номер слайда 3"/>
          <p:cNvSpPr>
            <a:spLocks noGrp="1"/>
          </p:cNvSpPr>
          <p:nvPr>
            <p:ph type="sldNum" sz="quarter" idx="10"/>
          </p:nvPr>
        </p:nvSpPr>
        <p:spPr/>
        <p:txBody>
          <a:bodyPr/>
          <a:lstStyle/>
          <a:p>
            <a:fld id="{51727267-0912-42BE-9CB0-9CDC4A265162}" type="slidenum">
              <a:rPr lang="ru-RU" smtClean="0"/>
              <a:t>29</a:t>
            </a:fld>
            <a:endParaRPr lang="ru-RU"/>
          </a:p>
        </p:txBody>
      </p:sp>
    </p:spTree>
    <p:extLst>
      <p:ext uri="{BB962C8B-B14F-4D97-AF65-F5344CB8AC3E}">
        <p14:creationId xmlns:p14="http://schemas.microsoft.com/office/powerpoint/2010/main" val="37488421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Хотя реферат по содержанию зависит </a:t>
            </a:r>
            <a:r>
              <a:rPr lang="ru-RU" sz="1200" kern="1200" dirty="0" err="1" smtClean="0">
                <a:solidFill>
                  <a:schemeClr val="tx1"/>
                </a:solidFill>
                <a:effectLst/>
                <a:latin typeface="+mn-lt"/>
                <a:ea typeface="+mn-ea"/>
                <a:cs typeface="+mn-cs"/>
              </a:rPr>
              <a:t>oт</a:t>
            </a:r>
            <a:r>
              <a:rPr lang="ru-RU" sz="1200" kern="1200" dirty="0" smtClean="0">
                <a:solidFill>
                  <a:schemeClr val="tx1"/>
                </a:solidFill>
                <a:effectLst/>
                <a:latin typeface="+mn-lt"/>
                <a:ea typeface="+mn-ea"/>
                <a:cs typeface="+mn-cs"/>
              </a:rPr>
              <a:t> первоисточника, он представляет собой новый, самостоятельный документ. Общими требованиями к языку реферата являются точность, краткость, ясность, доступность. </a:t>
            </a:r>
          </a:p>
          <a:p>
            <a:pPr algn="just"/>
            <a:r>
              <a:rPr lang="ru-RU" sz="1200" kern="1200" dirty="0" smtClean="0">
                <a:solidFill>
                  <a:schemeClr val="tx1"/>
                </a:solidFill>
                <a:effectLst/>
                <a:latin typeface="+mn-lt"/>
                <a:ea typeface="+mn-ea"/>
                <a:cs typeface="+mn-cs"/>
              </a:rPr>
              <a:t>       По своим языковым и стилистическим средствам реферат отличается от первоисточника, поскольку референт использует иные термины и строит предложения в соответствии со стилем реферата. Наряду с сообщением могут использоваться перифразы. Вместе с тем в ряде случаев стилистика реферата может совпадать с первоисточником, что особенно характерно для расширенных рефератов. </a:t>
            </a:r>
          </a:p>
          <a:p>
            <a:pPr algn="just"/>
            <a:r>
              <a:rPr lang="ru-RU" sz="1200" kern="1200" dirty="0" smtClean="0">
                <a:solidFill>
                  <a:schemeClr val="tx1"/>
                </a:solidFill>
                <a:effectLst/>
                <a:latin typeface="+mn-lt"/>
                <a:ea typeface="+mn-ea"/>
                <a:cs typeface="+mn-cs"/>
              </a:rPr>
              <a:t>       Изложение реферата должно обеспечивать наибольшую семантическую адекватность, семантическую эквивалентность, краткость и логическую последовательность. Для этого необходимы определенные лексические и грамматические средства. Адекватность и эквивалентность достигаются за счет правильного употребления терминов, краткость – за счет экономной структуры предложений и использования терминологической лексики. </a:t>
            </a:r>
          </a:p>
          <a:p>
            <a:pPr algn="just"/>
            <a:r>
              <a:rPr lang="ru-RU" sz="1200" kern="1200" dirty="0" smtClean="0">
                <a:solidFill>
                  <a:schemeClr val="tx1"/>
                </a:solidFill>
                <a:effectLst/>
                <a:latin typeface="+mn-lt"/>
                <a:ea typeface="+mn-ea"/>
                <a:cs typeface="+mn-cs"/>
              </a:rPr>
              <a:t>       Быстрое и адекватное восприятие реферата обеспечивается употреблением простых законченных предложений, имеющих правильную грамматическую форму. Громоздкие предложения затрудняют понимание реферата, поэтому сложные предложения, как правило, расчленяются на ряд простых при сохранении логических взаимоотношений между ними путем замены соединительных слов, например, местоимениями. </a:t>
            </a:r>
          </a:p>
          <a:p>
            <a:pPr algn="just"/>
            <a:r>
              <a:rPr lang="ru-RU" sz="1200" kern="1200" dirty="0" smtClean="0">
                <a:solidFill>
                  <a:schemeClr val="tx1"/>
                </a:solidFill>
                <a:effectLst/>
                <a:latin typeface="+mn-lt"/>
                <a:ea typeface="+mn-ea"/>
                <a:cs typeface="+mn-cs"/>
              </a:rPr>
              <a:t>       Широко используются неопределенно-личные предложения без подлежащего. Они концентрируют внимание читающего только на факте, усиливая тем самым информационно-справочную значимость реферата.  </a:t>
            </a:r>
          </a:p>
          <a:p>
            <a:pPr algn="just"/>
            <a:r>
              <a:rPr lang="ru-RU" sz="1200" kern="1200" dirty="0" smtClean="0">
                <a:solidFill>
                  <a:schemeClr val="tx1"/>
                </a:solidFill>
                <a:effectLst/>
                <a:latin typeface="+mn-lt"/>
                <a:ea typeface="+mn-ea"/>
                <a:cs typeface="+mn-cs"/>
              </a:rPr>
              <a:t>       Реферату, как одному из жанров научного стиля, присущи те же семантикоструктурные особенности, что и научному стилю в целом: объективность, однозначность, логичность изложения, безличная манера повествования, широкое использование научных терминов, абстрактной лексики и т.д. В то же время этот жанр имеет и свою специфику стиля: фактографичность (констатация фактов), обобщенноотвлеченный характер изложения, предельная краткость, подчеркнутая логичность, стандартизация языкового выражения. </a:t>
            </a:r>
          </a:p>
          <a:p>
            <a:endParaRPr lang="ru-RU" dirty="0"/>
          </a:p>
        </p:txBody>
      </p:sp>
      <p:sp>
        <p:nvSpPr>
          <p:cNvPr id="4" name="Номер слайда 3"/>
          <p:cNvSpPr>
            <a:spLocks noGrp="1"/>
          </p:cNvSpPr>
          <p:nvPr>
            <p:ph type="sldNum" sz="quarter" idx="10"/>
          </p:nvPr>
        </p:nvSpPr>
        <p:spPr/>
        <p:txBody>
          <a:bodyPr/>
          <a:lstStyle/>
          <a:p>
            <a:fld id="{51727267-0912-42BE-9CB0-9CDC4A265162}" type="slidenum">
              <a:rPr lang="ru-RU" smtClean="0"/>
              <a:t>30</a:t>
            </a:fld>
            <a:endParaRPr lang="ru-RU"/>
          </a:p>
        </p:txBody>
      </p:sp>
    </p:spTree>
    <p:extLst>
      <p:ext uri="{BB962C8B-B14F-4D97-AF65-F5344CB8AC3E}">
        <p14:creationId xmlns:p14="http://schemas.microsoft.com/office/powerpoint/2010/main" val="2074072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Хотя реферат по содержанию зависит </a:t>
            </a:r>
            <a:r>
              <a:rPr lang="ru-RU" sz="1200" kern="1200" dirty="0" err="1" smtClean="0">
                <a:solidFill>
                  <a:schemeClr val="tx1"/>
                </a:solidFill>
                <a:effectLst/>
                <a:latin typeface="+mn-lt"/>
                <a:ea typeface="+mn-ea"/>
                <a:cs typeface="+mn-cs"/>
              </a:rPr>
              <a:t>oт</a:t>
            </a:r>
            <a:r>
              <a:rPr lang="ru-RU" sz="1200" kern="1200" dirty="0" smtClean="0">
                <a:solidFill>
                  <a:schemeClr val="tx1"/>
                </a:solidFill>
                <a:effectLst/>
                <a:latin typeface="+mn-lt"/>
                <a:ea typeface="+mn-ea"/>
                <a:cs typeface="+mn-cs"/>
              </a:rPr>
              <a:t> первоисточника, он представляет собой новый, самостоятельный документ. Общими требованиями к языку реферата являются точность, краткость, ясность, доступность. </a:t>
            </a:r>
          </a:p>
          <a:p>
            <a:pPr algn="just"/>
            <a:r>
              <a:rPr lang="ru-RU" sz="1200" kern="1200" dirty="0" smtClean="0">
                <a:solidFill>
                  <a:schemeClr val="tx1"/>
                </a:solidFill>
                <a:effectLst/>
                <a:latin typeface="+mn-lt"/>
                <a:ea typeface="+mn-ea"/>
                <a:cs typeface="+mn-cs"/>
              </a:rPr>
              <a:t>       По своим языковым и стилистическим средствам реферат отличается от первоисточника, поскольку референт использует иные термины и строит предложения в соответствии со стилем реферата. Наряду с сообщением могут использоваться перифразы. Вместе с тем в ряде случаев стилистика реферата может совпадать с первоисточником, что особенно характерно для расширенных рефератов. </a:t>
            </a:r>
          </a:p>
          <a:p>
            <a:pPr algn="just"/>
            <a:r>
              <a:rPr lang="ru-RU" sz="1200" kern="1200" dirty="0" smtClean="0">
                <a:solidFill>
                  <a:schemeClr val="tx1"/>
                </a:solidFill>
                <a:effectLst/>
                <a:latin typeface="+mn-lt"/>
                <a:ea typeface="+mn-ea"/>
                <a:cs typeface="+mn-cs"/>
              </a:rPr>
              <a:t>       Изложение реферата должно обеспечивать наибольшую семантическую адекватность, семантическую эквивалентность, краткость и логическую последовательность. Для этого необходимы определенные лексические и грамматические средства. Адекватность и эквивалентность достигаются за счет правильного употребления терминов, краткость – за счет экономной структуры предложений и использования терминологической лексики. </a:t>
            </a:r>
          </a:p>
          <a:p>
            <a:pPr algn="just"/>
            <a:r>
              <a:rPr lang="ru-RU" sz="1200" kern="1200" dirty="0" smtClean="0">
                <a:solidFill>
                  <a:schemeClr val="tx1"/>
                </a:solidFill>
                <a:effectLst/>
                <a:latin typeface="+mn-lt"/>
                <a:ea typeface="+mn-ea"/>
                <a:cs typeface="+mn-cs"/>
              </a:rPr>
              <a:t>       Быстрое и адекватное восприятие реферата обеспечивается употреблением простых законченных предложений, имеющих правильную грамматическую форму. Громоздкие предложения затрудняют понимание реферата, поэтому сложные предложения, как правило, расчленяются на ряд простых при сохранении логических взаимоотношений между ними путем замены соединительных слов, например, местоимениями. </a:t>
            </a:r>
          </a:p>
          <a:p>
            <a:pPr algn="just"/>
            <a:r>
              <a:rPr lang="ru-RU" sz="1200" kern="1200" dirty="0" smtClean="0">
                <a:solidFill>
                  <a:schemeClr val="tx1"/>
                </a:solidFill>
                <a:effectLst/>
                <a:latin typeface="+mn-lt"/>
                <a:ea typeface="+mn-ea"/>
                <a:cs typeface="+mn-cs"/>
              </a:rPr>
              <a:t>       Широко используются неопределенно-личные предложения без подлежащего. Они концентрируют внимание читающего только на факте, усиливая тем самым информационно-справочную значимость реферата.  </a:t>
            </a:r>
          </a:p>
          <a:p>
            <a:pPr algn="just"/>
            <a:r>
              <a:rPr lang="ru-RU" sz="1200" kern="1200" dirty="0" smtClean="0">
                <a:solidFill>
                  <a:schemeClr val="tx1"/>
                </a:solidFill>
                <a:effectLst/>
                <a:latin typeface="+mn-lt"/>
                <a:ea typeface="+mn-ea"/>
                <a:cs typeface="+mn-cs"/>
              </a:rPr>
              <a:t>       Реферату, как одному из жанров научного стиля, присущи те же семантикоструктурные особенности, что и научному стилю в целом: объективность, однозначность, логичность изложения, безличная манера повествования, широкое использование научных терминов, абстрактной лексики и т.д. В то же время этот жанр имеет и свою специфику стиля: фактографичность (констатация фактов), обобщенноотвлеченный характер изложения, предельная краткость, подчеркнутая логичность, стандартизация языкового выражения. </a:t>
            </a:r>
          </a:p>
          <a:p>
            <a:endParaRPr lang="ru-RU" dirty="0"/>
          </a:p>
        </p:txBody>
      </p:sp>
      <p:sp>
        <p:nvSpPr>
          <p:cNvPr id="4" name="Номер слайда 3"/>
          <p:cNvSpPr>
            <a:spLocks noGrp="1"/>
          </p:cNvSpPr>
          <p:nvPr>
            <p:ph type="sldNum" sz="quarter" idx="10"/>
          </p:nvPr>
        </p:nvSpPr>
        <p:spPr/>
        <p:txBody>
          <a:bodyPr/>
          <a:lstStyle/>
          <a:p>
            <a:fld id="{51727267-0912-42BE-9CB0-9CDC4A265162}" type="slidenum">
              <a:rPr lang="ru-RU" smtClean="0"/>
              <a:t>31</a:t>
            </a:fld>
            <a:endParaRPr lang="ru-RU"/>
          </a:p>
        </p:txBody>
      </p:sp>
    </p:spTree>
    <p:extLst>
      <p:ext uri="{BB962C8B-B14F-4D97-AF65-F5344CB8AC3E}">
        <p14:creationId xmlns:p14="http://schemas.microsoft.com/office/powerpoint/2010/main" val="1440868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Хотя реферат по содержанию зависит </a:t>
            </a:r>
            <a:r>
              <a:rPr lang="ru-RU" sz="1200" kern="1200" dirty="0" err="1" smtClean="0">
                <a:solidFill>
                  <a:schemeClr val="tx1"/>
                </a:solidFill>
                <a:effectLst/>
                <a:latin typeface="+mn-lt"/>
                <a:ea typeface="+mn-ea"/>
                <a:cs typeface="+mn-cs"/>
              </a:rPr>
              <a:t>oт</a:t>
            </a:r>
            <a:r>
              <a:rPr lang="ru-RU" sz="1200" kern="1200" dirty="0" smtClean="0">
                <a:solidFill>
                  <a:schemeClr val="tx1"/>
                </a:solidFill>
                <a:effectLst/>
                <a:latin typeface="+mn-lt"/>
                <a:ea typeface="+mn-ea"/>
                <a:cs typeface="+mn-cs"/>
              </a:rPr>
              <a:t> первоисточника, он представляет собой новый, самостоятельный документ. Общими требованиями к языку реферата являются точность, краткость, ясность, доступность. </a:t>
            </a:r>
          </a:p>
          <a:p>
            <a:pPr algn="just"/>
            <a:r>
              <a:rPr lang="ru-RU" sz="1200" kern="1200" dirty="0" smtClean="0">
                <a:solidFill>
                  <a:schemeClr val="tx1"/>
                </a:solidFill>
                <a:effectLst/>
                <a:latin typeface="+mn-lt"/>
                <a:ea typeface="+mn-ea"/>
                <a:cs typeface="+mn-cs"/>
              </a:rPr>
              <a:t>       По своим языковым и стилистическим средствам реферат отличается от первоисточника, поскольку референт использует иные термины и строит предложения в соответствии со стилем реферата. Наряду с сообщением могут использоваться перифразы. Вместе с тем в ряде случаев стилистика реферата может совпадать с первоисточником, что особенно характерно для расширенных рефератов. </a:t>
            </a:r>
          </a:p>
          <a:p>
            <a:pPr algn="just"/>
            <a:r>
              <a:rPr lang="ru-RU" sz="1200" kern="1200" dirty="0" smtClean="0">
                <a:solidFill>
                  <a:schemeClr val="tx1"/>
                </a:solidFill>
                <a:effectLst/>
                <a:latin typeface="+mn-lt"/>
                <a:ea typeface="+mn-ea"/>
                <a:cs typeface="+mn-cs"/>
              </a:rPr>
              <a:t>       Изложение реферата должно обеспечивать наибольшую семантическую адекватность, семантическую эквивалентность, краткость и логическую последовательность. Для этого необходимы определенные лексические и грамматические средства. Адекватность и эквивалентность достигаются за счет правильного употребления терминов, краткость – за счет экономной структуры предложений и использования терминологической лексики. </a:t>
            </a:r>
          </a:p>
          <a:p>
            <a:pPr algn="just"/>
            <a:r>
              <a:rPr lang="ru-RU" sz="1200" kern="1200" dirty="0" smtClean="0">
                <a:solidFill>
                  <a:schemeClr val="tx1"/>
                </a:solidFill>
                <a:effectLst/>
                <a:latin typeface="+mn-lt"/>
                <a:ea typeface="+mn-ea"/>
                <a:cs typeface="+mn-cs"/>
              </a:rPr>
              <a:t>       Быстрое и адекватное восприятие реферата обеспечивается употреблением простых законченных предложений, имеющих правильную грамматическую форму. Громоздкие предложения затрудняют понимание реферата, поэтому сложные предложения, как правило, расчленяются на ряд простых при сохранении логических взаимоотношений между ними путем замены соединительных слов, например, местоимениями. </a:t>
            </a:r>
          </a:p>
          <a:p>
            <a:pPr algn="just"/>
            <a:r>
              <a:rPr lang="ru-RU" sz="1200" kern="1200" dirty="0" smtClean="0">
                <a:solidFill>
                  <a:schemeClr val="tx1"/>
                </a:solidFill>
                <a:effectLst/>
                <a:latin typeface="+mn-lt"/>
                <a:ea typeface="+mn-ea"/>
                <a:cs typeface="+mn-cs"/>
              </a:rPr>
              <a:t>       Широко используются неопределенно-личные предложения без подлежащего. Они концентрируют внимание читающего только на факте, усиливая тем самым информационно-справочную значимость реферата.  </a:t>
            </a:r>
          </a:p>
          <a:p>
            <a:pPr algn="just"/>
            <a:r>
              <a:rPr lang="ru-RU" sz="1200" kern="1200" dirty="0" smtClean="0">
                <a:solidFill>
                  <a:schemeClr val="tx1"/>
                </a:solidFill>
                <a:effectLst/>
                <a:latin typeface="+mn-lt"/>
                <a:ea typeface="+mn-ea"/>
                <a:cs typeface="+mn-cs"/>
              </a:rPr>
              <a:t>       Реферату, как одному из жанров научного стиля, присущи те же семантикоструктурные особенности, что и научному стилю в целом: объективность, однозначность, логичность изложения, безличная манера повествования, широкое использование научных терминов, абстрактной лексики и т.д. В то же время этот жанр имеет и свою специфику стиля: фактографичность (констатация фактов), обобщенноотвлеченный характер изложения, предельная краткость, подчеркнутая логичность, стандартизация языкового выражения. </a:t>
            </a:r>
          </a:p>
          <a:p>
            <a:endParaRPr lang="ru-RU" dirty="0"/>
          </a:p>
        </p:txBody>
      </p:sp>
      <p:sp>
        <p:nvSpPr>
          <p:cNvPr id="4" name="Номер слайда 3"/>
          <p:cNvSpPr>
            <a:spLocks noGrp="1"/>
          </p:cNvSpPr>
          <p:nvPr>
            <p:ph type="sldNum" sz="quarter" idx="10"/>
          </p:nvPr>
        </p:nvSpPr>
        <p:spPr/>
        <p:txBody>
          <a:bodyPr/>
          <a:lstStyle/>
          <a:p>
            <a:fld id="{51727267-0912-42BE-9CB0-9CDC4A265162}" type="slidenum">
              <a:rPr lang="ru-RU" smtClean="0"/>
              <a:t>32</a:t>
            </a:fld>
            <a:endParaRPr lang="ru-RU"/>
          </a:p>
        </p:txBody>
      </p:sp>
    </p:spTree>
    <p:extLst>
      <p:ext uri="{BB962C8B-B14F-4D97-AF65-F5344CB8AC3E}">
        <p14:creationId xmlns:p14="http://schemas.microsoft.com/office/powerpoint/2010/main" val="3583417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В реферате могут быть использованы цитаты из реферируемой работы. Они всегда ставятся в кавычки. Следует различать три вида цитирования, при этом знаки препинания ставятся, как в предложениях с прямой речью. </a:t>
            </a:r>
          </a:p>
          <a:p>
            <a:pPr lvl="0" fontAlgn="base"/>
            <a:r>
              <a:rPr lang="ru-RU" sz="1200" u="none" strike="noStrike" kern="1200" dirty="0" smtClean="0">
                <a:solidFill>
                  <a:schemeClr val="tx1"/>
                </a:solidFill>
                <a:effectLst/>
                <a:latin typeface="+mn-lt"/>
                <a:ea typeface="+mn-ea"/>
                <a:cs typeface="+mn-cs"/>
              </a:rPr>
              <a:t>       Цитата стоит после слов составителя реферата. В этом случае после слов составителя реферата ставится двоеточие, а цитата начинается с большой буквы. Например: Автор статьи утверждает: «В нашей стране действительно произошел стремительный рост национального самосознания». </a:t>
            </a:r>
          </a:p>
          <a:p>
            <a:pPr lvl="0" fontAlgn="base"/>
            <a:r>
              <a:rPr lang="ru-RU" sz="1200" kern="1200" dirty="0" smtClean="0">
                <a:solidFill>
                  <a:schemeClr val="tx1"/>
                </a:solidFill>
                <a:effectLst/>
                <a:latin typeface="+mn-lt"/>
                <a:ea typeface="+mn-ea"/>
                <a:cs typeface="+mn-cs"/>
              </a:rPr>
              <a:t>       Цитата стоит перед словами составителя реферата. В этом случае после цитаты ставится запятая и тире» а слова составителя реферата пишутся с  </a:t>
            </a:r>
            <a:r>
              <a:rPr lang="ru-RU" sz="1200" u="none" strike="noStrike" kern="1200" dirty="0" smtClean="0">
                <a:solidFill>
                  <a:schemeClr val="tx1"/>
                </a:solidFill>
                <a:effectLst/>
                <a:latin typeface="+mn-lt"/>
                <a:ea typeface="+mn-ea"/>
                <a:cs typeface="+mn-cs"/>
              </a:rPr>
              <a:t>маленькой буквы. Например: «В нашей стране действительно стремительный рост национального самосознания», – утверждает автор статьи. </a:t>
            </a:r>
          </a:p>
          <a:p>
            <a:pPr lvl="0" fontAlgn="base"/>
            <a:r>
              <a:rPr lang="ru-RU" sz="1200" u="none" strike="noStrike" kern="1200" dirty="0" smtClean="0">
                <a:solidFill>
                  <a:schemeClr val="tx1"/>
                </a:solidFill>
                <a:effectLst/>
                <a:latin typeface="+mn-lt"/>
                <a:ea typeface="+mn-ea"/>
                <a:cs typeface="+mn-cs"/>
              </a:rPr>
              <a:t>       Слова составителя реферата стоят в середине цитаты. В этом случае перед ними и после них ставится точка с запятой. Например: «В нашей стране, - утверждает автор статьи, – действительно стремительный рост национального самосознания». </a:t>
            </a:r>
          </a:p>
          <a:p>
            <a:pPr lvl="0" algn="just" fontAlgn="base"/>
            <a:r>
              <a:rPr lang="ru-RU" sz="1200" u="none" strike="noStrike" kern="1200" dirty="0" smtClean="0">
                <a:solidFill>
                  <a:schemeClr val="tx1"/>
                </a:solidFill>
                <a:effectLst/>
                <a:latin typeface="+mn-lt"/>
                <a:ea typeface="+mn-ea"/>
                <a:cs typeface="+mn-cs"/>
              </a:rPr>
              <a:t>       Цитата непосредственно включается в слова составителя реферата. В этом случае (а он является самым распространенным в реферате) цитата начинается с маленькой буквы. Например: Автор статьи утверждает, что «в нашей стране действительно стремительный рост национального самосознания». </a:t>
            </a:r>
          </a:p>
          <a:p>
            <a:endParaRPr lang="ru-RU" dirty="0"/>
          </a:p>
        </p:txBody>
      </p:sp>
      <p:sp>
        <p:nvSpPr>
          <p:cNvPr id="4" name="Номер слайда 3"/>
          <p:cNvSpPr>
            <a:spLocks noGrp="1"/>
          </p:cNvSpPr>
          <p:nvPr>
            <p:ph type="sldNum" sz="quarter" idx="10"/>
          </p:nvPr>
        </p:nvSpPr>
        <p:spPr/>
        <p:txBody>
          <a:bodyPr/>
          <a:lstStyle/>
          <a:p>
            <a:fld id="{51727267-0912-42BE-9CB0-9CDC4A265162}" type="slidenum">
              <a:rPr lang="ru-RU" smtClean="0"/>
              <a:t>33</a:t>
            </a:fld>
            <a:endParaRPr lang="ru-RU"/>
          </a:p>
        </p:txBody>
      </p:sp>
    </p:spTree>
    <p:extLst>
      <p:ext uri="{BB962C8B-B14F-4D97-AF65-F5344CB8AC3E}">
        <p14:creationId xmlns:p14="http://schemas.microsoft.com/office/powerpoint/2010/main" val="1223320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243840" indent="443230" algn="just">
              <a:lnSpc>
                <a:spcPct val="115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rPr>
              <a:t>Основными функциями рефератов являются следующие: информативная, поисковая, индикативная, справочная, сигнальная, адресная, коммуникативная. </a:t>
            </a:r>
          </a:p>
          <a:p>
            <a:pPr marL="243840" indent="443230" algn="just">
              <a:lnSpc>
                <a:spcPct val="115000"/>
              </a:lnSpc>
              <a:spcAft>
                <a:spcPts val="0"/>
              </a:spcAft>
            </a:pPr>
            <a:r>
              <a:rPr lang="ru-RU" sz="1200" i="1" dirty="0" smtClean="0">
                <a:solidFill>
                  <a:srgbClr val="FF0000"/>
                </a:solidFill>
                <a:effectLst/>
                <a:latin typeface="Times New Roman" panose="02020603050405020304" pitchFamily="18" charset="0"/>
                <a:ea typeface="Times New Roman" panose="02020603050405020304" pitchFamily="18" charset="0"/>
              </a:rPr>
              <a:t>Информативная функция.</a:t>
            </a:r>
            <a:r>
              <a:rPr lang="ru-RU" sz="1200" dirty="0" smtClean="0">
                <a:solidFill>
                  <a:srgbClr val="FF0000"/>
                </a:solidFill>
                <a:effectLst/>
                <a:latin typeface="Times New Roman" panose="02020603050405020304" pitchFamily="18" charset="0"/>
                <a:ea typeface="Times New Roman" panose="02020603050405020304" pitchFamily="18" charset="0"/>
              </a:rPr>
              <a:t> Поскольку реферат является кратким изложением основного содержания первичного документа, главная его задача состоит в том, чтобы передавать фактографическую информацию. </a:t>
            </a:r>
            <a:endParaRPr lang="ru-RU" sz="1200" dirty="0" smtClean="0">
              <a:solidFill>
                <a:srgbClr val="000000"/>
              </a:solidFill>
              <a:effectLst/>
              <a:latin typeface="Times New Roman" panose="02020603050405020304" pitchFamily="18" charset="0"/>
              <a:ea typeface="Times New Roman" panose="02020603050405020304" pitchFamily="18" charset="0"/>
            </a:endParaRPr>
          </a:p>
          <a:p>
            <a:pPr marL="243840" indent="443230" algn="just">
              <a:lnSpc>
                <a:spcPct val="115000"/>
              </a:lnSpc>
              <a:spcAft>
                <a:spcPts val="0"/>
              </a:spcAft>
            </a:pPr>
            <a:r>
              <a:rPr lang="ru-RU" sz="1200" dirty="0" smtClean="0">
                <a:solidFill>
                  <a:srgbClr val="FF0000"/>
                </a:solidFill>
                <a:effectLst/>
                <a:latin typeface="Times New Roman" panose="02020603050405020304" pitchFamily="18" charset="0"/>
                <a:ea typeface="Times New Roman" panose="02020603050405020304" pitchFamily="18" charset="0"/>
              </a:rPr>
              <a:t>Отсюда информативность является наиболее существенной и отличительной чертой реферата. </a:t>
            </a:r>
            <a:endParaRPr lang="ru-RU" sz="1200" dirty="0" smtClean="0">
              <a:solidFill>
                <a:srgbClr val="000000"/>
              </a:solidFill>
              <a:effectLst/>
              <a:latin typeface="Times New Roman" panose="02020603050405020304" pitchFamily="18" charset="0"/>
              <a:ea typeface="Times New Roman" panose="02020603050405020304" pitchFamily="18" charset="0"/>
            </a:endParaRPr>
          </a:p>
          <a:p>
            <a:pPr marL="243840" indent="443230" algn="just">
              <a:lnSpc>
                <a:spcPct val="115000"/>
              </a:lnSpc>
              <a:spcAft>
                <a:spcPts val="0"/>
              </a:spcAft>
            </a:pPr>
            <a:r>
              <a:rPr lang="ru-RU" sz="1200" i="1" dirty="0" smtClean="0">
                <a:solidFill>
                  <a:srgbClr val="FF0000"/>
                </a:solidFill>
                <a:effectLst/>
                <a:latin typeface="Times New Roman" panose="02020603050405020304" pitchFamily="18" charset="0"/>
                <a:ea typeface="Times New Roman" panose="02020603050405020304" pitchFamily="18" charset="0"/>
              </a:rPr>
              <a:t>Поисковая и справочная функции.</a:t>
            </a:r>
            <a:r>
              <a:rPr lang="ru-RU" sz="1200" dirty="0" smtClean="0">
                <a:solidFill>
                  <a:srgbClr val="FF0000"/>
                </a:solidFill>
                <a:effectLst/>
                <a:latin typeface="Times New Roman" panose="02020603050405020304" pitchFamily="18" charset="0"/>
                <a:ea typeface="Times New Roman" panose="02020603050405020304" pitchFamily="18" charset="0"/>
              </a:rPr>
              <a:t> Как средство передачи информации реферат нередко заменяет чтение первичного документа. Обращаясь к рефератам, пользователь осуществляет по ним непосредственный поиск информации, причем информации фактографической. В этом проявляется поисковая функция реферата, а также функция справочная, поскольку извлекаемая из реферата информация во многом представляет справочный интерес. </a:t>
            </a:r>
            <a:endParaRPr lang="ru-RU" sz="1200" dirty="0" smtClean="0">
              <a:solidFill>
                <a:srgbClr val="000000"/>
              </a:solidFill>
              <a:effectLst/>
              <a:latin typeface="Times New Roman" panose="02020603050405020304" pitchFamily="18" charset="0"/>
              <a:ea typeface="Times New Roman" panose="02020603050405020304" pitchFamily="18" charset="0"/>
            </a:endParaRPr>
          </a:p>
          <a:p>
            <a:pPr marL="243840" indent="443230" algn="just">
              <a:lnSpc>
                <a:spcPct val="115000"/>
              </a:lnSpc>
              <a:spcAft>
                <a:spcPts val="0"/>
              </a:spcAft>
            </a:pPr>
            <a:r>
              <a:rPr lang="ru-RU" sz="1200" i="1" dirty="0" smtClean="0">
                <a:solidFill>
                  <a:srgbClr val="FF0000"/>
                </a:solidFill>
                <a:effectLst/>
                <a:latin typeface="Times New Roman" panose="02020603050405020304" pitchFamily="18" charset="0"/>
                <a:ea typeface="Times New Roman" panose="02020603050405020304" pitchFamily="18" charset="0"/>
              </a:rPr>
              <a:t>Индикативная функция.</a:t>
            </a:r>
            <a:r>
              <a:rPr lang="ru-RU" sz="1200" dirty="0" smtClean="0">
                <a:solidFill>
                  <a:srgbClr val="FF0000"/>
                </a:solidFill>
                <a:effectLst/>
                <a:latin typeface="Times New Roman" panose="02020603050405020304" pitchFamily="18" charset="0"/>
                <a:ea typeface="Times New Roman" panose="02020603050405020304" pitchFamily="18" charset="0"/>
              </a:rPr>
              <a:t> Реферат должен характеризовать оригинальный материал не только содержательно, но и описательно. Путем описания обычно даются дополнительные характеристики первичного материала: его вид (книга, статья), наличие в нем иллюстраций и т.д. </a:t>
            </a:r>
            <a:endParaRPr lang="ru-RU" sz="1200" dirty="0" smtClean="0">
              <a:solidFill>
                <a:srgbClr val="000000"/>
              </a:solidFill>
              <a:effectLst/>
              <a:latin typeface="Times New Roman" panose="02020603050405020304" pitchFamily="18" charset="0"/>
              <a:ea typeface="Times New Roman" panose="02020603050405020304" pitchFamily="18" charset="0"/>
            </a:endParaRPr>
          </a:p>
          <a:p>
            <a:pPr marL="243840" indent="443230" algn="just">
              <a:lnSpc>
                <a:spcPct val="115000"/>
              </a:lnSpc>
              <a:spcAft>
                <a:spcPts val="0"/>
              </a:spcAft>
            </a:pPr>
            <a:r>
              <a:rPr lang="ru-RU" sz="1200" dirty="0" smtClean="0">
                <a:solidFill>
                  <a:srgbClr val="FF0000"/>
                </a:solidFill>
                <a:effectLst/>
                <a:latin typeface="Times New Roman" panose="02020603050405020304" pitchFamily="18" charset="0"/>
                <a:ea typeface="Times New Roman" panose="02020603050405020304" pitchFamily="18" charset="0"/>
              </a:rPr>
              <a:t>Кроме того, в реферате иногда приходится ограничиваться лишь названием или перечислением отдельных вопросов содержания. Это еще одно свойство реферата, которое принято называть индикативностью. </a:t>
            </a:r>
            <a:endParaRPr lang="ru-RU" sz="1200" dirty="0" smtClean="0">
              <a:solidFill>
                <a:srgbClr val="000000"/>
              </a:solidFill>
              <a:effectLst/>
              <a:latin typeface="Times New Roman" panose="02020603050405020304" pitchFamily="18" charset="0"/>
              <a:ea typeface="Times New Roman" panose="02020603050405020304" pitchFamily="18" charset="0"/>
            </a:endParaRPr>
          </a:p>
          <a:p>
            <a:pPr marL="243840" indent="443230" algn="just">
              <a:lnSpc>
                <a:spcPct val="115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rPr>
              <a:t>Адресная функция.</a:t>
            </a:r>
            <a:r>
              <a:rPr lang="ru-RU" sz="1200" dirty="0" smtClean="0">
                <a:solidFill>
                  <a:srgbClr val="000000"/>
                </a:solidFill>
                <a:effectLst/>
                <a:latin typeface="Times New Roman" panose="02020603050405020304" pitchFamily="18" charset="0"/>
                <a:ea typeface="Times New Roman" panose="02020603050405020304" pitchFamily="18" charset="0"/>
              </a:rPr>
              <a:t> Точным библиографическим описанием первичного документа одновременно достигается то, что реферат способен выполнять адресную функцию, без чего бессмысленен документальный информационный поиск. </a:t>
            </a:r>
          </a:p>
          <a:p>
            <a:pPr algn="just"/>
            <a:r>
              <a:rPr lang="ru-RU" sz="1200" i="1" dirty="0" smtClean="0">
                <a:solidFill>
                  <a:srgbClr val="000000"/>
                </a:solidFill>
                <a:effectLst/>
                <a:latin typeface="Times New Roman" panose="02020603050405020304" pitchFamily="18" charset="0"/>
                <a:ea typeface="Times New Roman" panose="02020603050405020304" pitchFamily="18" charset="0"/>
              </a:rPr>
              <a:t>Сигнальная функция.</a:t>
            </a:r>
            <a:r>
              <a:rPr lang="ru-RU" sz="1200" dirty="0" smtClean="0">
                <a:solidFill>
                  <a:srgbClr val="000000"/>
                </a:solidFill>
                <a:effectLst/>
                <a:latin typeface="Times New Roman" panose="02020603050405020304" pitchFamily="18" charset="0"/>
                <a:ea typeface="Times New Roman" panose="02020603050405020304" pitchFamily="18" charset="0"/>
              </a:rPr>
              <a:t> Эта функция реферата проявляется, когда осуществляется оперативное информирование с помощью авторских рефератов о планах выпуска </a:t>
            </a:r>
            <a:r>
              <a:rPr lang="ru-RU" sz="1200" kern="1200" dirty="0" smtClean="0">
                <a:solidFill>
                  <a:schemeClr val="tx1"/>
                </a:solidFill>
                <a:effectLst/>
                <a:latin typeface="+mn-lt"/>
                <a:ea typeface="+mn-ea"/>
                <a:cs typeface="+mn-cs"/>
              </a:rPr>
              <a:t>литературы, а также о существовании неопубликованных, в том числе депонированных работ. </a:t>
            </a:r>
          </a:p>
          <a:p>
            <a:pPr algn="just"/>
            <a:r>
              <a:rPr lang="ru-RU" sz="1200" kern="1200" dirty="0" smtClean="0">
                <a:solidFill>
                  <a:schemeClr val="tx1"/>
                </a:solidFill>
                <a:effectLst/>
                <a:latin typeface="+mn-lt"/>
                <a:ea typeface="+mn-ea"/>
                <a:cs typeface="+mn-cs"/>
              </a:rPr>
              <a:t>Диапазон использования рефератов очень широк. Они применяются как в индивидуальном, так и в коллективном информационном обеспечении, проводимом в интересах научно-исследовательских работ, учебного процесса и т.д. Они же являются средством международного обмена информацией и выполняют </a:t>
            </a:r>
            <a:r>
              <a:rPr lang="ru-RU" sz="1200" kern="1200" dirty="0" err="1" smtClean="0">
                <a:solidFill>
                  <a:schemeClr val="tx1"/>
                </a:solidFill>
                <a:effectLst/>
                <a:latin typeface="+mn-lt"/>
                <a:ea typeface="+mn-ea"/>
                <a:cs typeface="+mn-cs"/>
              </a:rPr>
              <a:t>научнокоммуникативные</a:t>
            </a:r>
            <a:r>
              <a:rPr lang="ru-RU" sz="1200" kern="1200" dirty="0" smtClean="0">
                <a:solidFill>
                  <a:schemeClr val="tx1"/>
                </a:solidFill>
                <a:effectLst/>
                <a:latin typeface="+mn-lt"/>
                <a:ea typeface="+mn-ea"/>
                <a:cs typeface="+mn-cs"/>
              </a:rPr>
              <a:t> функции в интернациональном масштабе. </a:t>
            </a:r>
          </a:p>
          <a:p>
            <a:pPr algn="just"/>
            <a:r>
              <a:rPr lang="ru-RU" sz="1200" kern="1200" dirty="0" smtClean="0">
                <a:solidFill>
                  <a:schemeClr val="tx1"/>
                </a:solidFill>
                <a:effectLst/>
                <a:latin typeface="+mn-lt"/>
                <a:ea typeface="+mn-ea"/>
                <a:cs typeface="+mn-cs"/>
              </a:rPr>
              <a:t>Являясь наиболее экономным средством ознакомления с первоисточником, реферат должен отразить все существенные моменты последнего и особо выделить основную мысль автора. Многообразные функции реферата в системе научных коммуникаций можно объединить в следующие основные группы: информативные, поисковые, коммуникативные. Поскольку реферат передает в сжатом виде текст первоисточника, он позволяет специалисту либо получить релевантную информацию, либо сделать вывод о том, что обращаться к первоисточнику нет необходимости. </a:t>
            </a:r>
          </a:p>
          <a:p>
            <a:endParaRPr lang="ru-RU" dirty="0"/>
          </a:p>
        </p:txBody>
      </p:sp>
      <p:sp>
        <p:nvSpPr>
          <p:cNvPr id="4" name="Номер слайда 3"/>
          <p:cNvSpPr>
            <a:spLocks noGrp="1"/>
          </p:cNvSpPr>
          <p:nvPr>
            <p:ph type="sldNum" sz="quarter" idx="10"/>
          </p:nvPr>
        </p:nvSpPr>
        <p:spPr/>
        <p:txBody>
          <a:bodyPr/>
          <a:lstStyle/>
          <a:p>
            <a:fld id="{51727267-0912-42BE-9CB0-9CDC4A265162}" type="slidenum">
              <a:rPr lang="ru-RU" smtClean="0"/>
              <a:t>3</a:t>
            </a:fld>
            <a:endParaRPr lang="ru-RU"/>
          </a:p>
        </p:txBody>
      </p:sp>
    </p:spTree>
    <p:extLst>
      <p:ext uri="{BB962C8B-B14F-4D97-AF65-F5344CB8AC3E}">
        <p14:creationId xmlns:p14="http://schemas.microsoft.com/office/powerpoint/2010/main" val="1180481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Существует три основных способа изложения информации в реферате. </a:t>
            </a:r>
          </a:p>
          <a:p>
            <a:pPr algn="just"/>
            <a:r>
              <a:rPr lang="ru-RU" sz="1200" b="1" i="1" kern="1200" dirty="0" smtClean="0">
                <a:solidFill>
                  <a:schemeClr val="tx1"/>
                </a:solidFill>
                <a:effectLst/>
                <a:latin typeface="+mn-lt"/>
                <a:ea typeface="+mn-ea"/>
                <a:cs typeface="+mn-cs"/>
              </a:rPr>
              <a:t>       Экстрагирование</a:t>
            </a:r>
            <a:r>
              <a:rPr lang="ru-RU" sz="1200" kern="1200" dirty="0" smtClean="0">
                <a:solidFill>
                  <a:schemeClr val="tx1"/>
                </a:solidFill>
                <a:effectLst/>
                <a:latin typeface="+mn-lt"/>
                <a:ea typeface="+mn-ea"/>
                <a:cs typeface="+mn-cs"/>
              </a:rPr>
              <a:t> - представление информации первоисточника в реферате. Эта методика достаточно проста: референт отмечает предложения, которые затем полностью или с незначительным перефразированием переносятся в реферат-экстракт.  </a:t>
            </a:r>
          </a:p>
          <a:p>
            <a:pPr algn="just"/>
            <a:r>
              <a:rPr lang="ru-RU" sz="1200" b="1" i="1" kern="1200" dirty="0" smtClean="0">
                <a:solidFill>
                  <a:schemeClr val="tx1"/>
                </a:solidFill>
                <a:effectLst/>
                <a:latin typeface="+mn-lt"/>
                <a:ea typeface="+mn-ea"/>
                <a:cs typeface="+mn-cs"/>
              </a:rPr>
              <a:t>       Перефразирование</a:t>
            </a:r>
            <a:r>
              <a:rPr lang="ru-RU" sz="1200" kern="1200" dirty="0" smtClean="0">
                <a:solidFill>
                  <a:schemeClr val="tx1"/>
                </a:solidFill>
                <a:effectLst/>
                <a:latin typeface="+mn-lt"/>
                <a:ea typeface="+mn-ea"/>
                <a:cs typeface="+mn-cs"/>
              </a:rPr>
              <a:t> - наиболее распространенный способ реферативного изложения. Здесь имеет место частичное текстуальное совпадение с первоисточником. Перефразирование предполагает не использование значительной части сведений оригинала, а перестройку его смысловой и синтаксической структуры. Перестройка текста достигается за счет таких операций, как замещение (одни фрагменты текста заменяются другими), совмещения (объединяются несколько предложений в одно) и обобщение. </a:t>
            </a:r>
          </a:p>
          <a:p>
            <a:pPr algn="just"/>
            <a:r>
              <a:rPr lang="ru-RU" sz="1200" b="1" i="1" kern="1200" dirty="0" smtClean="0">
                <a:solidFill>
                  <a:schemeClr val="tx1"/>
                </a:solidFill>
                <a:effectLst/>
                <a:latin typeface="+mn-lt"/>
                <a:ea typeface="+mn-ea"/>
                <a:cs typeface="+mn-cs"/>
              </a:rPr>
              <a:t>       Интерпретация</a:t>
            </a:r>
            <a:r>
              <a:rPr lang="ru-RU" sz="1200" kern="1200" dirty="0" smtClean="0">
                <a:solidFill>
                  <a:schemeClr val="tx1"/>
                </a:solidFill>
                <a:effectLst/>
                <a:latin typeface="+mn-lt"/>
                <a:ea typeface="+mn-ea"/>
                <a:cs typeface="+mn-cs"/>
              </a:rPr>
              <a:t> - это способ реферативного изложения, когда содержание первоисточника может раскрываться либо в той же последовательности, либо на основе обобщенного представления о нем. Разновидностью интерпретированных рефератов могут быть авторефераты диссертаций, тезисы докладов научных конференций и совещаний. </a:t>
            </a:r>
          </a:p>
          <a:p>
            <a:pPr algn="just"/>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51727267-0912-42BE-9CB0-9CDC4A265162}" type="slidenum">
              <a:rPr lang="ru-RU" smtClean="0"/>
              <a:t>4</a:t>
            </a:fld>
            <a:endParaRPr lang="ru-RU"/>
          </a:p>
        </p:txBody>
      </p:sp>
    </p:spTree>
    <p:extLst>
      <p:ext uri="{BB962C8B-B14F-4D97-AF65-F5344CB8AC3E}">
        <p14:creationId xmlns:p14="http://schemas.microsoft.com/office/powerpoint/2010/main" val="1782199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Процесс реферирования делится на семь основных этапов: </a:t>
            </a:r>
          </a:p>
          <a:p>
            <a:pPr lvl="0" algn="just" fontAlgn="base"/>
            <a:r>
              <a:rPr lang="ru-RU" sz="1200" b="1" u="none" strike="noStrike" kern="1200" dirty="0" smtClean="0">
                <a:solidFill>
                  <a:schemeClr val="tx1"/>
                </a:solidFill>
                <a:effectLst/>
                <a:latin typeface="+mn-lt"/>
                <a:ea typeface="+mn-ea"/>
                <a:cs typeface="+mn-cs"/>
              </a:rPr>
              <a:t>       Определение способа охвата первоисточника,</a:t>
            </a:r>
            <a:r>
              <a:rPr lang="ru-RU" sz="1200" u="none" strike="noStrike" kern="1200" dirty="0" smtClean="0">
                <a:solidFill>
                  <a:schemeClr val="tx1"/>
                </a:solidFill>
                <a:effectLst/>
                <a:latin typeface="+mn-lt"/>
                <a:ea typeface="+mn-ea"/>
                <a:cs typeface="+mn-cs"/>
              </a:rPr>
              <a:t> который в данном конкретном случае наиболее целесообразен, для реферирования (общее, фрагментное, аспектное и т.д.). </a:t>
            </a:r>
          </a:p>
          <a:p>
            <a:pPr lvl="0" algn="just" fontAlgn="base"/>
            <a:r>
              <a:rPr lang="ru-RU" sz="1200" b="1" u="none" strike="noStrike" kern="1200" dirty="0" smtClean="0">
                <a:solidFill>
                  <a:schemeClr val="tx1"/>
                </a:solidFill>
                <a:effectLst/>
                <a:latin typeface="+mn-lt"/>
                <a:ea typeface="+mn-ea"/>
                <a:cs typeface="+mn-cs"/>
              </a:rPr>
              <a:t>       Беглое ознакомительное чтение, </a:t>
            </a:r>
            <a:r>
              <a:rPr lang="ru-RU" sz="1200" u="none" strike="noStrike" kern="1200" dirty="0" smtClean="0">
                <a:solidFill>
                  <a:schemeClr val="tx1"/>
                </a:solidFill>
                <a:effectLst/>
                <a:latin typeface="+mn-lt"/>
                <a:ea typeface="+mn-ea"/>
                <a:cs typeface="+mn-cs"/>
              </a:rPr>
              <a:t>когда референт решает вопрос о научнопрактической значимости и информационной новизне первоисточника. Анализ его вида позволяет осуществить выбор аспектной схемы изложения реферата. </a:t>
            </a:r>
          </a:p>
          <a:p>
            <a:pPr lvl="0" algn="just" fontAlgn="base"/>
            <a:r>
              <a:rPr lang="ru-RU" sz="1200" b="1" u="none" strike="noStrike" kern="1200" dirty="0" smtClean="0">
                <a:solidFill>
                  <a:schemeClr val="tx1"/>
                </a:solidFill>
                <a:effectLst/>
                <a:latin typeface="+mn-lt"/>
                <a:ea typeface="+mn-ea"/>
                <a:cs typeface="+mn-cs"/>
              </a:rPr>
              <a:t>       Конструирование текста реферата, </a:t>
            </a:r>
            <a:r>
              <a:rPr lang="ru-RU" sz="1200" u="none" strike="noStrike" kern="1200" dirty="0" smtClean="0">
                <a:solidFill>
                  <a:schemeClr val="tx1"/>
                </a:solidFill>
                <a:effectLst/>
                <a:latin typeface="+mn-lt"/>
                <a:ea typeface="+mn-ea"/>
                <a:cs typeface="+mn-cs"/>
              </a:rPr>
              <a:t>которое осуществляется с использованием приемов перефразирования, обобщения, абстрагирования и т.д. Очень редко предложения или фрагменты оригинала используются без изменения. Запись полученных в результате синтеза конструкций осуществляется в последовательности, соответствующей разработанной схеме или плану. </a:t>
            </a:r>
          </a:p>
          <a:p>
            <a:pPr lvl="0" algn="just" fontAlgn="base"/>
            <a:r>
              <a:rPr lang="ru-RU" sz="1200" b="1" u="none" strike="noStrike" kern="1200" dirty="0" smtClean="0">
                <a:solidFill>
                  <a:schemeClr val="tx1"/>
                </a:solidFill>
                <a:effectLst/>
                <a:latin typeface="+mn-lt"/>
                <a:ea typeface="+mn-ea"/>
                <a:cs typeface="+mn-cs"/>
              </a:rPr>
              <a:t>       Критический анализ полученного текста </a:t>
            </a:r>
            <a:r>
              <a:rPr lang="ru-RU" sz="1200" u="none" strike="noStrike" kern="1200" dirty="0" smtClean="0">
                <a:solidFill>
                  <a:schemeClr val="tx1"/>
                </a:solidFill>
                <a:effectLst/>
                <a:latin typeface="+mn-lt"/>
                <a:ea typeface="+mn-ea"/>
                <a:cs typeface="+mn-cs"/>
              </a:rPr>
              <a:t>с точки зрения потребителя реферата. </a:t>
            </a:r>
          </a:p>
          <a:p>
            <a:pPr lvl="0" algn="just" fontAlgn="base"/>
            <a:r>
              <a:rPr lang="ru-RU" sz="1200" b="1" u="none" strike="noStrike" kern="1200" dirty="0" smtClean="0">
                <a:solidFill>
                  <a:schemeClr val="tx1"/>
                </a:solidFill>
                <a:effectLst/>
                <a:latin typeface="+mn-lt"/>
                <a:ea typeface="+mn-ea"/>
                <a:cs typeface="+mn-cs"/>
              </a:rPr>
              <a:t>       Оформление и редактирование, </a:t>
            </a:r>
            <a:r>
              <a:rPr lang="ru-RU" sz="1200" u="none" strike="noStrike" kern="1200" dirty="0" smtClean="0">
                <a:solidFill>
                  <a:schemeClr val="tx1"/>
                </a:solidFill>
                <a:effectLst/>
                <a:latin typeface="+mn-lt"/>
                <a:ea typeface="+mn-ea"/>
                <a:cs typeface="+mn-cs"/>
              </a:rPr>
              <a:t>которые являются заключительным этапом подготовки реферата. </a:t>
            </a:r>
          </a:p>
          <a:p>
            <a:pPr algn="just"/>
            <a:r>
              <a:rPr lang="ru-RU" sz="1200" kern="1200" dirty="0" smtClean="0">
                <a:solidFill>
                  <a:schemeClr val="tx1"/>
                </a:solidFill>
                <a:effectLst/>
                <a:latin typeface="+mn-lt"/>
                <a:ea typeface="+mn-ea"/>
                <a:cs typeface="+mn-cs"/>
              </a:rPr>
              <a:t>       Все, что в первичном документе не заслуживает внимания потребителя реферата, должно быть опущено. Так, в реферат не включаются: </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общие выводы, не вытекающие из полученных результатов; </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информация, не понятная без обращения к первоисточнику; </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общеизвестные сведения; </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второстепенные детали, избыточные рассуждения; </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исторические справки; </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детальные описания экспериментов и методик; </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сведения о ранее опубликованных документах и т. д. </a:t>
            </a:r>
          </a:p>
          <a:p>
            <a:pPr lvl="0" fontAlgn="base"/>
            <a:r>
              <a:rPr lang="ru-RU" sz="1200" b="1" i="1" u="none" strike="noStrike" kern="1200" dirty="0" smtClean="0">
                <a:solidFill>
                  <a:schemeClr val="tx1"/>
                </a:solidFill>
                <a:effectLst/>
                <a:latin typeface="+mn-lt"/>
                <a:ea typeface="+mn-ea"/>
                <a:cs typeface="+mn-cs"/>
              </a:rPr>
              <a:t>Представление реферата преподавателю. </a:t>
            </a:r>
          </a:p>
          <a:p>
            <a:pPr lvl="0" fontAlgn="base"/>
            <a:r>
              <a:rPr lang="ru-RU" sz="1200" b="1" i="1" u="none" strike="noStrike" kern="1200" dirty="0" smtClean="0">
                <a:solidFill>
                  <a:schemeClr val="tx1"/>
                </a:solidFill>
                <a:effectLst/>
                <a:latin typeface="+mn-lt"/>
                <a:ea typeface="+mn-ea"/>
                <a:cs typeface="+mn-cs"/>
              </a:rPr>
              <a:t>Защита реферата. </a:t>
            </a:r>
          </a:p>
          <a:p>
            <a:pPr marL="0" lvl="0" indent="0" fontAlgn="base">
              <a:buFont typeface="Arial" panose="020B0604020202020204" pitchFamily="34" charset="0"/>
              <a:buNone/>
            </a:pPr>
            <a:endParaRPr lang="ru-RU" sz="1200" u="none" strike="noStrike" kern="1200" dirty="0" smtClean="0">
              <a:solidFill>
                <a:schemeClr val="tx1"/>
              </a:solidFill>
              <a:effectLst/>
              <a:latin typeface="+mn-lt"/>
              <a:ea typeface="+mn-ea"/>
              <a:cs typeface="+mn-cs"/>
            </a:endParaRPr>
          </a:p>
          <a:p>
            <a:pPr marL="171450" lvl="0" indent="-171450" algn="just" fontAlgn="base">
              <a:buFont typeface="Arial" panose="020B0604020202020204" pitchFamily="34" charset="0"/>
              <a:buChar char="•"/>
            </a:pPr>
            <a:endParaRPr lang="ru-RU" sz="1200" u="none" strike="noStrike"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51727267-0912-42BE-9CB0-9CDC4A265162}" type="slidenum">
              <a:rPr lang="ru-RU" smtClean="0"/>
              <a:t>5</a:t>
            </a:fld>
            <a:endParaRPr lang="ru-RU"/>
          </a:p>
        </p:txBody>
      </p:sp>
    </p:spTree>
    <p:extLst>
      <p:ext uri="{BB962C8B-B14F-4D97-AF65-F5344CB8AC3E}">
        <p14:creationId xmlns:p14="http://schemas.microsoft.com/office/powerpoint/2010/main" val="4075722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u="none" strike="noStrike" kern="1200" dirty="0" smtClean="0">
                <a:solidFill>
                  <a:schemeClr val="tx1"/>
                </a:solidFill>
                <a:effectLst/>
                <a:latin typeface="+mn-lt"/>
                <a:ea typeface="+mn-ea"/>
                <a:cs typeface="+mn-cs"/>
              </a:rPr>
              <a:t>Приемы составления реферата позволяют обеспечить соблюдение основных методических принципов реферирования: адекватности, информативности, краткости и достоверности. </a:t>
            </a:r>
            <a:endParaRPr lang="ru-RU" sz="1200" u="none" strike="noStrike"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51727267-0912-42BE-9CB0-9CDC4A265162}" type="slidenum">
              <a:rPr lang="ru-RU" smtClean="0"/>
              <a:t>6</a:t>
            </a:fld>
            <a:endParaRPr lang="ru-RU"/>
          </a:p>
        </p:txBody>
      </p:sp>
    </p:spTree>
    <p:extLst>
      <p:ext uri="{BB962C8B-B14F-4D97-AF65-F5344CB8AC3E}">
        <p14:creationId xmlns:p14="http://schemas.microsoft.com/office/powerpoint/2010/main" val="1248002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Хотя реферат по содержанию зависит </a:t>
            </a:r>
            <a:r>
              <a:rPr lang="ru-RU" sz="1200" kern="1200" dirty="0" err="1" smtClean="0">
                <a:solidFill>
                  <a:schemeClr val="tx1"/>
                </a:solidFill>
                <a:effectLst/>
                <a:latin typeface="+mn-lt"/>
                <a:ea typeface="+mn-ea"/>
                <a:cs typeface="+mn-cs"/>
              </a:rPr>
              <a:t>oт</a:t>
            </a:r>
            <a:r>
              <a:rPr lang="ru-RU" sz="1200" kern="1200" dirty="0" smtClean="0">
                <a:solidFill>
                  <a:schemeClr val="tx1"/>
                </a:solidFill>
                <a:effectLst/>
                <a:latin typeface="+mn-lt"/>
                <a:ea typeface="+mn-ea"/>
                <a:cs typeface="+mn-cs"/>
              </a:rPr>
              <a:t> первоисточника, он представляет собой новый, самостоятельный документ. Общими требованиями к языку реферата являются точность, краткость, ясность, доступность. </a:t>
            </a:r>
          </a:p>
          <a:p>
            <a:pPr algn="just"/>
            <a:r>
              <a:rPr lang="ru-RU" sz="1200" kern="1200" dirty="0" smtClean="0">
                <a:solidFill>
                  <a:schemeClr val="tx1"/>
                </a:solidFill>
                <a:effectLst/>
                <a:latin typeface="+mn-lt"/>
                <a:ea typeface="+mn-ea"/>
                <a:cs typeface="+mn-cs"/>
              </a:rPr>
              <a:t>       По своим языковым и стилистическим средствам реферат отличается от первоисточника, поскольку референт использует иные термины и строит предложения в соответствии со стилем реферата. Наряду с сообщением могут использоваться перифразы. Вместе с тем в ряде случаев стилистика реферата может совпадать с первоисточником, что особенно характерно для расширенных рефератов. </a:t>
            </a:r>
          </a:p>
          <a:p>
            <a:pPr algn="just"/>
            <a:r>
              <a:rPr lang="ru-RU" sz="1200" kern="1200" dirty="0" smtClean="0">
                <a:solidFill>
                  <a:schemeClr val="tx1"/>
                </a:solidFill>
                <a:effectLst/>
                <a:latin typeface="+mn-lt"/>
                <a:ea typeface="+mn-ea"/>
                <a:cs typeface="+mn-cs"/>
              </a:rPr>
              <a:t>       Изложение реферата должно обеспечивать наибольшую семантическую адекватность, семантическую эквивалентность, краткость и логическую последовательность. Для этого необходимы определенные лексические и грамматические средства. Адекватность и эквивалентность достигаются за счет правильного употребления терминов, краткость – за счет экономной структуры предложений и использования терминологической лексики. </a:t>
            </a:r>
          </a:p>
          <a:p>
            <a:pPr algn="just"/>
            <a:r>
              <a:rPr lang="ru-RU" sz="1200" kern="1200" dirty="0" smtClean="0">
                <a:solidFill>
                  <a:schemeClr val="tx1"/>
                </a:solidFill>
                <a:effectLst/>
                <a:latin typeface="+mn-lt"/>
                <a:ea typeface="+mn-ea"/>
                <a:cs typeface="+mn-cs"/>
              </a:rPr>
              <a:t>       Быстрое и адекватное восприятие реферата обеспечивается употреблением простых законченных предложений, имеющих правильную грамматическую форму. Громоздкие предложения затрудняют понимание реферата, поэтому сложные предложения, как правило, расчленяются на ряд простых при сохранении логических взаимоотношений между ними путем замены соединительных слов, например, местоимениями. </a:t>
            </a:r>
          </a:p>
          <a:p>
            <a:pPr algn="just"/>
            <a:r>
              <a:rPr lang="ru-RU" sz="1200" kern="1200" dirty="0" smtClean="0">
                <a:solidFill>
                  <a:schemeClr val="tx1"/>
                </a:solidFill>
                <a:effectLst/>
                <a:latin typeface="+mn-lt"/>
                <a:ea typeface="+mn-ea"/>
                <a:cs typeface="+mn-cs"/>
              </a:rPr>
              <a:t>       Широко используются неопределенно-личные предложения без подлежащего. Они концентрируют внимание читающего только на факте, усиливая тем самым информационно-справочную значимость реферата.  </a:t>
            </a:r>
          </a:p>
          <a:p>
            <a:pPr algn="just"/>
            <a:r>
              <a:rPr lang="ru-RU" sz="1200" kern="1200" dirty="0" smtClean="0">
                <a:solidFill>
                  <a:schemeClr val="tx1"/>
                </a:solidFill>
                <a:effectLst/>
                <a:latin typeface="+mn-lt"/>
                <a:ea typeface="+mn-ea"/>
                <a:cs typeface="+mn-cs"/>
              </a:rPr>
              <a:t>       Реферату, как одному из жанров научного стиля, присущи те же семантикоструктурные особенности, что и научному стилю в целом: объективность, однозначность, логичность изложения, безличная манера повествования, широкое использование научных терминов, абстрактной лексики и т.д. В то же время этот жанр имеет и свою специфику стиля: фактографичность (констатация фактов), обобщенноотвлеченный характер изложения, предельная краткость, подчеркнутая логичность, стандартизация языкового выражения. </a:t>
            </a:r>
          </a:p>
          <a:p>
            <a:endParaRPr lang="ru-RU" dirty="0"/>
          </a:p>
        </p:txBody>
      </p:sp>
      <p:sp>
        <p:nvSpPr>
          <p:cNvPr id="4" name="Номер слайда 3"/>
          <p:cNvSpPr>
            <a:spLocks noGrp="1"/>
          </p:cNvSpPr>
          <p:nvPr>
            <p:ph type="sldNum" sz="quarter" idx="10"/>
          </p:nvPr>
        </p:nvSpPr>
        <p:spPr/>
        <p:txBody>
          <a:bodyPr/>
          <a:lstStyle/>
          <a:p>
            <a:fld id="{51727267-0912-42BE-9CB0-9CDC4A265162}" type="slidenum">
              <a:rPr lang="ru-RU" smtClean="0"/>
              <a:t>7</a:t>
            </a:fld>
            <a:endParaRPr lang="ru-RU"/>
          </a:p>
        </p:txBody>
      </p:sp>
    </p:spTree>
    <p:extLst>
      <p:ext uri="{BB962C8B-B14F-4D97-AF65-F5344CB8AC3E}">
        <p14:creationId xmlns:p14="http://schemas.microsoft.com/office/powerpoint/2010/main" val="1918986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       Виды рефератов</a:t>
            </a:r>
            <a:r>
              <a:rPr lang="ru-RU" sz="1200" b="1" kern="1200" dirty="0" smtClean="0">
                <a:solidFill>
                  <a:schemeClr val="tx1"/>
                </a:solidFill>
                <a:effectLst/>
                <a:latin typeface="+mn-lt"/>
                <a:ea typeface="+mn-ea"/>
                <a:cs typeface="+mn-cs"/>
              </a:rPr>
              <a:t>:</a:t>
            </a:r>
          </a:p>
          <a:p>
            <a:pPr algn="just"/>
            <a:r>
              <a:rPr lang="ru-RU" sz="1200" b="1" i="1" kern="1200" dirty="0" smtClean="0">
                <a:solidFill>
                  <a:schemeClr val="tx1"/>
                </a:solidFill>
                <a:effectLst/>
                <a:latin typeface="+mn-lt"/>
                <a:ea typeface="+mn-ea"/>
                <a:cs typeface="+mn-cs"/>
              </a:rPr>
              <a:t>—</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реферат-конспект</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содержащий фактическую информацию в обобщенном виде, иллюстративный материал, различные сведения о методах исследования, результатах исследования и возможностях их применения; </a:t>
            </a:r>
          </a:p>
          <a:p>
            <a:pPr algn="just"/>
            <a:r>
              <a:rPr lang="ru-RU" sz="1200" b="1" i="1" kern="1200" dirty="0" smtClean="0">
                <a:solidFill>
                  <a:schemeClr val="tx1"/>
                </a:solidFill>
                <a:effectLst/>
                <a:latin typeface="+mn-lt"/>
                <a:ea typeface="+mn-ea"/>
                <a:cs typeface="+mn-cs"/>
              </a:rPr>
              <a:t>—</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реферат-резюме</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содержащий только основные положения данной темы;</a:t>
            </a:r>
          </a:p>
          <a:p>
            <a:pPr algn="just"/>
            <a:r>
              <a:rPr lang="ru-RU" sz="1200" b="1" i="1" kern="1200" dirty="0" smtClean="0">
                <a:solidFill>
                  <a:schemeClr val="tx1"/>
                </a:solidFill>
                <a:effectLst/>
                <a:latin typeface="+mn-lt"/>
                <a:ea typeface="+mn-ea"/>
                <a:cs typeface="+mn-cs"/>
              </a:rPr>
              <a:t>—</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реферат-обзор</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составляемый на основе нескольких источников, в котором сопоставляются различные точки зрения по данному вопросу; </a:t>
            </a:r>
          </a:p>
          <a:p>
            <a:pPr algn="just"/>
            <a:r>
              <a:rPr lang="ru-RU" sz="1200" b="1" i="1" kern="1200" dirty="0" smtClean="0">
                <a:solidFill>
                  <a:schemeClr val="tx1"/>
                </a:solidFill>
                <a:effectLst/>
                <a:latin typeface="+mn-lt"/>
                <a:ea typeface="+mn-ea"/>
                <a:cs typeface="+mn-cs"/>
              </a:rPr>
              <a:t>—</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реферат-доклад</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содержащий объективную оценку проблемы;</a:t>
            </a:r>
          </a:p>
          <a:p>
            <a:pPr algn="just"/>
            <a:r>
              <a:rPr lang="ru-RU" sz="1200" b="1" i="1" kern="1200" dirty="0" smtClean="0">
                <a:solidFill>
                  <a:schemeClr val="tx1"/>
                </a:solidFill>
                <a:effectLst/>
                <a:latin typeface="+mn-lt"/>
                <a:ea typeface="+mn-ea"/>
                <a:cs typeface="+mn-cs"/>
              </a:rPr>
              <a:t>—</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реферат — фрагмент первоисточника</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составляемый в тех случаях, когда в документе-первоисточнике можно выделить часть, раздел или фрагмент, отражающие информационную сущность документа или соответствующие задаче реферирования;</a:t>
            </a:r>
          </a:p>
          <a:p>
            <a:r>
              <a:rPr lang="ru-RU" sz="1200" b="1" i="1" kern="1200" dirty="0" smtClean="0">
                <a:solidFill>
                  <a:schemeClr val="tx1"/>
                </a:solidFill>
                <a:effectLst/>
                <a:latin typeface="+mn-lt"/>
                <a:ea typeface="+mn-ea"/>
                <a:cs typeface="+mn-cs"/>
              </a:rPr>
              <a:t>—</a:t>
            </a:r>
            <a:r>
              <a:rPr lang="ru-RU" sz="1200" b="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обзорный реферат</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составляемый на некоторое множество документов-первоисточников и являющийся сводной характеристикой определенного содержания документов.</a:t>
            </a:r>
          </a:p>
          <a:p>
            <a:endParaRPr lang="ru-RU" dirty="0"/>
          </a:p>
        </p:txBody>
      </p:sp>
      <p:sp>
        <p:nvSpPr>
          <p:cNvPr id="4" name="Номер слайда 3"/>
          <p:cNvSpPr>
            <a:spLocks noGrp="1"/>
          </p:cNvSpPr>
          <p:nvPr>
            <p:ph type="sldNum" sz="quarter" idx="10"/>
          </p:nvPr>
        </p:nvSpPr>
        <p:spPr/>
        <p:txBody>
          <a:bodyPr/>
          <a:lstStyle/>
          <a:p>
            <a:fld id="{51727267-0912-42BE-9CB0-9CDC4A265162}" type="slidenum">
              <a:rPr lang="ru-RU" smtClean="0"/>
              <a:t>8</a:t>
            </a:fld>
            <a:endParaRPr lang="ru-RU"/>
          </a:p>
        </p:txBody>
      </p:sp>
    </p:spTree>
    <p:extLst>
      <p:ext uri="{BB962C8B-B14F-4D97-AF65-F5344CB8AC3E}">
        <p14:creationId xmlns:p14="http://schemas.microsoft.com/office/powerpoint/2010/main" val="988662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Реферат, независимо от его типа, имеет единую структуру: </a:t>
            </a:r>
          </a:p>
          <a:p>
            <a:pPr algn="just"/>
            <a:r>
              <a:rPr lang="ru-RU" sz="1200" kern="1200" dirty="0" smtClean="0">
                <a:solidFill>
                  <a:schemeClr val="tx1"/>
                </a:solidFill>
                <a:effectLst/>
                <a:latin typeface="+mn-lt"/>
                <a:ea typeface="+mn-ea"/>
                <a:cs typeface="+mn-cs"/>
              </a:rPr>
              <a:t>•	название реферируемой работы (или выходные данные); </a:t>
            </a:r>
          </a:p>
          <a:p>
            <a:pPr algn="just"/>
            <a:r>
              <a:rPr lang="ru-RU" sz="1200" kern="1200" dirty="0" smtClean="0">
                <a:solidFill>
                  <a:schemeClr val="tx1"/>
                </a:solidFill>
                <a:effectLst/>
                <a:latin typeface="+mn-lt"/>
                <a:ea typeface="+mn-ea"/>
                <a:cs typeface="+mn-cs"/>
              </a:rPr>
              <a:t>•	композиция реферируемой работы; </a:t>
            </a:r>
          </a:p>
          <a:p>
            <a:pPr marL="171450" lvl="0" indent="-171450" algn="just"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главная мысль реферируемого материала; </a:t>
            </a:r>
          </a:p>
          <a:p>
            <a:pPr marL="171450" lvl="0" indent="-171450" algn="just"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изложение содержания;  </a:t>
            </a:r>
          </a:p>
          <a:p>
            <a:pPr marL="171450" lvl="0" indent="-171450" algn="just" fontAlgn="base">
              <a:buFont typeface="Arial" panose="020B0604020202020204" pitchFamily="34" charset="0"/>
              <a:buChar char="•"/>
            </a:pPr>
            <a:r>
              <a:rPr lang="ru-RU" sz="1200" u="none" strike="noStrike" kern="1200" dirty="0" smtClean="0">
                <a:solidFill>
                  <a:schemeClr val="tx1"/>
                </a:solidFill>
                <a:effectLst/>
                <a:latin typeface="+mn-lt"/>
                <a:ea typeface="+mn-ea"/>
                <a:cs typeface="+mn-cs"/>
              </a:rPr>
              <a:t>выводы автора по реферируемому материалу.  </a:t>
            </a:r>
          </a:p>
          <a:p>
            <a:pPr algn="just"/>
            <a:r>
              <a:rPr lang="ru-RU" sz="1200" kern="1200" dirty="0" smtClean="0">
                <a:solidFill>
                  <a:schemeClr val="tx1"/>
                </a:solidFill>
                <a:effectLst/>
                <a:latin typeface="+mn-lt"/>
                <a:ea typeface="+mn-ea"/>
                <a:cs typeface="+mn-cs"/>
              </a:rPr>
              <a:t>       Обычно в самом первоисточнике главная мысль становится ясной лишь после прочтения всего материала, в реферате же с нее начинается изложение содержания, она предшествует всем выводам и доказательствам. Такая последовательность изложения необходима для того, чтобы с самого начала сориентировать читателя относительно основного содержания источника и его перспективной ценности. Выявление главной мысли источника становится весьма ответственным делом референта и требует от него вдумчивого отношения к реферируемому материалу. Иногда эта главная мысль самим автором даже не формулируется, а лишь подразумевается. Референту необходимо суметь сжато ее сформулировать, не внося своих комментариев. </a:t>
            </a:r>
          </a:p>
          <a:p>
            <a:pPr algn="just"/>
            <a:r>
              <a:rPr lang="ru-RU" sz="1200" kern="1200" dirty="0" smtClean="0">
                <a:solidFill>
                  <a:schemeClr val="tx1"/>
                </a:solidFill>
                <a:effectLst/>
                <a:latin typeface="+mn-lt"/>
                <a:ea typeface="+mn-ea"/>
                <a:cs typeface="+mn-cs"/>
              </a:rPr>
              <a:t>       Содержание реферируемого материала излагается в последовательности первоисточника по главам, разделам, параграфам. Обычно дается формулировка вопроса, приводится вывод по этому вопросу и необходимая цепь доказательств в их логической последовательности. </a:t>
            </a:r>
          </a:p>
          <a:p>
            <a:pPr algn="just"/>
            <a:r>
              <a:rPr lang="ru-RU" sz="1200" kern="1200" dirty="0" smtClean="0">
                <a:solidFill>
                  <a:schemeClr val="tx1"/>
                </a:solidFill>
                <a:effectLst/>
                <a:latin typeface="+mn-lt"/>
                <a:ea typeface="+mn-ea"/>
                <a:cs typeface="+mn-cs"/>
              </a:rPr>
              <a:t>       Следует иметь в виду, что иногда выводы автора не вполне соответствуют главной мысли первоисточника, так как могут быть продиктованы факторами, выходящими за пределы излагаемого материала. Но в большинстве случаев выводы автора вытекают из главной мысли, выявление которой и помогает их понять. </a:t>
            </a:r>
          </a:p>
          <a:p>
            <a:pPr algn="just"/>
            <a:endParaRPr lang="ru-RU" sz="1200" u="none" strike="noStrike"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51727267-0912-42BE-9CB0-9CDC4A265162}" type="slidenum">
              <a:rPr lang="ru-RU" smtClean="0"/>
              <a:t>9</a:t>
            </a:fld>
            <a:endParaRPr lang="ru-RU"/>
          </a:p>
        </p:txBody>
      </p:sp>
    </p:spTree>
    <p:extLst>
      <p:ext uri="{BB962C8B-B14F-4D97-AF65-F5344CB8AC3E}">
        <p14:creationId xmlns:p14="http://schemas.microsoft.com/office/powerpoint/2010/main" val="775362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       Выбор темы реферата </a:t>
            </a:r>
          </a:p>
          <a:p>
            <a:pPr algn="just"/>
            <a:r>
              <a:rPr lang="ru-RU" sz="1200" kern="1200" dirty="0" smtClean="0">
                <a:solidFill>
                  <a:schemeClr val="tx1"/>
                </a:solidFill>
                <a:effectLst/>
                <a:latin typeface="+mn-lt"/>
                <a:ea typeface="+mn-ea"/>
                <a:cs typeface="+mn-cs"/>
              </a:rPr>
              <a:t>Перечень тем реферата определяется преподавателем, который ведет дисциплину. Вместе с тем, студенту предоставляется право самостоятельной формулировки темы реферата с необходимым обоснованием целесообразности ее разработки и согласованием с преподавателем. Рассмотрев инициативную тему реферата студента, преподаватель имеет право ее отклонить, аргументировав свое решение, или, при согласии студента, переформулировать тему. </a:t>
            </a:r>
          </a:p>
          <a:p>
            <a:pPr algn="just"/>
            <a:r>
              <a:rPr lang="ru-RU" sz="1200" kern="1200" dirty="0" smtClean="0">
                <a:solidFill>
                  <a:schemeClr val="tx1"/>
                </a:solidFill>
                <a:effectLst/>
                <a:latin typeface="+mn-lt"/>
                <a:ea typeface="+mn-ea"/>
                <a:cs typeface="+mn-cs"/>
              </a:rPr>
              <a:t>При выборе темы нужно иметь в виду следующее: </a:t>
            </a:r>
          </a:p>
          <a:p>
            <a:pPr lvl="0" algn="just" fontAlgn="base"/>
            <a:r>
              <a:rPr lang="ru-RU" sz="1200" u="none" strike="noStrike" kern="1200" dirty="0" smtClean="0">
                <a:solidFill>
                  <a:schemeClr val="tx1"/>
                </a:solidFill>
                <a:effectLst/>
                <a:latin typeface="+mn-lt"/>
                <a:ea typeface="+mn-ea"/>
                <a:cs typeface="+mn-cs"/>
              </a:rPr>
              <a:t>- тема должна быть актуальной, то есть затрагивать важные в данное время проблемы общественно-политической, экономической или культурной жизни общества; </a:t>
            </a:r>
          </a:p>
          <a:p>
            <a:pPr lvl="0" algn="just" fontAlgn="base"/>
            <a:r>
              <a:rPr lang="ru-RU" sz="1200" u="none" strike="noStrike" kern="1200" dirty="0" smtClean="0">
                <a:solidFill>
                  <a:schemeClr val="tx1"/>
                </a:solidFill>
                <a:effectLst/>
                <a:latin typeface="+mn-lt"/>
                <a:ea typeface="+mn-ea"/>
                <a:cs typeface="+mn-cs"/>
              </a:rPr>
              <a:t>- не следует формулировать тему очень широко: вычленение из широкой проблемы узкого, специфического вопроса помогает проработать тему глубже; </a:t>
            </a:r>
          </a:p>
          <a:p>
            <a:pPr lvl="0" algn="just" fontAlgn="base"/>
            <a:r>
              <a:rPr lang="ru-RU" sz="1200" u="none" strike="noStrike" kern="1200" dirty="0" smtClean="0">
                <a:solidFill>
                  <a:schemeClr val="tx1"/>
                </a:solidFill>
                <a:effectLst/>
                <a:latin typeface="+mn-lt"/>
                <a:ea typeface="+mn-ea"/>
                <a:cs typeface="+mn-cs"/>
              </a:rPr>
              <a:t>какой бы интересной и актуальной ни была тема, прежде всего, следует удостовериться, что для ее раскрытия имеются необходимые материалы;</a:t>
            </a:r>
          </a:p>
          <a:p>
            <a:pPr lvl="0" algn="just" fontAlgn="base"/>
            <a:r>
              <a:rPr lang="ru-RU" sz="1200" u="none" strike="noStrike" kern="1200" dirty="0" smtClean="0">
                <a:solidFill>
                  <a:schemeClr val="tx1"/>
                </a:solidFill>
                <a:effectLst/>
                <a:latin typeface="+mn-lt"/>
                <a:ea typeface="+mn-ea"/>
                <a:cs typeface="+mn-cs"/>
              </a:rPr>
              <a:t>тема должна открывать возможности для проведения самостоятельного исследования, в котором можно будет показать умение собирать, накапливать, обобщать и анализировать факты и документы;  </a:t>
            </a:r>
          </a:p>
          <a:p>
            <a:pPr lvl="0" algn="just" fontAlgn="base"/>
            <a:r>
              <a:rPr lang="ru-RU" sz="1200" u="none" strike="noStrike" kern="1200" dirty="0" smtClean="0">
                <a:solidFill>
                  <a:schemeClr val="tx1"/>
                </a:solidFill>
                <a:effectLst/>
                <a:latin typeface="+mn-lt"/>
                <a:ea typeface="+mn-ea"/>
                <a:cs typeface="+mn-cs"/>
              </a:rPr>
              <a:t>- после предварительной самостоятельной формулировки темы необходимо проконсультироваться с преподавателем с целью ее возможного уточнения и углубления. </a:t>
            </a:r>
          </a:p>
          <a:p>
            <a:pPr algn="just"/>
            <a:r>
              <a:rPr lang="ru-RU" sz="1200" b="1" i="1" kern="1200" dirty="0" smtClean="0">
                <a:solidFill>
                  <a:schemeClr val="tx1"/>
                </a:solidFill>
                <a:effectLst/>
                <a:latin typeface="+mn-lt"/>
                <a:ea typeface="+mn-ea"/>
                <a:cs typeface="+mn-cs"/>
              </a:rPr>
              <a:t>       Предварительная проработка литературы по теме и составление «рабочего» плана реферата </a:t>
            </a:r>
          </a:p>
          <a:p>
            <a:pPr algn="just"/>
            <a:r>
              <a:rPr lang="ru-RU" sz="1200" kern="1200" dirty="0" smtClean="0">
                <a:solidFill>
                  <a:schemeClr val="tx1"/>
                </a:solidFill>
                <a:effectLst/>
                <a:latin typeface="+mn-lt"/>
                <a:ea typeface="+mn-ea"/>
                <a:cs typeface="+mn-cs"/>
              </a:rPr>
              <a:t>Подбор литературы следует начинать сразу же после выбора темы реферата. Первоначально с целью обзора имеющихся источников целесообразно обратиться к электронным ресурсам в сети Интернет. При подборе литературы следует также обращаться к предметно-тематическим каталогам и библиографическим справочникам библиотеки колледжа , публичных библиотек города.  </a:t>
            </a:r>
          </a:p>
          <a:p>
            <a:pPr algn="just"/>
            <a:r>
              <a:rPr lang="ru-RU" sz="1200" kern="1200" dirty="0" smtClean="0">
                <a:solidFill>
                  <a:schemeClr val="tx1"/>
                </a:solidFill>
                <a:effectLst/>
                <a:latin typeface="+mn-lt"/>
                <a:ea typeface="+mn-ea"/>
                <a:cs typeface="+mn-cs"/>
              </a:rPr>
              <a:t>Предварительное ознакомление с источниками следует расценивать как первый этап работы над рефератом. Для облегчения дальнейшей работы необходимо тщательно фиксировать все просмотренные ресурсы (даже если кажется, что тот или иной источник непригоден для использования в работе над рефератом, впоследствии он может пригодиться, и тогда его не придется искать). </a:t>
            </a:r>
          </a:p>
          <a:p>
            <a:r>
              <a:rPr lang="ru-RU" sz="1200" kern="1200" dirty="0" smtClean="0">
                <a:solidFill>
                  <a:schemeClr val="tx1"/>
                </a:solidFill>
                <a:effectLst/>
                <a:latin typeface="+mn-lt"/>
                <a:ea typeface="+mn-ea"/>
                <a:cs typeface="+mn-cs"/>
              </a:rPr>
              <a:t>Результатом предварительного анализа источников является рабочий план, представляющий собой черновой набросок исследования, который в дальнейшем обрастает конкретными чертами. Форма рабочего плана допускает определенную степень произвольности. Первоначальный вариант плана должен отражать основную идею работы. При его составлении следует определить содержание отдельных глав и дать им соответствующее название; продумать содержание каждой главы и наметить в виде параграфов последовательность вопросов, которые будут в них рассмотрены. В реферате может быть две или три главы - в зависимости от выбранной проблемы, а также тех целей и задач исследования. </a:t>
            </a:r>
          </a:p>
          <a:p>
            <a:r>
              <a:rPr lang="ru-RU" sz="1200" kern="1200" dirty="0" smtClean="0">
                <a:solidFill>
                  <a:schemeClr val="tx1"/>
                </a:solidFill>
                <a:effectLst/>
                <a:latin typeface="+mn-lt"/>
                <a:ea typeface="+mn-ea"/>
                <a:cs typeface="+mn-cs"/>
              </a:rPr>
              <a:t>Работа над предварительным планом необходима, поскольку она дает возможность еще до начала написания реферата выявить логические неточности, информационные накладки, повторы, неверную последовательность глав и параграфов, неудачные формулировки выделенных частей или даже реферата в целом.  </a:t>
            </a:r>
          </a:p>
          <a:p>
            <a:r>
              <a:rPr lang="ru-RU" sz="1200" kern="1200" dirty="0" smtClean="0">
                <a:solidFill>
                  <a:schemeClr val="tx1"/>
                </a:solidFill>
                <a:effectLst/>
                <a:latin typeface="+mn-lt"/>
                <a:ea typeface="+mn-ea"/>
                <a:cs typeface="+mn-cs"/>
              </a:rPr>
              <a:t>Рабочий план реферата разрабатывается студентом самостоятельно и может согласовываться с преподавателем. </a:t>
            </a:r>
          </a:p>
          <a:p>
            <a:endParaRPr lang="ru-RU" sz="1200" b="1" i="1"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Конкретизация необходимых элементов реферата </a:t>
            </a:r>
          </a:p>
          <a:p>
            <a:pPr algn="just"/>
            <a:r>
              <a:rPr lang="ru-RU" sz="1200" kern="1200" dirty="0" smtClean="0">
                <a:solidFill>
                  <a:schemeClr val="tx1"/>
                </a:solidFill>
                <a:effectLst/>
                <a:latin typeface="+mn-lt"/>
                <a:ea typeface="+mn-ea"/>
                <a:cs typeface="+mn-cs"/>
              </a:rPr>
              <a:t>Реферат должен иметь четко определенные цель и задачи, объект, предмет и методы исследования. Их необходимо сформулировать до начала непосредственной работы над текстом. </a:t>
            </a:r>
          </a:p>
          <a:p>
            <a:pPr algn="just"/>
            <a:r>
              <a:rPr lang="ru-RU" sz="1200" kern="1200" dirty="0" smtClean="0">
                <a:solidFill>
                  <a:schemeClr val="tx1"/>
                </a:solidFill>
                <a:effectLst/>
                <a:latin typeface="+mn-lt"/>
                <a:ea typeface="+mn-ea"/>
                <a:cs typeface="+mn-cs"/>
              </a:rPr>
              <a:t>Цель реферата представляет собой формулировку результата исследовательской деятельности и путей его достижения с помощью определенных средств. Учитывайте, что у работы может быть только одна цель. </a:t>
            </a:r>
          </a:p>
          <a:p>
            <a:pPr algn="just"/>
            <a:r>
              <a:rPr lang="ru-RU" sz="1200" kern="1200" dirty="0" smtClean="0">
                <a:solidFill>
                  <a:schemeClr val="tx1"/>
                </a:solidFill>
                <a:effectLst/>
                <a:latin typeface="+mn-lt"/>
                <a:ea typeface="+mn-ea"/>
                <a:cs typeface="+mn-cs"/>
              </a:rPr>
              <a:t>Задачи конкретизируют цель, в реферате целесообразно выделить три-четыре задачи. Задачи – это теоретические и практические результаты, которые должны быть получены в реферате. Постановку задач следует делать как можно более тщательно, т.к. их решение составляет содержание разделов (подпунктов, параграфов) реферата. В качестве задач может выступать либо решение подпроблем, вытекающих из общей проблемы, либо задачи анализа, обобщения, обоснования, разработки отдельных аспектов проблемы, ведущие к формулировке возможных направлений ее решения. </a:t>
            </a:r>
          </a:p>
          <a:p>
            <a:pPr algn="just"/>
            <a:r>
              <a:rPr lang="ru-RU" sz="1200" b="1" kern="1200" dirty="0" smtClean="0">
                <a:solidFill>
                  <a:schemeClr val="tx1"/>
                </a:solidFill>
                <a:effectLst/>
                <a:latin typeface="+mn-lt"/>
                <a:ea typeface="+mn-ea"/>
                <a:cs typeface="+mn-cs"/>
              </a:rPr>
              <a:t>Объект исследования</a:t>
            </a:r>
            <a:r>
              <a:rPr lang="ru-RU" sz="1200" kern="1200" dirty="0" smtClean="0">
                <a:solidFill>
                  <a:schemeClr val="tx1"/>
                </a:solidFill>
                <a:effectLst/>
                <a:latin typeface="+mn-lt"/>
                <a:ea typeface="+mn-ea"/>
                <a:cs typeface="+mn-cs"/>
              </a:rPr>
              <a:t> – процесс или явление, порождающие проблемную ситуацию и избранные для изучения. </a:t>
            </a:r>
          </a:p>
          <a:p>
            <a:r>
              <a:rPr lang="ru-RU" sz="1200" b="1" kern="1200" dirty="0" smtClean="0">
                <a:solidFill>
                  <a:schemeClr val="tx1"/>
                </a:solidFill>
                <a:effectLst/>
                <a:latin typeface="+mn-lt"/>
                <a:ea typeface="+mn-ea"/>
                <a:cs typeface="+mn-cs"/>
              </a:rPr>
              <a:t>Предмет исследования</a:t>
            </a:r>
            <a:r>
              <a:rPr lang="ru-RU" sz="1200" kern="1200" dirty="0" smtClean="0">
                <a:solidFill>
                  <a:schemeClr val="tx1"/>
                </a:solidFill>
                <a:effectLst/>
                <a:latin typeface="+mn-lt"/>
                <a:ea typeface="+mn-ea"/>
                <a:cs typeface="+mn-cs"/>
              </a:rPr>
              <a:t> – все то, что находится в границах объекта исследования в определенном аспекте рассмотрения. </a:t>
            </a:r>
          </a:p>
          <a:p>
            <a:pPr algn="just"/>
            <a:r>
              <a:rPr lang="ru-RU" sz="1200" kern="1200" dirty="0" smtClean="0">
                <a:solidFill>
                  <a:schemeClr val="tx1"/>
                </a:solidFill>
                <a:effectLst/>
                <a:latin typeface="+mn-lt"/>
                <a:ea typeface="+mn-ea"/>
                <a:cs typeface="+mn-cs"/>
              </a:rPr>
              <a:t>Методы исследования, используемые в реферате, зависят от поставленных цели и задач, а также от специфики объекта изучения. Это могут быть методы системного анализа, математические и статистические методы, сравнения, обобщения, экспертных оценок, теоретического анализа и т.д. </a:t>
            </a:r>
          </a:p>
          <a:p>
            <a:pPr algn="just"/>
            <a:r>
              <a:rPr lang="ru-RU" sz="1200" kern="1200" dirty="0" smtClean="0">
                <a:solidFill>
                  <a:schemeClr val="tx1"/>
                </a:solidFill>
                <a:effectLst/>
                <a:latin typeface="+mn-lt"/>
                <a:ea typeface="+mn-ea"/>
                <a:cs typeface="+mn-cs"/>
              </a:rPr>
              <a:t>Впоследствии формулировка цели, задач, объекта, предмета и методов исследования составят основу Введения к реферату. </a:t>
            </a:r>
          </a:p>
          <a:p>
            <a:pPr algn="just"/>
            <a:r>
              <a:rPr lang="ru-RU" sz="1200" b="1" i="1" kern="1200" dirty="0" smtClean="0">
                <a:solidFill>
                  <a:schemeClr val="tx1"/>
                </a:solidFill>
                <a:effectLst/>
                <a:latin typeface="+mn-lt"/>
                <a:ea typeface="+mn-ea"/>
                <a:cs typeface="+mn-cs"/>
              </a:rPr>
              <a:t>       </a:t>
            </a:r>
          </a:p>
          <a:p>
            <a:r>
              <a:rPr lang="ru-RU" sz="1200" b="1" i="1" kern="1200" dirty="0" smtClean="0">
                <a:solidFill>
                  <a:schemeClr val="tx1"/>
                </a:solidFill>
                <a:effectLst/>
                <a:latin typeface="+mn-lt"/>
                <a:ea typeface="+mn-ea"/>
                <a:cs typeface="+mn-cs"/>
              </a:rPr>
              <a:t>       Сбор и систематизация литературы </a:t>
            </a:r>
          </a:p>
          <a:p>
            <a:r>
              <a:rPr lang="ru-RU" sz="1200" kern="1200" dirty="0" smtClean="0">
                <a:solidFill>
                  <a:schemeClr val="tx1"/>
                </a:solidFill>
                <a:effectLst/>
                <a:latin typeface="+mn-lt"/>
                <a:ea typeface="+mn-ea"/>
                <a:cs typeface="+mn-cs"/>
              </a:rPr>
              <a:t>Основные источники, использование которых возможно и необходимо в реферате, следующие: </a:t>
            </a:r>
          </a:p>
          <a:p>
            <a:pPr lvl="0" fontAlgn="base"/>
            <a:r>
              <a:rPr lang="ru-RU" sz="1200" u="none" strike="noStrike" kern="1200" dirty="0" smtClean="0">
                <a:solidFill>
                  <a:schemeClr val="tx1"/>
                </a:solidFill>
                <a:effectLst/>
                <a:latin typeface="+mn-lt"/>
                <a:ea typeface="+mn-ea"/>
                <a:cs typeface="+mn-cs"/>
              </a:rPr>
              <a:t>- учебники, рекомендованные Министерством образования и науки РФ; </a:t>
            </a:r>
          </a:p>
          <a:p>
            <a:pPr marL="171450" indent="-171450">
              <a:buFontTx/>
              <a:buChar char="-"/>
            </a:pPr>
            <a:r>
              <a:rPr lang="ru-RU" sz="1200" kern="1200" dirty="0" smtClean="0">
                <a:solidFill>
                  <a:schemeClr val="tx1"/>
                </a:solidFill>
                <a:effectLst/>
                <a:latin typeface="+mn-lt"/>
                <a:ea typeface="+mn-ea"/>
                <a:cs typeface="+mn-cs"/>
              </a:rPr>
              <a:t>электронные ресурсы; </a:t>
            </a:r>
          </a:p>
          <a:p>
            <a:pPr lvl="0" fontAlgn="base"/>
            <a:r>
              <a:rPr lang="ru-RU" sz="1200" u="none" strike="noStrike" kern="1200" dirty="0" smtClean="0">
                <a:solidFill>
                  <a:schemeClr val="tx1"/>
                </a:solidFill>
                <a:effectLst/>
                <a:latin typeface="+mn-lt"/>
                <a:ea typeface="+mn-ea"/>
                <a:cs typeface="+mn-cs"/>
              </a:rPr>
              <a:t>- статьи в специализированных и научных журналах;  </a:t>
            </a:r>
          </a:p>
          <a:p>
            <a:pPr lvl="0" fontAlgn="base"/>
            <a:r>
              <a:rPr lang="ru-RU" sz="1200" u="none" strike="noStrike" kern="1200" dirty="0" smtClean="0">
                <a:solidFill>
                  <a:schemeClr val="tx1"/>
                </a:solidFill>
                <a:effectLst/>
                <a:latin typeface="+mn-lt"/>
                <a:ea typeface="+mn-ea"/>
                <a:cs typeface="+mn-cs"/>
              </a:rPr>
              <a:t>- диссертации и монографии по изучаемой теме; </a:t>
            </a:r>
          </a:p>
          <a:p>
            <a:pPr marL="171450" lvl="0" indent="-171450" fontAlgn="base">
              <a:buFontTx/>
              <a:buChar char="-"/>
            </a:pPr>
            <a:r>
              <a:rPr lang="ru-RU" sz="1200" u="none" strike="noStrike" kern="1200" dirty="0" smtClean="0">
                <a:solidFill>
                  <a:schemeClr val="tx1"/>
                </a:solidFill>
                <a:effectLst/>
                <a:latin typeface="+mn-lt"/>
                <a:ea typeface="+mn-ea"/>
                <a:cs typeface="+mn-cs"/>
              </a:rPr>
              <a:t>инструктивные материалы и законодательные акты (только последних изданий); </a:t>
            </a:r>
          </a:p>
          <a:p>
            <a:pPr lvl="0" fontAlgn="base"/>
            <a:r>
              <a:rPr lang="ru-RU" sz="1200" u="none" strike="noStrike" kern="1200" dirty="0" smtClean="0">
                <a:solidFill>
                  <a:schemeClr val="tx1"/>
                </a:solidFill>
                <a:effectLst/>
                <a:latin typeface="+mn-lt"/>
                <a:ea typeface="+mn-ea"/>
                <a:cs typeface="+mn-cs"/>
              </a:rPr>
              <a:t>- данные эмпирических и прикладных исследований (статистические данные, качественные интервью и т.д.); </a:t>
            </a:r>
          </a:p>
          <a:p>
            <a:pPr lvl="0" fontAlgn="base"/>
            <a:r>
              <a:rPr lang="ru-RU" sz="1200" u="none" strike="noStrike" kern="1200" dirty="0" smtClean="0">
                <a:solidFill>
                  <a:schemeClr val="tx1"/>
                </a:solidFill>
                <a:effectLst/>
                <a:latin typeface="+mn-lt"/>
                <a:ea typeface="+mn-ea"/>
                <a:cs typeface="+mn-cs"/>
              </a:rPr>
              <a:t>- материалы интернет-сайтов. </a:t>
            </a:r>
          </a:p>
          <a:p>
            <a:r>
              <a:rPr lang="ru-RU" sz="1200" kern="1200" dirty="0" smtClean="0">
                <a:solidFill>
                  <a:schemeClr val="tx1"/>
                </a:solidFill>
                <a:effectLst/>
                <a:latin typeface="+mn-lt"/>
                <a:ea typeface="+mn-ea"/>
                <a:cs typeface="+mn-cs"/>
              </a:rPr>
              <a:t>Систематизацию получаемой информации следует проводить по основным разделам реферата, предусмотренным планом. При изучении литературы не стоит стремиться освоить всю информацию, заключенную в ней, а следует отбирать только ту, которая имеет непосредственное отношение к теме работы. Критерием оценки прочитанного является возможность его использования в реферате. </a:t>
            </a:r>
          </a:p>
          <a:p>
            <a:r>
              <a:rPr lang="ru-RU" sz="1200" kern="1200" dirty="0" smtClean="0">
                <a:solidFill>
                  <a:schemeClr val="tx1"/>
                </a:solidFill>
                <a:effectLst/>
                <a:latin typeface="+mn-lt"/>
                <a:ea typeface="+mn-ea"/>
                <a:cs typeface="+mn-cs"/>
              </a:rPr>
              <a:t>Сбор фактического материала – один из наиболее ответственных этапов подготовки реферата. От того, насколько правильно и полно собран фактический материал, во многом зависит своевременное и качественное написание работы. Поэтому, прежде чем приступить к сбору материала, студенту необходимо тщательно продумать, какой именно фактический материал необходим для реферата и составить, по возможности, специальный план его сбора и анализа. После того, как изучена и систематизирована отобранная по теме литература, а также собран и обработан фактический материал, возможны некоторые изменения в первоначальном варианте формулировки темы и в плане реферата. </a:t>
            </a:r>
          </a:p>
          <a:p>
            <a:endParaRPr lang="ru-RU" sz="1200" b="1" i="1"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Написание основной части реферата </a:t>
            </a:r>
          </a:p>
          <a:p>
            <a:r>
              <a:rPr lang="ru-RU" sz="1200" kern="1200" dirty="0" smtClean="0">
                <a:solidFill>
                  <a:schemeClr val="tx1"/>
                </a:solidFill>
                <a:effectLst/>
                <a:latin typeface="+mn-lt"/>
                <a:ea typeface="+mn-ea"/>
                <a:cs typeface="+mn-cs"/>
              </a:rPr>
              <a:t>Изложение материала должно быть последовательным и логичным. Общая логика написания параграфа сводится к стандартной логической схеме «Тезис Доказательство - Вывод» (количество таких цепочек в параграфе, как правило, ограничивается тремя – пятью доказанными тезисами). </a:t>
            </a:r>
          </a:p>
          <a:p>
            <a:r>
              <a:rPr lang="ru-RU" sz="1200" kern="1200" dirty="0" smtClean="0">
                <a:solidFill>
                  <a:schemeClr val="tx1"/>
                </a:solidFill>
                <a:effectLst/>
                <a:latin typeface="+mn-lt"/>
                <a:ea typeface="+mn-ea"/>
                <a:cs typeface="+mn-cs"/>
              </a:rPr>
              <a:t>Все разделы реферата должны быть связаны между собой. Особое внимание следует обращать на логические переходы от одной главы к другой, от параграфа к параграфу, а внутри параграфа – от вопроса к вопросу. </a:t>
            </a:r>
          </a:p>
          <a:p>
            <a:r>
              <a:rPr lang="ru-RU" sz="1200" kern="1200" dirty="0" smtClean="0">
                <a:solidFill>
                  <a:schemeClr val="tx1"/>
                </a:solidFill>
                <a:effectLst/>
                <a:latin typeface="+mn-lt"/>
                <a:ea typeface="+mn-ea"/>
                <a:cs typeface="+mn-cs"/>
              </a:rPr>
              <a:t>Использование цитат в тексте необходимо для того, чтобы без искажений передать мысль автора первоисточника, для идентификации взглядов при сопоставлении различных точек зрения и т.д. Отталкиваясь от содержания цитат, необходимо создать систему убедительных доказательств, важных для объективной характеристики изучаемого вопроса. Цитаты также могут использоваться и для подтверждения отдельных положений работы. </a:t>
            </a:r>
          </a:p>
          <a:p>
            <a:r>
              <a:rPr lang="ru-RU" sz="1200" kern="1200" dirty="0" smtClean="0">
                <a:solidFill>
                  <a:schemeClr val="tx1"/>
                </a:solidFill>
                <a:effectLst/>
                <a:latin typeface="+mn-lt"/>
                <a:ea typeface="+mn-ea"/>
                <a:cs typeface="+mn-cs"/>
              </a:rPr>
              <a:t>Число используемых цитат должно определяться потребностями разработки темы. Цитатами не следует злоупотреблять, их обилие может восприниматься как выражение слабости собственной позиции автора. Оптимальный объем цитаты – одно-два, максимум три предложения. Если цитируемый текст имеет больший объем, его следует заменять аналитическим пересказом. </a:t>
            </a:r>
          </a:p>
          <a:p>
            <a:r>
              <a:rPr lang="ru-RU" sz="1200" kern="1200" dirty="0" smtClean="0">
                <a:solidFill>
                  <a:schemeClr val="tx1"/>
                </a:solidFill>
                <a:effectLst/>
                <a:latin typeface="+mn-lt"/>
                <a:ea typeface="+mn-ea"/>
                <a:cs typeface="+mn-cs"/>
              </a:rPr>
              <a:t>Во всех случаях употребления цитат или пересказа мысли автора необходимо делать точную ссылку на источник с указанием страницы. </a:t>
            </a:r>
          </a:p>
          <a:p>
            <a:r>
              <a:rPr lang="ru-RU" sz="1200" kern="1200" dirty="0" smtClean="0">
                <a:solidFill>
                  <a:schemeClr val="tx1"/>
                </a:solidFill>
                <a:effectLst/>
                <a:latin typeface="+mn-lt"/>
                <a:ea typeface="+mn-ea"/>
                <a:cs typeface="+mn-cs"/>
              </a:rPr>
              <a:t>Авторский текст (собственные мысли) должен быть передан в научном стиле.  Научный стиль предполагает изложение информации от первого лица множественного числа («мы» вместо «я»). Его стоит обозначить хорошо известными маркерами: «По нашему мнению,», «С нашей точки зрения», «Исходя из этого мы можем заключить, что…» и т.п. или безличными предложениями: «необходимо подчеркнуть, что…», «важно обратить внимание на тот факт, что…», «следует отметить…» и т.д. </a:t>
            </a:r>
          </a:p>
          <a:p>
            <a:r>
              <a:rPr lang="ru-RU" sz="1200" kern="1200" dirty="0" smtClean="0">
                <a:solidFill>
                  <a:schemeClr val="tx1"/>
                </a:solidFill>
                <a:effectLst/>
                <a:latin typeface="+mn-lt"/>
                <a:ea typeface="+mn-ea"/>
                <a:cs typeface="+mn-cs"/>
              </a:rPr>
              <a:t>Отдельные положения реферата должны быть иллюстрированы цифровыми данными из справочников, монографий и других литературных источников, при необходимости оформленными в справочные или аналитические таблицы, диаграммы, графики. При составлении аналитических таблиц, диаграмм, графиков используемые исходные данные выносятся в приложение, а в тексте приводятся результаты расчетов отдельных показателей (если аналитическая таблица по размеру превышает одну страницу, ее целиком следует перенести в приложение). В тексте, анализирующем или комментирующем таблицу, не следует пересказывать ее содержание, а уместно формулировать основной вывод, к которому подводят табличные данные, или вводить дополнительные показатели, более отчетливо характеризующие то или иное явление или его отдельные стороны. Все материалы, не являющиеся необходимыми для решения поставленной в работе задачи, также выносятся в приложение. </a:t>
            </a:r>
          </a:p>
          <a:p>
            <a:r>
              <a:rPr lang="ru-RU" sz="1200" b="1" i="1" kern="1200" dirty="0" smtClean="0">
                <a:solidFill>
                  <a:schemeClr val="tx1"/>
                </a:solidFill>
                <a:effectLst/>
                <a:latin typeface="+mn-lt"/>
                <a:ea typeface="+mn-ea"/>
                <a:cs typeface="+mn-cs"/>
              </a:rPr>
              <a:t>Написание введения и заключения </a:t>
            </a:r>
          </a:p>
          <a:p>
            <a:r>
              <a:rPr lang="ru-RU" sz="1200" kern="1200" dirty="0" smtClean="0">
                <a:solidFill>
                  <a:schemeClr val="tx1"/>
                </a:solidFill>
                <a:effectLst/>
                <a:latin typeface="+mn-lt"/>
                <a:ea typeface="+mn-ea"/>
                <a:cs typeface="+mn-cs"/>
              </a:rPr>
              <a:t>Введение и заключение – очень важные части реферата. Они должны быть тщательно проработаны, выверены логически, стилистически, орфографически и пунктуационно. </a:t>
            </a:r>
          </a:p>
          <a:p>
            <a:r>
              <a:rPr lang="ru-RU" sz="1200" kern="1200" dirty="0" smtClean="0">
                <a:solidFill>
                  <a:schemeClr val="tx1"/>
                </a:solidFill>
                <a:effectLst/>
                <a:latin typeface="+mn-lt"/>
                <a:ea typeface="+mn-ea"/>
                <a:cs typeface="+mn-cs"/>
              </a:rPr>
              <a:t>Структурно введение состоит из нескольких логических элементов. Во введении в обязательном порядке обосновываются: </a:t>
            </a:r>
          </a:p>
          <a:p>
            <a:pPr lvl="0" fontAlgn="base"/>
            <a:r>
              <a:rPr lang="ru-RU" sz="1200" u="none" strike="noStrike" kern="1200" dirty="0" smtClean="0">
                <a:solidFill>
                  <a:schemeClr val="tx1"/>
                </a:solidFill>
                <a:effectLst/>
                <a:latin typeface="+mn-lt"/>
                <a:ea typeface="+mn-ea"/>
                <a:cs typeface="+mn-cs"/>
              </a:rPr>
              <a:t>- актуальность работы (необходимо аргументировать, в силу чего именно эта проблема значима для исследования); </a:t>
            </a:r>
          </a:p>
          <a:p>
            <a:pPr lvl="0" algn="just" fontAlgn="base"/>
            <a:r>
              <a:rPr lang="ru-RU" sz="1200" u="none" strike="noStrike" kern="1200" dirty="0" smtClean="0">
                <a:solidFill>
                  <a:schemeClr val="tx1"/>
                </a:solidFill>
                <a:effectLst/>
                <a:latin typeface="+mn-lt"/>
                <a:ea typeface="+mn-ea"/>
                <a:cs typeface="+mn-cs"/>
              </a:rPr>
              <a:t>- характеристика степени разработанности темы (краткий обзор имеющейся научной литературы по рассматриваемому вопросу, призванный показать знакомство студента со специальной литературой, его умение систематизировать источники, критически их рассматривать, выделять существенное, оценивать ранее сделанное другими исследователями, определять главное в современном состоянии изученности темы); </a:t>
            </a:r>
          </a:p>
          <a:p>
            <a:pPr lvl="0" fontAlgn="base"/>
            <a:r>
              <a:rPr lang="ru-RU" sz="1200" u="none" strike="noStrike" kern="1200" dirty="0" smtClean="0">
                <a:solidFill>
                  <a:schemeClr val="tx1"/>
                </a:solidFill>
                <a:effectLst/>
                <a:latin typeface="+mn-lt"/>
                <a:ea typeface="+mn-ea"/>
                <a:cs typeface="+mn-cs"/>
              </a:rPr>
              <a:t>- цель и задачи работы; </a:t>
            </a:r>
          </a:p>
          <a:p>
            <a:pPr lvl="0" fontAlgn="base"/>
            <a:r>
              <a:rPr lang="ru-RU" sz="1200" u="none" strike="noStrike" kern="1200" dirty="0" smtClean="0">
                <a:solidFill>
                  <a:schemeClr val="tx1"/>
                </a:solidFill>
                <a:effectLst/>
                <a:latin typeface="+mn-lt"/>
                <a:ea typeface="+mn-ea"/>
                <a:cs typeface="+mn-cs"/>
              </a:rPr>
              <a:t>- объект и предмет исследования; </a:t>
            </a:r>
          </a:p>
          <a:p>
            <a:pPr lvl="0" fontAlgn="base"/>
            <a:r>
              <a:rPr lang="ru-RU" sz="1200" u="none" strike="noStrike" kern="1200" dirty="0" smtClean="0">
                <a:solidFill>
                  <a:schemeClr val="tx1"/>
                </a:solidFill>
                <a:effectLst/>
                <a:latin typeface="+mn-lt"/>
                <a:ea typeface="+mn-ea"/>
                <a:cs typeface="+mn-cs"/>
              </a:rPr>
              <a:t>- методы исследования; </a:t>
            </a:r>
          </a:p>
          <a:p>
            <a:pPr lvl="0" fontAlgn="base"/>
            <a:r>
              <a:rPr lang="ru-RU" sz="1200" u="none" strike="noStrike" kern="1200" dirty="0" smtClean="0">
                <a:solidFill>
                  <a:schemeClr val="tx1"/>
                </a:solidFill>
                <a:effectLst/>
                <a:latin typeface="+mn-lt"/>
                <a:ea typeface="+mn-ea"/>
                <a:cs typeface="+mn-cs"/>
              </a:rPr>
              <a:t>- теоретическая база исследования (систематизация основных источников, которые использованы для написания своей работы); </a:t>
            </a:r>
          </a:p>
          <a:p>
            <a:pPr lvl="0" fontAlgn="base"/>
            <a:r>
              <a:rPr lang="ru-RU" sz="1200" u="none" strike="noStrike" kern="1200" dirty="0" smtClean="0">
                <a:solidFill>
                  <a:schemeClr val="tx1"/>
                </a:solidFill>
                <a:effectLst/>
                <a:latin typeface="+mn-lt"/>
                <a:ea typeface="+mn-ea"/>
                <a:cs typeface="+mn-cs"/>
              </a:rPr>
              <a:t>- структура работы (название глав работы и их краткая характеристика).  </a:t>
            </a:r>
          </a:p>
          <a:p>
            <a:r>
              <a:rPr lang="ru-RU" sz="1200" kern="1200" dirty="0" smtClean="0">
                <a:solidFill>
                  <a:schemeClr val="tx1"/>
                </a:solidFill>
                <a:effectLst/>
                <a:latin typeface="+mn-lt"/>
                <a:ea typeface="+mn-ea"/>
                <a:cs typeface="+mn-cs"/>
              </a:rPr>
              <a:t>По объему введение занимает 1,5-2 страницы текста, напечатанного в соответствии с техническими требованиями, определенными преподавателем. </a:t>
            </a:r>
          </a:p>
          <a:p>
            <a:r>
              <a:rPr lang="ru-RU" sz="1200" kern="1200" dirty="0" smtClean="0">
                <a:solidFill>
                  <a:schemeClr val="tx1"/>
                </a:solidFill>
                <a:effectLst/>
                <a:latin typeface="+mn-lt"/>
                <a:ea typeface="+mn-ea"/>
                <a:cs typeface="+mn-cs"/>
              </a:rPr>
              <a:t>Заключение содержит краткую формулировку результатов, полученных в ходе работы, указание на проблемы практического характера, которые были выявлены в процессе исследования, а также рекомендации относительно их устранения. В заключении возможно повторение тех выводов, которые были сделаны по главам. </a:t>
            </a:r>
          </a:p>
          <a:p>
            <a:r>
              <a:rPr lang="ru-RU" sz="1200" kern="1200" dirty="0" smtClean="0">
                <a:solidFill>
                  <a:schemeClr val="tx1"/>
                </a:solidFill>
                <a:effectLst/>
                <a:latin typeface="+mn-lt"/>
                <a:ea typeface="+mn-ea"/>
                <a:cs typeface="+mn-cs"/>
              </a:rPr>
              <a:t>Объем заключения – 1 – 3 страницы печатного текста. </a:t>
            </a:r>
          </a:p>
          <a:p>
            <a:endParaRPr lang="ru-RU" sz="1200" b="1" i="1"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Представление реферата преподавателю </a:t>
            </a:r>
          </a:p>
          <a:p>
            <a:r>
              <a:rPr lang="ru-RU" sz="1200" kern="1200" dirty="0" smtClean="0">
                <a:solidFill>
                  <a:schemeClr val="tx1"/>
                </a:solidFill>
                <a:effectLst/>
                <a:latin typeface="+mn-lt"/>
                <a:ea typeface="+mn-ea"/>
                <a:cs typeface="+mn-cs"/>
              </a:rPr>
              <a:t>Окончательный вариант текста реферата необходимо распечатать и вставить в папку-скоросшиватель. Законченный и оформленный в соответствии с техническими требованиями реферат подписывается студентом и представляется в распечатанном и в электронном виде в срок, обозначенный преподавателем.  </a:t>
            </a:r>
          </a:p>
          <a:p>
            <a:endParaRPr lang="ru-RU" sz="1200" u="none" strike="noStrike" kern="1200" dirty="0" smtClean="0">
              <a:solidFill>
                <a:schemeClr val="tx1"/>
              </a:solidFill>
              <a:effectLst/>
              <a:latin typeface="+mn-lt"/>
              <a:ea typeface="+mn-ea"/>
              <a:cs typeface="+mn-cs"/>
            </a:endParaRPr>
          </a:p>
          <a:p>
            <a:pPr marL="171450" indent="-171450">
              <a:buFontTx/>
              <a:buChar char="-"/>
            </a:pPr>
            <a:endParaRPr lang="ru-RU" sz="1200" kern="1200" dirty="0" smtClean="0">
              <a:solidFill>
                <a:schemeClr val="tx1"/>
              </a:solidFill>
              <a:effectLst/>
              <a:latin typeface="+mn-lt"/>
              <a:ea typeface="+mn-ea"/>
              <a:cs typeface="+mn-cs"/>
            </a:endParaRPr>
          </a:p>
          <a:p>
            <a:pPr algn="just"/>
            <a:endParaRPr lang="ru-RU" sz="1200" u="none" strike="noStrike"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51727267-0912-42BE-9CB0-9CDC4A265162}" type="slidenum">
              <a:rPr lang="ru-RU" smtClean="0"/>
              <a:t>10</a:t>
            </a:fld>
            <a:endParaRPr lang="ru-RU"/>
          </a:p>
        </p:txBody>
      </p:sp>
    </p:spTree>
    <p:extLst>
      <p:ext uri="{BB962C8B-B14F-4D97-AF65-F5344CB8AC3E}">
        <p14:creationId xmlns:p14="http://schemas.microsoft.com/office/powerpoint/2010/main" val="2124984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2934135-38E0-4979-A7D5-B3DACA0BAB6B}" type="datetimeFigureOut">
              <a:rPr lang="ru-RU" smtClean="0"/>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41106315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934135-38E0-4979-A7D5-B3DACA0BAB6B}" type="datetimeFigureOut">
              <a:rPr lang="ru-RU" smtClean="0"/>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11471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934135-38E0-4979-A7D5-B3DACA0BAB6B}" type="datetimeFigureOut">
              <a:rPr lang="ru-RU" smtClean="0"/>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150518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934135-38E0-4979-A7D5-B3DACA0BAB6B}" type="datetimeFigureOut">
              <a:rPr lang="ru-RU" smtClean="0"/>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1516874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2934135-38E0-4979-A7D5-B3DACA0BAB6B}" type="datetimeFigureOut">
              <a:rPr lang="ru-RU" smtClean="0"/>
              <a:t>13.12.2019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1136078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2934135-38E0-4979-A7D5-B3DACA0BAB6B}" type="datetimeFigureOut">
              <a:rPr lang="ru-RU" smtClean="0"/>
              <a:t>13.12.2019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912370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2934135-38E0-4979-A7D5-B3DACA0BAB6B}" type="datetimeFigureOut">
              <a:rPr lang="ru-RU" smtClean="0"/>
              <a:t>13.12.2019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2448741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2934135-38E0-4979-A7D5-B3DACA0BAB6B}" type="datetimeFigureOut">
              <a:rPr lang="ru-RU" smtClean="0"/>
              <a:t>13.12.2019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1453634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2934135-38E0-4979-A7D5-B3DACA0BAB6B}" type="datetimeFigureOut">
              <a:rPr lang="ru-RU" smtClean="0"/>
              <a:t>13.12.2019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1092194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2934135-38E0-4979-A7D5-B3DACA0BAB6B}" type="datetimeFigureOut">
              <a:rPr lang="ru-RU" smtClean="0"/>
              <a:t>13.12.2019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4182881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2934135-38E0-4979-A7D5-B3DACA0BAB6B}" type="datetimeFigureOut">
              <a:rPr lang="ru-RU" smtClean="0"/>
              <a:t>13.12.2019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D08927-2D09-4282-A3EF-05C62E95C9BC}" type="slidenum">
              <a:rPr lang="ru-RU" smtClean="0"/>
              <a:t>‹#›</a:t>
            </a:fld>
            <a:endParaRPr lang="ru-RU"/>
          </a:p>
        </p:txBody>
      </p:sp>
    </p:spTree>
    <p:extLst>
      <p:ext uri="{BB962C8B-B14F-4D97-AF65-F5344CB8AC3E}">
        <p14:creationId xmlns:p14="http://schemas.microsoft.com/office/powerpoint/2010/main" val="2823553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934135-38E0-4979-A7D5-B3DACA0BAB6B}" type="datetimeFigureOut">
              <a:rPr lang="ru-RU" smtClean="0"/>
              <a:t>13.12.2019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D08927-2D09-4282-A3EF-05C62E95C9BC}" type="slidenum">
              <a:rPr lang="ru-RU" smtClean="0"/>
              <a:t>‹#›</a:t>
            </a:fld>
            <a:endParaRPr lang="ru-RU"/>
          </a:p>
        </p:txBody>
      </p:sp>
    </p:spTree>
    <p:extLst>
      <p:ext uri="{BB962C8B-B14F-4D97-AF65-F5344CB8AC3E}">
        <p14:creationId xmlns:p14="http://schemas.microsoft.com/office/powerpoint/2010/main" val="3004502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3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microsoft.com/office/2007/relationships/hdphoto" Target="../media/hdphoto1.wdp"/></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7566" y="3282207"/>
            <a:ext cx="3149322" cy="3575793"/>
          </a:xfrm>
          <a:prstGeom prst="rect">
            <a:avLst/>
          </a:prstGeom>
          <a:effectLst>
            <a:softEdge rad="63500"/>
          </a:effectLst>
        </p:spPr>
      </p:pic>
      <p:sp>
        <p:nvSpPr>
          <p:cNvPr id="2" name="TextBox 1"/>
          <p:cNvSpPr txBox="1"/>
          <p:nvPr/>
        </p:nvSpPr>
        <p:spPr>
          <a:xfrm>
            <a:off x="2438400" y="263236"/>
            <a:ext cx="7482839" cy="1384995"/>
          </a:xfrm>
          <a:prstGeom prst="rect">
            <a:avLst/>
          </a:prstGeom>
          <a:noFill/>
        </p:spPr>
        <p:txBody>
          <a:bodyPr wrap="square" rtlCol="0">
            <a:spAutoFit/>
          </a:bodyPr>
          <a:lstStyle/>
          <a:p>
            <a:pPr lvl="0" algn="ctr"/>
            <a:r>
              <a:rPr lang="ru-RU" sz="1200" b="1" i="1" dirty="0">
                <a:solidFill>
                  <a:srgbClr val="000D26"/>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00D26"/>
              </a:solidFill>
              <a:latin typeface="Times New Roman" panose="02020603050405020304" pitchFamily="18" charset="0"/>
              <a:ea typeface="Times New Roman" panose="02020603050405020304" pitchFamily="18" charset="0"/>
            </a:endParaRPr>
          </a:p>
          <a:p>
            <a:pPr lvl="0" algn="ctr"/>
            <a:r>
              <a:rPr lang="ru-RU" sz="1200" b="1" i="1" dirty="0">
                <a:solidFill>
                  <a:srgbClr val="000D26"/>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00D26"/>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00D26"/>
                </a:solidFill>
                <a:latin typeface="Times New Roman" panose="02020603050405020304" pitchFamily="18" charset="0"/>
                <a:ea typeface="Times New Roman" panose="02020603050405020304" pitchFamily="18" charset="0"/>
              </a:rPr>
              <a:t> </a:t>
            </a:r>
            <a:endParaRPr lang="ru-RU" sz="1200" i="1" dirty="0">
              <a:solidFill>
                <a:srgbClr val="000D26"/>
              </a:solidFill>
              <a:latin typeface="Times New Roman" panose="02020603050405020304" pitchFamily="18" charset="0"/>
              <a:ea typeface="Times New Roman" panose="02020603050405020304" pitchFamily="18" charset="0"/>
            </a:endParaRPr>
          </a:p>
          <a:p>
            <a:pPr lvl="0" algn="ctr"/>
            <a:r>
              <a:rPr lang="ru-RU" sz="1200" b="1" i="1" dirty="0">
                <a:solidFill>
                  <a:srgbClr val="000D26"/>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00D26"/>
              </a:solidFill>
              <a:latin typeface="Times New Roman" panose="02020603050405020304" pitchFamily="18" charset="0"/>
              <a:ea typeface="Times New Roman" panose="02020603050405020304" pitchFamily="18" charset="0"/>
            </a:endParaRPr>
          </a:p>
          <a:p>
            <a:pPr lvl="0" algn="ctr"/>
            <a:r>
              <a:rPr lang="ru-RU" sz="1200" b="1" i="1" dirty="0">
                <a:solidFill>
                  <a:srgbClr val="000D26"/>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00D26"/>
              </a:solidFill>
              <a:latin typeface="Times New Roman" panose="02020603050405020304" pitchFamily="18" charset="0"/>
              <a:ea typeface="Times New Roman" panose="02020603050405020304" pitchFamily="18" charset="0"/>
            </a:endParaRPr>
          </a:p>
          <a:p>
            <a:pPr lvl="0" algn="ctr"/>
            <a:r>
              <a:rPr lang="ru-RU" sz="1200" b="1" i="1" dirty="0">
                <a:solidFill>
                  <a:srgbClr val="000D26"/>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00D26"/>
              </a:solidFill>
              <a:latin typeface="Times New Roman" panose="02020603050405020304" pitchFamily="18" charset="0"/>
              <a:ea typeface="Times New Roman" panose="02020603050405020304" pitchFamily="18" charset="0"/>
            </a:endParaRPr>
          </a:p>
          <a:p>
            <a:pPr lvl="0" algn="ctr"/>
            <a:r>
              <a:rPr lang="ru-RU" sz="1200" b="1" i="1" dirty="0">
                <a:solidFill>
                  <a:srgbClr val="000D26"/>
                </a:solidFill>
                <a:latin typeface="Times New Roman" panose="02020603050405020304" pitchFamily="18" charset="0"/>
                <a:ea typeface="Times New Roman" panose="02020603050405020304" pitchFamily="18" charset="0"/>
              </a:rPr>
              <a:t>(ГПОАУ АО АПК)</a:t>
            </a:r>
            <a:endParaRPr lang="ru-RU" sz="1200" b="1" i="1" dirty="0">
              <a:solidFill>
                <a:srgbClr val="000D26"/>
              </a:solidFill>
              <a:latin typeface="Arial" pitchFamily="34" charset="0"/>
              <a:cs typeface="Arial" pitchFamily="34" charset="0"/>
            </a:endParaRPr>
          </a:p>
        </p:txBody>
      </p:sp>
      <p:pic>
        <p:nvPicPr>
          <p:cNvPr id="4" name="Рисунок 3"/>
          <p:cNvPicPr>
            <a:picLocks noChangeAspect="1"/>
          </p:cNvPicPr>
          <p:nvPr/>
        </p:nvPicPr>
        <p:blipFill>
          <a:blip r:embed="rId3" cstate="print"/>
          <a:stretch>
            <a:fillRect/>
          </a:stretch>
        </p:blipFill>
        <p:spPr>
          <a:xfrm>
            <a:off x="1757816" y="477950"/>
            <a:ext cx="1347333" cy="786452"/>
          </a:xfrm>
          <a:prstGeom prst="rect">
            <a:avLst/>
          </a:prstGeom>
        </p:spPr>
      </p:pic>
      <p:sp>
        <p:nvSpPr>
          <p:cNvPr id="5" name="TextBox 4"/>
          <p:cNvSpPr txBox="1"/>
          <p:nvPr/>
        </p:nvSpPr>
        <p:spPr>
          <a:xfrm>
            <a:off x="290945" y="2216727"/>
            <a:ext cx="9752942" cy="1471172"/>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000D26"/>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000D26"/>
                </a:solidFill>
                <a:latin typeface="Times New Roman" panose="02020603050405020304" pitchFamily="18" charset="0"/>
                <a:ea typeface="Times New Roman" panose="02020603050405020304" pitchFamily="18" charset="0"/>
              </a:rPr>
              <a:t>по организации самостоятельной </a:t>
            </a:r>
            <a:r>
              <a:rPr lang="ru-RU" sz="2400" b="1" i="1" dirty="0" smtClean="0">
                <a:solidFill>
                  <a:srgbClr val="000D26"/>
                </a:solidFill>
                <a:latin typeface="Times New Roman" panose="02020603050405020304" pitchFamily="18" charset="0"/>
                <a:ea typeface="Times New Roman" panose="02020603050405020304" pitchFamily="18" charset="0"/>
              </a:rPr>
              <a:t>внеаудиторной </a:t>
            </a:r>
            <a:endParaRPr lang="ru-RU" sz="2400" b="1" i="1" dirty="0">
              <a:solidFill>
                <a:srgbClr val="000D26"/>
              </a:solidFill>
              <a:latin typeface="Times New Roman" panose="02020603050405020304" pitchFamily="18" charset="0"/>
              <a:ea typeface="Times New Roman" panose="02020603050405020304" pitchFamily="18" charset="0"/>
            </a:endParaRPr>
          </a:p>
          <a:p>
            <a:pPr marL="72390" marR="172085" lvl="0" indent="-6350" algn="ctr">
              <a:lnSpc>
                <a:spcPct val="112000"/>
              </a:lnSpc>
              <a:spcAft>
                <a:spcPts val="25"/>
              </a:spcAft>
            </a:pPr>
            <a:r>
              <a:rPr lang="ru-RU" sz="2400" b="1" i="1" dirty="0" smtClean="0">
                <a:solidFill>
                  <a:srgbClr val="000D26"/>
                </a:solidFill>
                <a:latin typeface="Times New Roman" panose="02020603050405020304" pitchFamily="18" charset="0"/>
                <a:ea typeface="Times New Roman" panose="02020603050405020304" pitchFamily="18" charset="0"/>
              </a:rPr>
              <a:t>работы </a:t>
            </a:r>
            <a:r>
              <a:rPr lang="ru-RU" sz="2400" b="1" i="1" dirty="0">
                <a:solidFill>
                  <a:srgbClr val="000D26"/>
                </a:solidFill>
                <a:latin typeface="Times New Roman" panose="02020603050405020304" pitchFamily="18" charset="0"/>
                <a:ea typeface="Times New Roman" panose="02020603050405020304" pitchFamily="18" charset="0"/>
              </a:rPr>
              <a:t>студентов. </a:t>
            </a:r>
          </a:p>
        </p:txBody>
      </p:sp>
      <p:sp>
        <p:nvSpPr>
          <p:cNvPr id="6" name="TextBox 5"/>
          <p:cNvSpPr txBox="1"/>
          <p:nvPr/>
        </p:nvSpPr>
        <p:spPr>
          <a:xfrm>
            <a:off x="1" y="3794761"/>
            <a:ext cx="9189719" cy="830997"/>
          </a:xfrm>
          <a:prstGeom prst="rect">
            <a:avLst/>
          </a:prstGeom>
          <a:noFill/>
        </p:spPr>
        <p:txBody>
          <a:bodyPr wrap="square" rtlCol="0">
            <a:spAutoFit/>
          </a:bodyPr>
          <a:lstStyle/>
          <a:p>
            <a:pPr lvl="2" algn="ctr">
              <a:buClr>
                <a:srgbClr val="000000"/>
              </a:buClr>
              <a:tabLst>
                <a:tab pos="495300" algn="l"/>
                <a:tab pos="575945" algn="l"/>
              </a:tabLst>
            </a:pPr>
            <a:r>
              <a:rPr lang="ru-RU" sz="2400" b="1" i="1" kern="50" dirty="0">
                <a:solidFill>
                  <a:srgbClr val="000D26"/>
                </a:solidFill>
                <a:latin typeface="Times New Roman" panose="02020603050405020304" pitchFamily="18" charset="0"/>
                <a:ea typeface="Courier New" panose="02070309020205020404" pitchFamily="49" charset="0"/>
              </a:rPr>
              <a:t>Тема </a:t>
            </a:r>
            <a:r>
              <a:rPr lang="ru-RU" sz="2400" b="1" i="1" kern="50" dirty="0" smtClean="0">
                <a:solidFill>
                  <a:srgbClr val="000D26"/>
                </a:solidFill>
                <a:latin typeface="Times New Roman" panose="02020603050405020304" pitchFamily="18" charset="0"/>
                <a:ea typeface="Courier New" panose="02070309020205020404" pitchFamily="49" charset="0"/>
              </a:rPr>
              <a:t>«Написание реферата </a:t>
            </a:r>
            <a:r>
              <a:rPr lang="ru-RU" sz="2400" b="1" i="1" kern="50" dirty="0" smtClean="0">
                <a:solidFill>
                  <a:srgbClr val="000D26"/>
                </a:solidFill>
                <a:latin typeface="Times New Roman" panose="02020603050405020304" pitchFamily="18" charset="0"/>
                <a:ea typeface="Courier New" panose="02070309020205020404" pitchFamily="49" charset="0"/>
              </a:rPr>
              <a:t>в процессе изучения предметов </a:t>
            </a:r>
            <a:r>
              <a:rPr lang="ru-RU" sz="2400" b="1" i="1" kern="0" dirty="0" smtClean="0">
                <a:solidFill>
                  <a:srgbClr val="000D26"/>
                </a:solidFill>
                <a:latin typeface="Times New Roman" panose="02020603050405020304" pitchFamily="18" charset="0"/>
                <a:ea typeface="Times New Roman" panose="02020603050405020304" pitchFamily="18" charset="0"/>
              </a:rPr>
              <a:t>психолого-педагогического </a:t>
            </a:r>
            <a:r>
              <a:rPr lang="ru-RU" sz="2400" b="1" i="1" kern="0" dirty="0">
                <a:solidFill>
                  <a:srgbClr val="000D26"/>
                </a:solidFill>
                <a:latin typeface="Times New Roman" panose="02020603050405020304" pitchFamily="18" charset="0"/>
                <a:ea typeface="Times New Roman" panose="02020603050405020304" pitchFamily="18" charset="0"/>
              </a:rPr>
              <a:t>цикла»</a:t>
            </a:r>
            <a:endParaRPr lang="ru-RU" sz="2400" b="1" i="1" kern="50" dirty="0">
              <a:solidFill>
                <a:srgbClr val="000D26"/>
              </a:solidFill>
              <a:latin typeface="Courier New" panose="02070309020205020404" pitchFamily="49" charset="0"/>
              <a:ea typeface="Courier New" panose="02070309020205020404" pitchFamily="49" charset="0"/>
            </a:endParaRPr>
          </a:p>
        </p:txBody>
      </p:sp>
      <p:sp>
        <p:nvSpPr>
          <p:cNvPr id="7" name="TextBox 6"/>
          <p:cNvSpPr txBox="1"/>
          <p:nvPr/>
        </p:nvSpPr>
        <p:spPr>
          <a:xfrm>
            <a:off x="748145" y="5112327"/>
            <a:ext cx="5403273" cy="369332"/>
          </a:xfrm>
          <a:prstGeom prst="rect">
            <a:avLst/>
          </a:prstGeom>
          <a:noFill/>
        </p:spPr>
        <p:txBody>
          <a:bodyPr wrap="square" rtlCol="0">
            <a:spAutoFit/>
          </a:bodyPr>
          <a:lstStyle/>
          <a:p>
            <a:pPr lvl="0"/>
            <a:r>
              <a:rPr lang="ru-RU" b="1" i="1" dirty="0">
                <a:solidFill>
                  <a:srgbClr val="000D26"/>
                </a:solidFill>
                <a:latin typeface="Times New Roman" panose="02020603050405020304" pitchFamily="18" charset="0"/>
                <a:cs typeface="Times New Roman" panose="02020603050405020304" pitchFamily="18" charset="0"/>
              </a:rPr>
              <a:t>Специальность </a:t>
            </a:r>
            <a:r>
              <a:rPr lang="ru-RU" i="1" dirty="0">
                <a:solidFill>
                  <a:srgbClr val="000D26"/>
                </a:solidFill>
                <a:latin typeface="Times New Roman" panose="02020603050405020304" pitchFamily="18" charset="0"/>
                <a:cs typeface="Times New Roman" panose="02020603050405020304" pitchFamily="18" charset="0"/>
              </a:rPr>
              <a:t>44.02.01 Дошкольное образование</a:t>
            </a:r>
          </a:p>
        </p:txBody>
      </p:sp>
      <p:sp>
        <p:nvSpPr>
          <p:cNvPr id="8" name="TextBox 7"/>
          <p:cNvSpPr txBox="1"/>
          <p:nvPr/>
        </p:nvSpPr>
        <p:spPr>
          <a:xfrm>
            <a:off x="955964" y="5971309"/>
            <a:ext cx="7259782" cy="707886"/>
          </a:xfrm>
          <a:prstGeom prst="rect">
            <a:avLst/>
          </a:prstGeom>
          <a:noFill/>
        </p:spPr>
        <p:txBody>
          <a:bodyPr wrap="square" rtlCol="0">
            <a:spAutoFit/>
          </a:bodyPr>
          <a:lstStyle/>
          <a:p>
            <a:pPr lvl="0" algn="r"/>
            <a:r>
              <a:rPr lang="ru-RU" sz="2000" b="1" i="1" dirty="0">
                <a:solidFill>
                  <a:srgbClr val="000D26"/>
                </a:solidFill>
                <a:latin typeface="Times New Roman" pitchFamily="18" charset="0"/>
                <a:cs typeface="Times New Roman" pitchFamily="18" charset="0"/>
              </a:rPr>
              <a:t>Преподаватель высшей квалификационной категории: </a:t>
            </a:r>
          </a:p>
          <a:p>
            <a:pPr lvl="0" algn="r"/>
            <a:r>
              <a:rPr lang="ru-RU" sz="2000" i="1" dirty="0">
                <a:solidFill>
                  <a:srgbClr val="000D26"/>
                </a:solidFill>
                <a:latin typeface="Times New Roman" pitchFamily="18" charset="0"/>
                <a:cs typeface="Times New Roman" pitchFamily="18" charset="0"/>
              </a:rPr>
              <a:t>Гольская Оксана Геннадьевна</a:t>
            </a:r>
          </a:p>
        </p:txBody>
      </p:sp>
    </p:spTree>
    <p:extLst>
      <p:ext uri="{BB962C8B-B14F-4D97-AF65-F5344CB8AC3E}">
        <p14:creationId xmlns:p14="http://schemas.microsoft.com/office/powerpoint/2010/main" val="16100429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96572" y="557939"/>
            <a:ext cx="9655198" cy="584775"/>
          </a:xfrm>
          <a:prstGeom prst="rect">
            <a:avLst/>
          </a:prstGeom>
          <a:noFill/>
        </p:spPr>
        <p:txBody>
          <a:bodyPr wrap="square" rtlCol="0">
            <a:spAutoFit/>
          </a:bodyPr>
          <a:lstStyle/>
          <a:p>
            <a:pPr algn="ctr"/>
            <a:r>
              <a:rPr lang="ru-RU" sz="3200" b="1" i="1">
                <a:solidFill>
                  <a:srgbClr val="000D26"/>
                </a:solidFill>
                <a:latin typeface="Times New Roman" panose="02020603050405020304" pitchFamily="18" charset="0"/>
                <a:cs typeface="Times New Roman" panose="02020603050405020304" pitchFamily="18" charset="0"/>
              </a:rPr>
              <a:t>Выполнение задания:</a:t>
            </a:r>
            <a:endParaRPr lang="ru-RU" sz="3200" b="1" i="1" dirty="0">
              <a:solidFill>
                <a:srgbClr val="000D26"/>
              </a:solidFill>
              <a:latin typeface="Times New Roman" panose="02020603050405020304" pitchFamily="18" charset="0"/>
              <a:cs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3617041085"/>
              </p:ext>
            </p:extLst>
          </p:nvPr>
        </p:nvGraphicFramePr>
        <p:xfrm>
          <a:off x="1208868" y="1142715"/>
          <a:ext cx="10569843" cy="5183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208869" y="1611824"/>
            <a:ext cx="1026330" cy="523220"/>
          </a:xfrm>
          <a:prstGeom prst="rect">
            <a:avLst/>
          </a:prstGeom>
          <a:noFill/>
        </p:spPr>
        <p:txBody>
          <a:bodyPr wrap="square" rtlCol="0">
            <a:spAutoFi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1.</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1968285" y="2540737"/>
            <a:ext cx="1193369"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2.</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2076774" y="3454399"/>
            <a:ext cx="929898"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3.</a:t>
            </a:r>
            <a:r>
              <a:rPr lang="ru-RU" dirty="0" smtClean="0"/>
              <a:t>.</a:t>
            </a:r>
            <a:endParaRPr lang="ru-RU" dirty="0"/>
          </a:p>
        </p:txBody>
      </p:sp>
      <p:sp>
        <p:nvSpPr>
          <p:cNvPr id="12" name="TextBox 11"/>
          <p:cNvSpPr txBox="1"/>
          <p:nvPr/>
        </p:nvSpPr>
        <p:spPr>
          <a:xfrm>
            <a:off x="1968285" y="4325256"/>
            <a:ext cx="818457"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4.</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1456841" y="5254170"/>
            <a:ext cx="991891"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5.</a:t>
            </a:r>
            <a:endParaRPr lang="ru-RU" sz="2800" b="1" i="1" dirty="0">
              <a:solidFill>
                <a:schemeClr val="bg1"/>
              </a:solidFill>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25925" y="4955350"/>
            <a:ext cx="2190191" cy="1736846"/>
          </a:xfrm>
          <a:prstGeom prst="rect">
            <a:avLst/>
          </a:prstGeom>
        </p:spPr>
      </p:pic>
    </p:spTree>
    <p:extLst>
      <p:ext uri="{BB962C8B-B14F-4D97-AF65-F5344CB8AC3E}">
        <p14:creationId xmlns:p14="http://schemas.microsoft.com/office/powerpoint/2010/main" val="5653332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8" name="Схема 7"/>
          <p:cNvGraphicFramePr/>
          <p:nvPr>
            <p:extLst>
              <p:ext uri="{D42A27DB-BD31-4B8C-83A1-F6EECF244321}">
                <p14:modId xmlns:p14="http://schemas.microsoft.com/office/powerpoint/2010/main" val="1626183950"/>
              </p:ext>
            </p:extLst>
          </p:nvPr>
        </p:nvGraphicFramePr>
        <p:xfrm>
          <a:off x="955964" y="269823"/>
          <a:ext cx="11060152" cy="62209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208869" y="689548"/>
            <a:ext cx="1114606" cy="523220"/>
          </a:xfrm>
          <a:prstGeom prst="rect">
            <a:avLst/>
          </a:prstGeom>
          <a:noFill/>
        </p:spPr>
        <p:txBody>
          <a:bodyPr wrap="square" rtlCol="0">
            <a:spAutoFit/>
          </a:bodyPr>
          <a:lstStyle/>
          <a:p>
            <a:pPr algn="ctr"/>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0" name="TextBox 9"/>
          <p:cNvSpPr txBox="1"/>
          <p:nvPr/>
        </p:nvSpPr>
        <p:spPr>
          <a:xfrm>
            <a:off x="2076774" y="1918741"/>
            <a:ext cx="1084880"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1" name="TextBox 10"/>
          <p:cNvSpPr txBox="1"/>
          <p:nvPr/>
        </p:nvSpPr>
        <p:spPr>
          <a:xfrm>
            <a:off x="2076774" y="3096063"/>
            <a:ext cx="709968" cy="523220"/>
          </a:xfrm>
          <a:prstGeom prst="rect">
            <a:avLst/>
          </a:prstGeom>
          <a:noFill/>
        </p:spPr>
        <p:txBody>
          <a:bodyPr wrap="square" rtlCol="0">
            <a:spAutoFit/>
          </a:bodyPr>
          <a:lstStyle/>
          <a:p>
            <a:r>
              <a:rPr lang="ru-RU" sz="2800" b="1" dirty="0" smtClean="0">
                <a:solidFill>
                  <a:schemeClr val="bg1"/>
                </a:solidFill>
              </a:rPr>
              <a:t>-</a:t>
            </a:r>
            <a:endParaRPr lang="ru-RU" sz="2800" b="1" dirty="0">
              <a:solidFill>
                <a:schemeClr val="bg1"/>
              </a:solidFill>
            </a:endParaRPr>
          </a:p>
        </p:txBody>
      </p:sp>
      <p:sp>
        <p:nvSpPr>
          <p:cNvPr id="12" name="TextBox 11"/>
          <p:cNvSpPr txBox="1"/>
          <p:nvPr/>
        </p:nvSpPr>
        <p:spPr>
          <a:xfrm>
            <a:off x="1968285" y="4325256"/>
            <a:ext cx="818457"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3" name="TextBox 12"/>
          <p:cNvSpPr txBox="1"/>
          <p:nvPr/>
        </p:nvSpPr>
        <p:spPr>
          <a:xfrm>
            <a:off x="1364105" y="5381469"/>
            <a:ext cx="1084627"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55980" y="5156615"/>
            <a:ext cx="2022603" cy="1603947"/>
          </a:xfrm>
          <a:prstGeom prst="rect">
            <a:avLst/>
          </a:prstGeom>
        </p:spPr>
      </p:pic>
    </p:spTree>
    <p:extLst>
      <p:ext uri="{BB962C8B-B14F-4D97-AF65-F5344CB8AC3E}">
        <p14:creationId xmlns:p14="http://schemas.microsoft.com/office/powerpoint/2010/main" val="786274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1754326"/>
          </a:xfrm>
          <a:prstGeom prst="rect">
            <a:avLst/>
          </a:prstGeom>
          <a:noFill/>
        </p:spPr>
        <p:txBody>
          <a:bodyPr wrap="square" rtlCol="0">
            <a:spAutoFit/>
          </a:bodyPr>
          <a:lstStyle/>
          <a:p>
            <a:pPr algn="r"/>
            <a:r>
              <a:rPr lang="ru-RU" sz="2400" b="1" i="1" dirty="0" smtClean="0">
                <a:solidFill>
                  <a:srgbClr val="000D26"/>
                </a:solidFill>
                <a:latin typeface="Times New Roman" panose="02020603050405020304" pitchFamily="18" charset="0"/>
                <a:cs typeface="Times New Roman" panose="02020603050405020304" pitchFamily="18" charset="0"/>
              </a:rPr>
              <a:t>Таблица №1</a:t>
            </a:r>
          </a:p>
          <a:p>
            <a:pPr algn="ctr"/>
            <a:r>
              <a:rPr lang="ru-RU" sz="2800" b="1" i="1" dirty="0" smtClean="0">
                <a:solidFill>
                  <a:srgbClr val="000D26"/>
                </a:solidFill>
                <a:latin typeface="Times New Roman" panose="02020603050405020304" pitchFamily="18" charset="0"/>
                <a:cs typeface="Times New Roman" panose="02020603050405020304" pitchFamily="18" charset="0"/>
              </a:rPr>
              <a:t>Перечень </a:t>
            </a:r>
            <a:r>
              <a:rPr lang="ru-RU" sz="2800" b="1" i="1" dirty="0">
                <a:solidFill>
                  <a:srgbClr val="000D26"/>
                </a:solidFill>
                <a:latin typeface="Times New Roman" panose="02020603050405020304" pitchFamily="18" charset="0"/>
                <a:cs typeface="Times New Roman" panose="02020603050405020304" pitchFamily="18" charset="0"/>
              </a:rPr>
              <a:t>типичных смысловых частей информационного реферата и используемых в каждой из них типичных языковых средств</a:t>
            </a:r>
            <a:endParaRPr lang="ru-RU" sz="2800" dirty="0">
              <a:solidFill>
                <a:srgbClr val="000D26"/>
              </a:solidFill>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324590325"/>
              </p:ext>
            </p:extLst>
          </p:nvPr>
        </p:nvGraphicFramePr>
        <p:xfrm>
          <a:off x="1317356" y="1909311"/>
          <a:ext cx="10662834" cy="4701516"/>
        </p:xfrm>
        <a:graphic>
          <a:graphicData uri="http://schemas.openxmlformats.org/drawingml/2006/table">
            <a:tbl>
              <a:tblPr firstRow="1" bandRow="1">
                <a:tableStyleId>{5C22544A-7EE6-4342-B048-85BDC9FD1C3A}</a:tableStyleId>
              </a:tblPr>
              <a:tblGrid>
                <a:gridCol w="4332330">
                  <a:extLst>
                    <a:ext uri="{9D8B030D-6E8A-4147-A177-3AD203B41FA5}">
                      <a16:colId xmlns:a16="http://schemas.microsoft.com/office/drawing/2014/main" val="1183867504"/>
                    </a:ext>
                  </a:extLst>
                </a:gridCol>
                <a:gridCol w="6330504">
                  <a:extLst>
                    <a:ext uri="{9D8B030D-6E8A-4147-A177-3AD203B41FA5}">
                      <a16:colId xmlns:a16="http://schemas.microsoft.com/office/drawing/2014/main" val="2410287077"/>
                    </a:ext>
                  </a:extLst>
                </a:gridCol>
              </a:tblGrid>
              <a:tr h="7011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Смысловые части реферата </a:t>
                      </a:r>
                    </a:p>
                    <a:p>
                      <a:endParaRPr lang="ru-RU" dirty="0"/>
                    </a:p>
                  </a:txBody>
                  <a:tcPr>
                    <a:solidFill>
                      <a:srgbClr val="000D2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1" u="none" strike="noStrike" kern="1200" cap="none" spc="0" normalizeH="0" baseline="0" noProof="0" dirty="0" smtClean="0">
                          <a:ln>
                            <a:noFill/>
                          </a:ln>
                          <a:solidFill>
                            <a:prstClr val="white"/>
                          </a:solidFill>
                          <a:effectLst/>
                          <a:uLnTx/>
                          <a:uFillTx/>
                          <a:latin typeface="Times New Roman" panose="02020603050405020304" pitchFamily="18" charset="0"/>
                          <a:ea typeface="Times New Roman" panose="02020603050405020304" pitchFamily="18" charset="0"/>
                          <a:cs typeface="+mn-cs"/>
                        </a:rPr>
                        <a:t>Используемые языковые средства </a:t>
                      </a:r>
                      <a:endParaRPr kumimoji="0" lang="ru-RU" sz="2400" b="1" i="1" u="none" strike="noStrike" kern="1200" cap="none" spc="0" normalizeH="0" baseline="0" noProof="0" dirty="0" smtClean="0">
                        <a:ln>
                          <a:noFill/>
                        </a:ln>
                        <a:solidFill>
                          <a:prstClr val="white"/>
                        </a:solidFill>
                        <a:effectLst/>
                        <a:uLnTx/>
                        <a:uFillTx/>
                        <a:latin typeface="+mn-lt"/>
                        <a:ea typeface="+mn-ea"/>
                        <a:cs typeface="+mn-cs"/>
                      </a:endParaRPr>
                    </a:p>
                    <a:p>
                      <a:pPr algn="ctr"/>
                      <a:endParaRPr lang="ru-RU" dirty="0"/>
                    </a:p>
                  </a:txBody>
                  <a:tcPr>
                    <a:solidFill>
                      <a:srgbClr val="000D26"/>
                    </a:solidFill>
                  </a:tcPr>
                </a:tc>
                <a:extLst>
                  <a:ext uri="{0D108BD9-81ED-4DB2-BD59-A6C34878D82A}">
                    <a16:rowId xmlns:a16="http://schemas.microsoft.com/office/drawing/2014/main" val="2543555804"/>
                  </a:ext>
                </a:extLst>
              </a:tr>
              <a:tr h="376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800" b="1"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1</a:t>
                      </a:r>
                      <a:endParaRPr kumimoji="0" lang="ru-RU" sz="18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a:txBody>
                  <a:tcPr>
                    <a:solidFill>
                      <a:srgbClr val="0000C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800" b="1"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2</a:t>
                      </a:r>
                    </a:p>
                  </a:txBody>
                  <a:tcPr>
                    <a:solidFill>
                      <a:srgbClr val="0000CC"/>
                    </a:solidFill>
                  </a:tcPr>
                </a:tc>
                <a:extLst>
                  <a:ext uri="{0D108BD9-81ED-4DB2-BD59-A6C34878D82A}">
                    <a16:rowId xmlns:a16="http://schemas.microsoft.com/office/drawing/2014/main" val="3645620749"/>
                  </a:ext>
                </a:extLst>
              </a:tr>
              <a:tr h="3593177">
                <a:tc>
                  <a:txBody>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Название реферируемой работы (или выходные данные) </a:t>
                      </a:r>
                    </a:p>
                    <a:p>
                      <a:endParaRPr lang="ru-RU" dirty="0"/>
                    </a:p>
                  </a:txBody>
                  <a:tcPr>
                    <a:solidFill>
                      <a:srgbClr val="5757FF"/>
                    </a:solidFill>
                  </a:tcPr>
                </a:tc>
                <a:tc>
                  <a:txBody>
                    <a:bodyPr/>
                    <a:lstStyle/>
                    <a:p>
                      <a:pPr marL="342900" indent="-342900" algn="just">
                        <a:buFont typeface="Arial" panose="020B0604020202020204" pitchFamily="34" charset="0"/>
                        <a:buChar char="•"/>
                      </a:pPr>
                      <a:r>
                        <a:rPr lang="ru-RU" sz="2400"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В. Вильсон. Наука государственного управления </a:t>
                      </a:r>
                      <a:r>
                        <a:rPr lang="ru-RU" sz="2400" i="1" dirty="0" smtClean="0">
                          <a:solidFill>
                            <a:schemeClr val="bg1"/>
                          </a:solidFill>
                          <a:latin typeface="Times New Roman" panose="02020603050405020304" pitchFamily="18" charset="0"/>
                          <a:cs typeface="Times New Roman" panose="02020603050405020304" pitchFamily="18" charset="0"/>
                        </a:rPr>
                        <a:t>// Классики теории государственного управления: американская школа. Под ред. Дж. Шафритца, А. Хайда.- М.: Изд-во МГУ, 2003. - С.24-42. </a:t>
                      </a:r>
                    </a:p>
                    <a:p>
                      <a:pPr marL="342900" indent="-342900" algn="just">
                        <a:buFont typeface="Arial" panose="020B0604020202020204" pitchFamily="34" charset="0"/>
                        <a:buChar char="•"/>
                      </a:pPr>
                      <a:endParaRPr lang="ru-RU" sz="2400" i="1" dirty="0" smtClean="0">
                        <a:solidFill>
                          <a:schemeClr val="bg1"/>
                        </a:solidFill>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400"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Статья называется  </a:t>
                      </a:r>
                      <a:r>
                        <a:rPr lang="ru-RU" sz="2400" i="1" dirty="0" smtClean="0">
                          <a:solidFill>
                            <a:schemeClr val="bg1"/>
                          </a:solidFill>
                          <a:latin typeface="Times New Roman" panose="02020603050405020304" pitchFamily="18" charset="0"/>
                          <a:cs typeface="Times New Roman" panose="02020603050405020304" pitchFamily="18" charset="0"/>
                        </a:rPr>
                        <a:t>(носит название, озаглавлена) … </a:t>
                      </a: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13551265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1</a:t>
            </a:r>
          </a:p>
        </p:txBody>
      </p:sp>
      <p:graphicFrame>
        <p:nvGraphicFramePr>
          <p:cNvPr id="5" name="Таблица 4"/>
          <p:cNvGraphicFramePr>
            <a:graphicFrameLocks noGrp="1"/>
          </p:cNvGraphicFramePr>
          <p:nvPr>
            <p:extLst>
              <p:ext uri="{D42A27DB-BD31-4B8C-83A1-F6EECF244321}">
                <p14:modId xmlns:p14="http://schemas.microsoft.com/office/powerpoint/2010/main" val="28695083"/>
              </p:ext>
            </p:extLst>
          </p:nvPr>
        </p:nvGraphicFramePr>
        <p:xfrm>
          <a:off x="1255363" y="774916"/>
          <a:ext cx="10662834" cy="5904853"/>
        </p:xfrm>
        <a:graphic>
          <a:graphicData uri="http://schemas.openxmlformats.org/drawingml/2006/table">
            <a:tbl>
              <a:tblPr firstRow="1" bandRow="1">
                <a:tableStyleId>{5C22544A-7EE6-4342-B048-85BDC9FD1C3A}</a:tableStyleId>
              </a:tblPr>
              <a:tblGrid>
                <a:gridCol w="4567536">
                  <a:extLst>
                    <a:ext uri="{9D8B030D-6E8A-4147-A177-3AD203B41FA5}">
                      <a16:colId xmlns:a16="http://schemas.microsoft.com/office/drawing/2014/main" val="1183867504"/>
                    </a:ext>
                  </a:extLst>
                </a:gridCol>
                <a:gridCol w="6095298">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effectLst/>
                          <a:latin typeface="Times New Roman" panose="02020603050405020304" pitchFamily="18" charset="0"/>
                          <a:ea typeface="Times New Roman" panose="02020603050405020304" pitchFamily="18" charset="0"/>
                        </a:rPr>
                        <a:t>       Композиция реферируемой работы </a:t>
                      </a:r>
                      <a:endParaRPr lang="ru-RU" sz="2400" b="1" i="1" dirty="0">
                        <a:solidFill>
                          <a:schemeClr val="bg1"/>
                        </a:solidFill>
                      </a:endParaRPr>
                    </a:p>
                  </a:txBody>
                  <a:tcPr>
                    <a:solidFill>
                      <a:srgbClr val="5757FF"/>
                    </a:solidFill>
                  </a:tcPr>
                </a:tc>
                <a:tc>
                  <a:txBody>
                    <a:bodyPr/>
                    <a:lstStyle/>
                    <a:p>
                      <a:pPr marL="586740" indent="-342900" algn="l">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Статья </a:t>
                      </a:r>
                    </a:p>
                    <a:p>
                      <a:pPr marL="243840" indent="0" algn="l">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состоит из… </a:t>
                      </a:r>
                    </a:p>
                    <a:p>
                      <a:pPr marL="243840" indent="0" algn="l">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делится на …. </a:t>
                      </a:r>
                    </a:p>
                    <a:p>
                      <a:pPr marL="243840" indent="0" algn="l">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начинается с…. </a:t>
                      </a:r>
                    </a:p>
                    <a:p>
                      <a:pPr marL="243840" indent="0" algn="l">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кончается (чем?) …. </a:t>
                      </a:r>
                    </a:p>
                    <a:p>
                      <a:pPr marL="243840" indent="0" algn="l">
                        <a:lnSpc>
                          <a:spcPct val="161000"/>
                        </a:lnSpc>
                        <a:spcAft>
                          <a:spcPts val="0"/>
                        </a:spcAft>
                        <a:buFont typeface="Arial" panose="020B0604020202020204" pitchFamily="34" charset="0"/>
                        <a:buNone/>
                      </a:pPr>
                      <a:endParaRPr lang="ru-RU" sz="2400" b="0" i="1" dirty="0" smtClean="0">
                        <a:solidFill>
                          <a:schemeClr val="bg1"/>
                        </a:solidFill>
                        <a:effectLst/>
                        <a:latin typeface="Times New Roman" panose="02020603050405020304" pitchFamily="18" charset="0"/>
                        <a:ea typeface="Times New Roman" panose="02020603050405020304" pitchFamily="18" charset="0"/>
                      </a:endParaRP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В статье можно выделить (могут быть выделены) две части…. </a:t>
                      </a:r>
                      <a:endParaRPr lang="ru-RU" sz="2400" b="1" i="1" dirty="0">
                        <a:solidFill>
                          <a:schemeClr val="bg1"/>
                        </a:solidFill>
                        <a:effectLst/>
                        <a:latin typeface="Times New Roman" panose="02020603050405020304" pitchFamily="18" charset="0"/>
                        <a:ea typeface="Times New Roman" panose="02020603050405020304" pitchFamily="18" charset="0"/>
                      </a:endParaRP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37855106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1</a:t>
            </a:r>
          </a:p>
        </p:txBody>
      </p:sp>
      <p:graphicFrame>
        <p:nvGraphicFramePr>
          <p:cNvPr id="5" name="Таблица 4"/>
          <p:cNvGraphicFramePr>
            <a:graphicFrameLocks noGrp="1"/>
          </p:cNvGraphicFramePr>
          <p:nvPr>
            <p:extLst>
              <p:ext uri="{D42A27DB-BD31-4B8C-83A1-F6EECF244321}">
                <p14:modId xmlns:p14="http://schemas.microsoft.com/office/powerpoint/2010/main" val="119233659"/>
              </p:ext>
            </p:extLst>
          </p:nvPr>
        </p:nvGraphicFramePr>
        <p:xfrm>
          <a:off x="1255363" y="774916"/>
          <a:ext cx="10662834" cy="5904853"/>
        </p:xfrm>
        <a:graphic>
          <a:graphicData uri="http://schemas.openxmlformats.org/drawingml/2006/table">
            <a:tbl>
              <a:tblPr firstRow="1" bandRow="1">
                <a:tableStyleId>{5C22544A-7EE6-4342-B048-85BDC9FD1C3A}</a:tableStyleId>
              </a:tblPr>
              <a:tblGrid>
                <a:gridCol w="4567536">
                  <a:extLst>
                    <a:ext uri="{9D8B030D-6E8A-4147-A177-3AD203B41FA5}">
                      <a16:colId xmlns:a16="http://schemas.microsoft.com/office/drawing/2014/main" val="1183867504"/>
                    </a:ext>
                  </a:extLst>
                </a:gridCol>
                <a:gridCol w="6095298">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effectLst/>
                          <a:latin typeface="Times New Roman" panose="02020603050405020304" pitchFamily="18" charset="0"/>
                          <a:ea typeface="Times New Roman" panose="02020603050405020304" pitchFamily="18" charset="0"/>
                        </a:rPr>
                        <a:t>       Проблематика и основные положения работы </a:t>
                      </a:r>
                      <a:endParaRPr lang="ru-RU" sz="2400" b="1" i="1" dirty="0">
                        <a:solidFill>
                          <a:schemeClr val="bg1"/>
                        </a:solidFill>
                      </a:endParaRPr>
                    </a:p>
                  </a:txBody>
                  <a:tcPr>
                    <a:solidFill>
                      <a:srgbClr val="5757FF"/>
                    </a:solidFill>
                  </a:tcPr>
                </a:tc>
                <a:tc>
                  <a:txBody>
                    <a:bodyPr/>
                    <a:lstStyle/>
                    <a:p>
                      <a:pPr marL="586740" indent="-342900" algn="l">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Статья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посвящена теме (проблеме, вопросу)…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представляет собой анализ (обзор, описание, обобщение, изложение)…. </a:t>
                      </a: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Автор статьи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ставит 	(рассматривает, освещает, 	поднимает</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затрагивает) следующие вопросы (проблемы)…</a:t>
                      </a: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28854793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1</a:t>
            </a:r>
          </a:p>
        </p:txBody>
      </p:sp>
      <p:graphicFrame>
        <p:nvGraphicFramePr>
          <p:cNvPr id="5" name="Таблица 4"/>
          <p:cNvGraphicFramePr>
            <a:graphicFrameLocks noGrp="1"/>
          </p:cNvGraphicFramePr>
          <p:nvPr>
            <p:extLst>
              <p:ext uri="{D42A27DB-BD31-4B8C-83A1-F6EECF244321}">
                <p14:modId xmlns:p14="http://schemas.microsoft.com/office/powerpoint/2010/main" val="2399167345"/>
              </p:ext>
            </p:extLst>
          </p:nvPr>
        </p:nvGraphicFramePr>
        <p:xfrm>
          <a:off x="1255363" y="774916"/>
          <a:ext cx="10662834" cy="5904853"/>
        </p:xfrm>
        <a:graphic>
          <a:graphicData uri="http://schemas.openxmlformats.org/drawingml/2006/table">
            <a:tbl>
              <a:tblPr firstRow="1" bandRow="1">
                <a:tableStyleId>{5C22544A-7EE6-4342-B048-85BDC9FD1C3A}</a:tableStyleId>
              </a:tblPr>
              <a:tblGrid>
                <a:gridCol w="4567536">
                  <a:extLst>
                    <a:ext uri="{9D8B030D-6E8A-4147-A177-3AD203B41FA5}">
                      <a16:colId xmlns:a16="http://schemas.microsoft.com/office/drawing/2014/main" val="1183867504"/>
                    </a:ext>
                  </a:extLst>
                </a:gridCol>
                <a:gridCol w="6095298">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txBody>
                  <a:tcPr>
                    <a:solidFill>
                      <a:srgbClr val="5757FF"/>
                    </a:solidFill>
                  </a:tcPr>
                </a:tc>
                <a:tc>
                  <a:txBody>
                    <a:bodyPr/>
                    <a:lstStyle/>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особо останавливается (на чем?) ….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показывает значение (чего?)….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раскрывает сущность (чего?)….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обращает особое внимание (на что?)…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уделяет внимание (чему?)…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 касается (чего?) </a:t>
                      </a:r>
                    </a:p>
                    <a:p>
                      <a:pPr marL="243840" indent="0" algn="l">
                        <a:lnSpc>
                          <a:spcPct val="161000"/>
                        </a:lnSpc>
                        <a:spcAft>
                          <a:spcPts val="0"/>
                        </a:spcAft>
                        <a:buFont typeface="Arial" panose="020B0604020202020204" pitchFamily="34" charset="0"/>
                        <a:buNone/>
                      </a:pPr>
                      <a:endParaRPr lang="ru-RU" sz="2400" b="0" i="1" dirty="0" smtClean="0">
                        <a:solidFill>
                          <a:schemeClr val="bg1"/>
                        </a:solidFill>
                        <a:effectLst/>
                        <a:latin typeface="Times New Roman" panose="02020603050405020304" pitchFamily="18" charset="0"/>
                        <a:ea typeface="Times New Roman" panose="02020603050405020304" pitchFamily="18" charset="0"/>
                      </a:endParaRP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37723776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1</a:t>
            </a:r>
          </a:p>
        </p:txBody>
      </p:sp>
      <p:graphicFrame>
        <p:nvGraphicFramePr>
          <p:cNvPr id="5" name="Таблица 4"/>
          <p:cNvGraphicFramePr>
            <a:graphicFrameLocks noGrp="1"/>
          </p:cNvGraphicFramePr>
          <p:nvPr>
            <p:extLst>
              <p:ext uri="{D42A27DB-BD31-4B8C-83A1-F6EECF244321}">
                <p14:modId xmlns:p14="http://schemas.microsoft.com/office/powerpoint/2010/main" val="3481093374"/>
              </p:ext>
            </p:extLst>
          </p:nvPr>
        </p:nvGraphicFramePr>
        <p:xfrm>
          <a:off x="1255363" y="616648"/>
          <a:ext cx="10554345" cy="6023995"/>
        </p:xfrm>
        <a:graphic>
          <a:graphicData uri="http://schemas.openxmlformats.org/drawingml/2006/table">
            <a:tbl>
              <a:tblPr firstRow="1" bandRow="1">
                <a:tableStyleId>{5C22544A-7EE6-4342-B048-85BDC9FD1C3A}</a:tableStyleId>
              </a:tblPr>
              <a:tblGrid>
                <a:gridCol w="4018766">
                  <a:extLst>
                    <a:ext uri="{9D8B030D-6E8A-4147-A177-3AD203B41FA5}">
                      <a16:colId xmlns:a16="http://schemas.microsoft.com/office/drawing/2014/main" val="1183867504"/>
                    </a:ext>
                  </a:extLst>
                </a:gridCol>
                <a:gridCol w="6535579">
                  <a:extLst>
                    <a:ext uri="{9D8B030D-6E8A-4147-A177-3AD203B41FA5}">
                      <a16:colId xmlns:a16="http://schemas.microsoft.com/office/drawing/2014/main" val="2410287077"/>
                    </a:ext>
                  </a:extLst>
                </a:gridCol>
              </a:tblGrid>
              <a:tr h="522584">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501411">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txBody>
                  <a:tcPr>
                    <a:solidFill>
                      <a:srgbClr val="5757FF"/>
                    </a:solidFill>
                  </a:tcPr>
                </a:tc>
                <a:tc>
                  <a:txBody>
                    <a:bodyPr/>
                    <a:lstStyle/>
                    <a:p>
                      <a:pPr marL="586740" indent="-342900" algn="l">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Обобщение</a:t>
                      </a:r>
                    </a:p>
                    <a:p>
                      <a:pPr marL="243840" indent="0" algn="l">
                        <a:lnSpc>
                          <a:spcPct val="161000"/>
                        </a:lnSpc>
                        <a:spcAft>
                          <a:spcPts val="0"/>
                        </a:spcAft>
                        <a:buFont typeface="Arial" panose="020B0604020202020204" pitchFamily="34" charset="0"/>
                        <a:buNone/>
                      </a:pPr>
                      <a:r>
                        <a:rPr lang="ru-RU" sz="2400" b="1" i="1" dirty="0" smtClean="0">
                          <a:solidFill>
                            <a:schemeClr val="bg1"/>
                          </a:solidFill>
                          <a:effectLst/>
                          <a:latin typeface="Times New Roman" panose="02020603050405020304" pitchFamily="18" charset="0"/>
                          <a:ea typeface="Times New Roman" panose="02020603050405020304" pitchFamily="18" charset="0"/>
                        </a:rPr>
                        <a:t>В статье </a:t>
                      </a:r>
                    </a:p>
                    <a:p>
                      <a:pPr marL="243840" indent="0" algn="just">
                        <a:lnSpc>
                          <a:spcPct val="161000"/>
                        </a:lnSpc>
                        <a:spcAft>
                          <a:spcPts val="0"/>
                        </a:spcAft>
                        <a:buFont typeface="Arial" panose="020B0604020202020204" pitchFamily="34" charset="0"/>
                        <a:buNone/>
                      </a:pPr>
                      <a:r>
                        <a:rPr lang="ru-RU" sz="2400" b="1"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рассматривается (что?)…  анализируется (что?) ….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дается анализ (обзор, описание, изложение) (чего?)….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раскрывается, освещается вопрос….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обобщается (что?)… </a:t>
                      </a: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33340929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1</a:t>
            </a:r>
          </a:p>
        </p:txBody>
      </p:sp>
      <p:graphicFrame>
        <p:nvGraphicFramePr>
          <p:cNvPr id="5" name="Таблица 4"/>
          <p:cNvGraphicFramePr>
            <a:graphicFrameLocks noGrp="1"/>
          </p:cNvGraphicFramePr>
          <p:nvPr>
            <p:extLst>
              <p:ext uri="{D42A27DB-BD31-4B8C-83A1-F6EECF244321}">
                <p14:modId xmlns:p14="http://schemas.microsoft.com/office/powerpoint/2010/main" val="1322970336"/>
              </p:ext>
            </p:extLst>
          </p:nvPr>
        </p:nvGraphicFramePr>
        <p:xfrm>
          <a:off x="1255363" y="774916"/>
          <a:ext cx="10662834" cy="5902243"/>
        </p:xfrm>
        <a:graphic>
          <a:graphicData uri="http://schemas.openxmlformats.org/drawingml/2006/table">
            <a:tbl>
              <a:tblPr firstRow="1" bandRow="1">
                <a:tableStyleId>{5C22544A-7EE6-4342-B048-85BDC9FD1C3A}</a:tableStyleId>
              </a:tblPr>
              <a:tblGrid>
                <a:gridCol w="4426980">
                  <a:extLst>
                    <a:ext uri="{9D8B030D-6E8A-4147-A177-3AD203B41FA5}">
                      <a16:colId xmlns:a16="http://schemas.microsoft.com/office/drawing/2014/main" val="1183867504"/>
                    </a:ext>
                  </a:extLst>
                </a:gridCol>
                <a:gridCol w="6235854">
                  <a:extLst>
                    <a:ext uri="{9D8B030D-6E8A-4147-A177-3AD203B41FA5}">
                      <a16:colId xmlns:a16="http://schemas.microsoft.com/office/drawing/2014/main" val="2410287077"/>
                    </a:ext>
                  </a:extLst>
                </a:gridCol>
              </a:tblGrid>
              <a:tr h="510712">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376429">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txBody>
                  <a:tcPr>
                    <a:solidFill>
                      <a:srgbClr val="5757FF"/>
                    </a:solidFill>
                  </a:tcPr>
                </a:tc>
                <a:tc>
                  <a:txBody>
                    <a:bodyPr/>
                    <a:lstStyle/>
                    <a:p>
                      <a:pPr marL="243840" indent="0" algn="l">
                        <a:lnSpc>
                          <a:spcPct val="161000"/>
                        </a:lnSpc>
                        <a:spcAft>
                          <a:spcPts val="0"/>
                        </a:spcAft>
                        <a:buFont typeface="Arial" panose="020B0604020202020204" pitchFamily="34" charset="0"/>
                        <a:buNone/>
                      </a:pPr>
                      <a:endParaRPr lang="ru-RU" sz="2400" b="0" i="1" baseline="0" dirty="0" smtClean="0">
                        <a:solidFill>
                          <a:schemeClr val="bg1"/>
                        </a:solidFill>
                        <a:effectLst/>
                        <a:latin typeface="Times New Roman" panose="02020603050405020304" pitchFamily="18" charset="0"/>
                        <a:ea typeface="Times New Roman" panose="02020603050405020304" pitchFamily="18" charset="0"/>
                      </a:endParaRPr>
                    </a:p>
                    <a:p>
                      <a:pPr marL="243840" indent="0" algn="l">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отмечается важность (чего?)…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касается (чего?) </a:t>
                      </a:r>
                    </a:p>
                    <a:p>
                      <a:pPr marL="243840" indent="0" algn="just">
                        <a:lnSpc>
                          <a:spcPct val="161000"/>
                        </a:lnSpc>
                        <a:spcAft>
                          <a:spcPts val="0"/>
                        </a:spcAft>
                        <a:buFont typeface="Arial" panose="020B0604020202020204" pitchFamily="34" charset="0"/>
                        <a:buNone/>
                      </a:pPr>
                      <a:r>
                        <a:rPr lang="ru-RU" sz="2400" b="1" i="1" dirty="0" smtClean="0">
                          <a:solidFill>
                            <a:schemeClr val="bg1"/>
                          </a:solidFill>
                          <a:effectLst/>
                          <a:latin typeface="Times New Roman" panose="02020603050405020304" pitchFamily="18" charset="0"/>
                          <a:ea typeface="Times New Roman" panose="02020603050405020304" pitchFamily="18" charset="0"/>
                        </a:rPr>
                        <a:t>В статье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показано (что?)…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уделено большое внимание (чему?) ….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выявлено (что?)….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уточнено (что?)… </a:t>
                      </a:r>
                    </a:p>
                    <a:p>
                      <a:pPr marL="243840" indent="0" algn="just">
                        <a:lnSpc>
                          <a:spcPct val="161000"/>
                        </a:lnSpc>
                        <a:spcAft>
                          <a:spcPts val="0"/>
                        </a:spcAft>
                        <a:buFont typeface="Arial" panose="020B0604020202020204" pitchFamily="34" charset="0"/>
                        <a:buNone/>
                      </a:pPr>
                      <a:endParaRPr lang="ru-RU" sz="2400" b="0" i="1" dirty="0" smtClean="0">
                        <a:solidFill>
                          <a:schemeClr val="bg1"/>
                        </a:solidFill>
                        <a:effectLst/>
                        <a:latin typeface="Times New Roman" panose="02020603050405020304" pitchFamily="18" charset="0"/>
                        <a:ea typeface="Times New Roman" panose="02020603050405020304" pitchFamily="18" charset="0"/>
                      </a:endParaRP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42492803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1</a:t>
            </a:r>
          </a:p>
        </p:txBody>
      </p:sp>
      <p:graphicFrame>
        <p:nvGraphicFramePr>
          <p:cNvPr id="5" name="Таблица 4"/>
          <p:cNvGraphicFramePr>
            <a:graphicFrameLocks noGrp="1"/>
          </p:cNvGraphicFramePr>
          <p:nvPr>
            <p:extLst>
              <p:ext uri="{D42A27DB-BD31-4B8C-83A1-F6EECF244321}">
                <p14:modId xmlns:p14="http://schemas.microsoft.com/office/powerpoint/2010/main" val="331224340"/>
              </p:ext>
            </p:extLst>
          </p:nvPr>
        </p:nvGraphicFramePr>
        <p:xfrm>
          <a:off x="1255363" y="774916"/>
          <a:ext cx="10662834" cy="6015558"/>
        </p:xfrm>
        <a:graphic>
          <a:graphicData uri="http://schemas.openxmlformats.org/drawingml/2006/table">
            <a:tbl>
              <a:tblPr firstRow="1" bandRow="1">
                <a:tableStyleId>{5C22544A-7EE6-4342-B048-85BDC9FD1C3A}</a:tableStyleId>
              </a:tblPr>
              <a:tblGrid>
                <a:gridCol w="4231037">
                  <a:extLst>
                    <a:ext uri="{9D8B030D-6E8A-4147-A177-3AD203B41FA5}">
                      <a16:colId xmlns:a16="http://schemas.microsoft.com/office/drawing/2014/main" val="1183867504"/>
                    </a:ext>
                  </a:extLst>
                </a:gridCol>
                <a:gridCol w="6431797">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effectLst/>
                          <a:latin typeface="Times New Roman" panose="02020603050405020304" pitchFamily="18" charset="0"/>
                          <a:ea typeface="Times New Roman" panose="02020603050405020304" pitchFamily="18" charset="0"/>
                        </a:rPr>
                        <a:t>      Аргументация основных положений работы  </a:t>
                      </a:r>
                      <a:endParaRPr lang="ru-RU" sz="2400" b="1" i="1" dirty="0">
                        <a:solidFill>
                          <a:schemeClr val="bg1"/>
                        </a:solidFill>
                      </a:endParaRPr>
                    </a:p>
                  </a:txBody>
                  <a:tcPr>
                    <a:solidFill>
                      <a:srgbClr val="5757FF"/>
                    </a:solidFill>
                  </a:tcPr>
                </a:tc>
                <a:tc>
                  <a:txBody>
                    <a:bodyPr/>
                    <a:lstStyle/>
                    <a:p>
                      <a:pPr marL="586740" indent="-342900" algn="l">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Автор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приводит примеры (факты, цифры, данные)…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иллюстрирует это положение …. </a:t>
                      </a:r>
                    </a:p>
                    <a:p>
                      <a:pPr marL="243840" indent="0" algn="l">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иллюстрирует сказанное примерами…. </a:t>
                      </a:r>
                    </a:p>
                    <a:p>
                      <a:pPr marL="243840" indent="0" algn="just">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подтверждает (доказывает, аргументирует) свою точку зрения примерами (иллюстрациями, конкретными данными). </a:t>
                      </a: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731393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1</a:t>
            </a:r>
          </a:p>
        </p:txBody>
      </p:sp>
      <p:graphicFrame>
        <p:nvGraphicFramePr>
          <p:cNvPr id="5" name="Таблица 4"/>
          <p:cNvGraphicFramePr>
            <a:graphicFrameLocks noGrp="1"/>
          </p:cNvGraphicFramePr>
          <p:nvPr>
            <p:extLst>
              <p:ext uri="{D42A27DB-BD31-4B8C-83A1-F6EECF244321}">
                <p14:modId xmlns:p14="http://schemas.microsoft.com/office/powerpoint/2010/main" val="3151649387"/>
              </p:ext>
            </p:extLst>
          </p:nvPr>
        </p:nvGraphicFramePr>
        <p:xfrm>
          <a:off x="1255363" y="774916"/>
          <a:ext cx="10662834" cy="5904853"/>
        </p:xfrm>
        <a:graphic>
          <a:graphicData uri="http://schemas.openxmlformats.org/drawingml/2006/table">
            <a:tbl>
              <a:tblPr firstRow="1" bandRow="1">
                <a:tableStyleId>{5C22544A-7EE6-4342-B048-85BDC9FD1C3A}</a:tableStyleId>
              </a:tblPr>
              <a:tblGrid>
                <a:gridCol w="4231037">
                  <a:extLst>
                    <a:ext uri="{9D8B030D-6E8A-4147-A177-3AD203B41FA5}">
                      <a16:colId xmlns:a16="http://schemas.microsoft.com/office/drawing/2014/main" val="1183867504"/>
                    </a:ext>
                  </a:extLst>
                </a:gridCol>
                <a:gridCol w="6431797">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effectLst/>
                          <a:latin typeface="Times New Roman" panose="02020603050405020304" pitchFamily="18" charset="0"/>
                          <a:ea typeface="Times New Roman" panose="02020603050405020304" pitchFamily="18" charset="0"/>
                        </a:rPr>
                        <a:t>      </a:t>
                      </a:r>
                      <a:endParaRPr lang="ru-RU" sz="2400" b="1" i="1" dirty="0">
                        <a:solidFill>
                          <a:schemeClr val="bg1"/>
                        </a:solidFill>
                      </a:endParaRPr>
                    </a:p>
                  </a:txBody>
                  <a:tcPr>
                    <a:solidFill>
                      <a:srgbClr val="5757FF"/>
                    </a:solidFill>
                  </a:tcPr>
                </a:tc>
                <a:tc>
                  <a:txBody>
                    <a:bodyPr/>
                    <a:lstStyle/>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В подтверждение своей точки зрения автор приводит доказательства </a:t>
                      </a:r>
                      <a:r>
                        <a:rPr lang="ru-RU" sz="2400" b="0" i="1" dirty="0" smtClean="0">
                          <a:solidFill>
                            <a:schemeClr val="bg1"/>
                          </a:solidFill>
                          <a:effectLst/>
                          <a:latin typeface="Times New Roman" panose="02020603050405020304" pitchFamily="18" charset="0"/>
                          <a:ea typeface="Times New Roman" panose="02020603050405020304" pitchFamily="18" charset="0"/>
                        </a:rPr>
                        <a:t>(аргументы, ряд доказательств, ряд аргументов, примеры, иллюстрации, конкретные данные, результаты наблюдений)… </a:t>
                      </a: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Для доказательства своих положений автор описывает эксперимент…. </a:t>
                      </a: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2938224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92887" y="2355133"/>
            <a:ext cx="2293928" cy="4114938"/>
          </a:xfrm>
          <a:prstGeom prst="rect">
            <a:avLst/>
          </a:prstGeom>
        </p:spPr>
      </p:pic>
      <p:sp>
        <p:nvSpPr>
          <p:cNvPr id="5" name="TextBox 4"/>
          <p:cNvSpPr txBox="1"/>
          <p:nvPr/>
        </p:nvSpPr>
        <p:spPr>
          <a:xfrm>
            <a:off x="1396537" y="3158836"/>
            <a:ext cx="8003495" cy="2554545"/>
          </a:xfrm>
          <a:prstGeom prst="rect">
            <a:avLst/>
          </a:prstGeom>
          <a:noFill/>
        </p:spPr>
        <p:txBody>
          <a:bodyPr wrap="square" rtlCol="0">
            <a:spAutoFit/>
          </a:bodyPr>
          <a:lstStyle/>
          <a:p>
            <a:pPr algn="just"/>
            <a:r>
              <a:rPr lang="ru-RU" sz="3200" b="1" i="1" dirty="0" smtClean="0">
                <a:solidFill>
                  <a:srgbClr val="000000"/>
                </a:solidFill>
                <a:latin typeface="Times New Roman" panose="02020603050405020304" pitchFamily="18" charset="0"/>
                <a:ea typeface="Times New Roman" panose="02020603050405020304" pitchFamily="18" charset="0"/>
              </a:rPr>
              <a:t>       </a:t>
            </a:r>
            <a:r>
              <a:rPr lang="ru-RU" sz="3200" b="1" i="1" smtClean="0">
                <a:solidFill>
                  <a:srgbClr val="000D26"/>
                </a:solidFill>
                <a:latin typeface="Times New Roman" panose="02020603050405020304" pitchFamily="18" charset="0"/>
                <a:ea typeface="Times New Roman" panose="02020603050405020304" pitchFamily="18" charset="0"/>
              </a:rPr>
              <a:t>Реферат </a:t>
            </a:r>
            <a:r>
              <a:rPr lang="ru-RU" sz="3200" i="1" smtClean="0">
                <a:solidFill>
                  <a:srgbClr val="000D26"/>
                </a:solidFill>
                <a:latin typeface="Times New Roman" panose="02020603050405020304" pitchFamily="18" charset="0"/>
                <a:ea typeface="Times New Roman" panose="02020603050405020304" pitchFamily="18" charset="0"/>
              </a:rPr>
              <a:t>(</a:t>
            </a:r>
            <a:r>
              <a:rPr lang="ru-RU" sz="3200" i="1" dirty="0">
                <a:solidFill>
                  <a:srgbClr val="000D26"/>
                </a:solidFill>
                <a:latin typeface="Times New Roman" panose="02020603050405020304" pitchFamily="18" charset="0"/>
                <a:ea typeface="Times New Roman" panose="02020603050405020304" pitchFamily="18" charset="0"/>
              </a:rPr>
              <a:t>далее – реферат) </a:t>
            </a:r>
            <a:r>
              <a:rPr lang="ru-RU" sz="3200" i="1" dirty="0" smtClean="0">
                <a:solidFill>
                  <a:srgbClr val="000D26"/>
                </a:solidFill>
                <a:latin typeface="Times New Roman" panose="02020603050405020304" pitchFamily="18" charset="0"/>
                <a:ea typeface="Times New Roman" panose="02020603050405020304" pitchFamily="18" charset="0"/>
              </a:rPr>
              <a:t>- это </a:t>
            </a:r>
            <a:r>
              <a:rPr lang="ru-RU" sz="3200" i="1" dirty="0">
                <a:solidFill>
                  <a:srgbClr val="000D26"/>
                </a:solidFill>
                <a:latin typeface="Times New Roman" panose="02020603050405020304" pitchFamily="18" charset="0"/>
                <a:ea typeface="Times New Roman" panose="02020603050405020304" pitchFamily="18" charset="0"/>
              </a:rPr>
              <a:t>текст, передающий основную информацию подлинника в свернутом виде и составленный в результате ее смысловой </a:t>
            </a:r>
            <a:r>
              <a:rPr lang="ru-RU" sz="3200" i="1" dirty="0" smtClean="0">
                <a:solidFill>
                  <a:srgbClr val="000D26"/>
                </a:solidFill>
                <a:latin typeface="Times New Roman" panose="02020603050405020304" pitchFamily="18" charset="0"/>
                <a:ea typeface="Times New Roman" panose="02020603050405020304" pitchFamily="18" charset="0"/>
              </a:rPr>
              <a:t>переработки.</a:t>
            </a:r>
            <a:endParaRPr lang="ru-RU" sz="3200" i="1" dirty="0">
              <a:solidFill>
                <a:srgbClr val="000D26"/>
              </a:solidFill>
            </a:endParaRPr>
          </a:p>
        </p:txBody>
      </p:sp>
      <p:sp>
        <p:nvSpPr>
          <p:cNvPr id="3" name="TextBox 2"/>
          <p:cNvSpPr txBox="1"/>
          <p:nvPr/>
        </p:nvSpPr>
        <p:spPr>
          <a:xfrm>
            <a:off x="1197032" y="365760"/>
            <a:ext cx="10507287" cy="2160591"/>
          </a:xfrm>
          <a:prstGeom prst="rect">
            <a:avLst/>
          </a:prstGeom>
          <a:noFill/>
        </p:spPr>
        <p:txBody>
          <a:bodyPr wrap="square" rtlCol="0">
            <a:spAutoFit/>
          </a:bodyPr>
          <a:lstStyle/>
          <a:p>
            <a:pPr marR="27305" indent="209550" algn="just">
              <a:lnSpc>
                <a:spcPct val="105000"/>
              </a:lnSpc>
              <a:spcAft>
                <a:spcPts val="25"/>
              </a:spcAft>
            </a:pPr>
            <a:r>
              <a:rPr lang="ru-RU" sz="3200" b="1" i="1" dirty="0" smtClean="0">
                <a:solidFill>
                  <a:srgbClr val="181717"/>
                </a:solidFill>
                <a:latin typeface="Times New Roman" panose="02020603050405020304" pitchFamily="18" charset="0"/>
                <a:ea typeface="Times New Roman" panose="02020603050405020304" pitchFamily="18" charset="0"/>
              </a:rPr>
              <a:t>       Цель </a:t>
            </a:r>
            <a:r>
              <a:rPr lang="ru-RU" sz="3200" b="1" i="1" dirty="0">
                <a:solidFill>
                  <a:srgbClr val="181717"/>
                </a:solidFill>
                <a:latin typeface="Times New Roman" panose="02020603050405020304" pitchFamily="18" charset="0"/>
                <a:ea typeface="Times New Roman" panose="02020603050405020304" pitchFamily="18" charset="0"/>
              </a:rPr>
              <a:t>самостоятельной работы: </a:t>
            </a:r>
            <a:r>
              <a:rPr lang="ru-RU" sz="3200" i="1" dirty="0">
                <a:solidFill>
                  <a:srgbClr val="181717"/>
                </a:solidFill>
                <a:latin typeface="Times New Roman" panose="02020603050405020304" pitchFamily="18" charset="0"/>
                <a:ea typeface="Times New Roman" panose="02020603050405020304" pitchFamily="18" charset="0"/>
              </a:rPr>
              <a:t>расширение научного кругозора, овладение методами теоретического исследования, развитие самостоятельности мышления студента. </a:t>
            </a:r>
          </a:p>
        </p:txBody>
      </p:sp>
    </p:spTree>
    <p:extLst>
      <p:ext uri="{BB962C8B-B14F-4D97-AF65-F5344CB8AC3E}">
        <p14:creationId xmlns:p14="http://schemas.microsoft.com/office/powerpoint/2010/main" val="25990831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1</a:t>
            </a:r>
          </a:p>
        </p:txBody>
      </p:sp>
      <p:graphicFrame>
        <p:nvGraphicFramePr>
          <p:cNvPr id="5" name="Таблица 4"/>
          <p:cNvGraphicFramePr>
            <a:graphicFrameLocks noGrp="1"/>
          </p:cNvGraphicFramePr>
          <p:nvPr>
            <p:extLst>
              <p:ext uri="{D42A27DB-BD31-4B8C-83A1-F6EECF244321}">
                <p14:modId xmlns:p14="http://schemas.microsoft.com/office/powerpoint/2010/main" val="1566227849"/>
              </p:ext>
            </p:extLst>
          </p:nvPr>
        </p:nvGraphicFramePr>
        <p:xfrm>
          <a:off x="1255363" y="774916"/>
          <a:ext cx="10662834" cy="5904853"/>
        </p:xfrm>
        <a:graphic>
          <a:graphicData uri="http://schemas.openxmlformats.org/drawingml/2006/table">
            <a:tbl>
              <a:tblPr firstRow="1" bandRow="1">
                <a:tableStyleId>{5C22544A-7EE6-4342-B048-85BDC9FD1C3A}</a:tableStyleId>
              </a:tblPr>
              <a:tblGrid>
                <a:gridCol w="4231037">
                  <a:extLst>
                    <a:ext uri="{9D8B030D-6E8A-4147-A177-3AD203B41FA5}">
                      <a16:colId xmlns:a16="http://schemas.microsoft.com/office/drawing/2014/main" val="1183867504"/>
                    </a:ext>
                  </a:extLst>
                </a:gridCol>
                <a:gridCol w="6431797">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effectLst/>
                          <a:latin typeface="Times New Roman" panose="02020603050405020304" pitchFamily="18" charset="0"/>
                          <a:ea typeface="Times New Roman" panose="02020603050405020304" pitchFamily="18" charset="0"/>
                        </a:rPr>
                        <a:t>      </a:t>
                      </a:r>
                    </a:p>
                    <a:p>
                      <a:pPr algn="just"/>
                      <a:endParaRPr lang="ru-RU" sz="2400" b="1" i="1" dirty="0" smtClean="0">
                        <a:solidFill>
                          <a:schemeClr val="bg1"/>
                        </a:solidFill>
                        <a:effectLst/>
                        <a:latin typeface="Times New Roman" panose="02020603050405020304" pitchFamily="18" charset="0"/>
                      </a:endParaRPr>
                    </a:p>
                    <a:p>
                      <a:pPr algn="just"/>
                      <a:endParaRPr lang="ru-RU" sz="2400" b="1" i="1" dirty="0" smtClean="0">
                        <a:solidFill>
                          <a:schemeClr val="bg1"/>
                        </a:solidFill>
                        <a:effectLst/>
                        <a:latin typeface="Times New Roman" panose="02020603050405020304" pitchFamily="18" charset="0"/>
                      </a:endParaRPr>
                    </a:p>
                    <a:p>
                      <a:pPr algn="just"/>
                      <a:r>
                        <a:rPr lang="ru-RU" sz="2400" b="1" i="1" dirty="0" smtClean="0">
                          <a:solidFill>
                            <a:schemeClr val="bg1"/>
                          </a:solidFill>
                          <a:latin typeface="Times New Roman" panose="02020603050405020304" pitchFamily="18" charset="0"/>
                          <a:cs typeface="Times New Roman" panose="02020603050405020304" pitchFamily="18" charset="0"/>
                        </a:rPr>
                        <a:t>    </a:t>
                      </a:r>
                    </a:p>
                    <a:p>
                      <a:pPr algn="just"/>
                      <a:r>
                        <a:rPr lang="ru-RU" sz="2400" b="1" i="1" dirty="0" smtClean="0">
                          <a:solidFill>
                            <a:schemeClr val="bg1"/>
                          </a:solidFill>
                          <a:latin typeface="Times New Roman" panose="02020603050405020304" pitchFamily="18" charset="0"/>
                          <a:cs typeface="Times New Roman" panose="02020603050405020304" pitchFamily="18" charset="0"/>
                        </a:rPr>
                        <a:t>          Выводы, заключения </a:t>
                      </a:r>
                      <a:endParaRPr lang="ru-RU" sz="2400" b="1" i="1" dirty="0">
                        <a:solidFill>
                          <a:schemeClr val="bg1"/>
                        </a:solidFill>
                        <a:latin typeface="Times New Roman" panose="02020603050405020304" pitchFamily="18" charset="0"/>
                        <a:cs typeface="Times New Roman" panose="02020603050405020304" pitchFamily="18" charset="0"/>
                      </a:endParaRPr>
                    </a:p>
                  </a:txBody>
                  <a:tcPr>
                    <a:solidFill>
                      <a:srgbClr val="5757FF"/>
                    </a:solidFill>
                  </a:tcPr>
                </a:tc>
                <a:tc>
                  <a:txBody>
                    <a:bodyPr/>
                    <a:lstStyle/>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В ходе эксперимента автор использовал </a:t>
                      </a:r>
                      <a:r>
                        <a:rPr lang="ru-RU" sz="2400" b="0" i="1" dirty="0" smtClean="0">
                          <a:solidFill>
                            <a:schemeClr val="bg1"/>
                          </a:solidFill>
                          <a:effectLst/>
                          <a:latin typeface="Times New Roman" panose="02020603050405020304" pitchFamily="18" charset="0"/>
                          <a:ea typeface="Times New Roman" panose="02020603050405020304" pitchFamily="18" charset="0"/>
                        </a:rPr>
                        <a:t>(привлекал)… </a:t>
                      </a:r>
                    </a:p>
                    <a:p>
                      <a:pPr marL="243840" indent="0" algn="just">
                        <a:lnSpc>
                          <a:spcPct val="161000"/>
                        </a:lnSpc>
                        <a:spcAft>
                          <a:spcPts val="0"/>
                        </a:spcAft>
                        <a:buFont typeface="Arial" panose="020B0604020202020204" pitchFamily="34" charset="0"/>
                        <a:buNone/>
                      </a:pPr>
                      <a:endParaRPr lang="ru-RU" sz="2400" b="0" i="1" dirty="0" smtClean="0">
                        <a:solidFill>
                          <a:schemeClr val="bg1"/>
                        </a:solidFill>
                        <a:effectLst/>
                        <a:latin typeface="Times New Roman" panose="02020603050405020304" pitchFamily="18" charset="0"/>
                        <a:ea typeface="Times New Roman" panose="02020603050405020304" pitchFamily="18" charset="0"/>
                      </a:endParaRP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Выполненные исследования показывают…. </a:t>
                      </a: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Приведенные 	наблюдения </a:t>
                      </a:r>
                      <a:r>
                        <a:rPr lang="ru-RU" sz="2400" b="0" i="1" dirty="0" smtClean="0">
                          <a:solidFill>
                            <a:schemeClr val="bg1"/>
                          </a:solidFill>
                          <a:effectLst/>
                          <a:latin typeface="Times New Roman" panose="02020603050405020304" pitchFamily="18" charset="0"/>
                          <a:ea typeface="Times New Roman" panose="02020603050405020304" pitchFamily="18" charset="0"/>
                        </a:rPr>
                        <a:t>(полученные 	данные)</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приводят к выводу (позволяют сделать вывод) … </a:t>
                      </a: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23059717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1</a:t>
            </a:r>
          </a:p>
        </p:txBody>
      </p:sp>
      <p:graphicFrame>
        <p:nvGraphicFramePr>
          <p:cNvPr id="5" name="Таблица 4"/>
          <p:cNvGraphicFramePr>
            <a:graphicFrameLocks noGrp="1"/>
          </p:cNvGraphicFramePr>
          <p:nvPr>
            <p:extLst>
              <p:ext uri="{D42A27DB-BD31-4B8C-83A1-F6EECF244321}">
                <p14:modId xmlns:p14="http://schemas.microsoft.com/office/powerpoint/2010/main" val="1358932531"/>
              </p:ext>
            </p:extLst>
          </p:nvPr>
        </p:nvGraphicFramePr>
        <p:xfrm>
          <a:off x="1255363" y="774916"/>
          <a:ext cx="10662834" cy="6015558"/>
        </p:xfrm>
        <a:graphic>
          <a:graphicData uri="http://schemas.openxmlformats.org/drawingml/2006/table">
            <a:tbl>
              <a:tblPr firstRow="1" bandRow="1">
                <a:tableStyleId>{5C22544A-7EE6-4342-B048-85BDC9FD1C3A}</a:tableStyleId>
              </a:tblPr>
              <a:tblGrid>
                <a:gridCol w="4018766">
                  <a:extLst>
                    <a:ext uri="{9D8B030D-6E8A-4147-A177-3AD203B41FA5}">
                      <a16:colId xmlns:a16="http://schemas.microsoft.com/office/drawing/2014/main" val="1183867504"/>
                    </a:ext>
                  </a:extLst>
                </a:gridCol>
                <a:gridCol w="6644068">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effectLst/>
                          <a:latin typeface="Times New Roman" panose="02020603050405020304" pitchFamily="18" charset="0"/>
                          <a:ea typeface="Times New Roman" panose="02020603050405020304" pitchFamily="18" charset="0"/>
                        </a:rPr>
                        <a:t>      </a:t>
                      </a:r>
                    </a:p>
                    <a:p>
                      <a:pPr algn="just"/>
                      <a:endParaRPr lang="ru-RU" sz="2400" b="1" i="1" dirty="0" smtClean="0">
                        <a:solidFill>
                          <a:schemeClr val="bg1"/>
                        </a:solidFill>
                        <a:effectLst/>
                        <a:latin typeface="Times New Roman" panose="02020603050405020304" pitchFamily="18" charset="0"/>
                      </a:endParaRPr>
                    </a:p>
                    <a:p>
                      <a:pPr algn="just"/>
                      <a:endParaRPr lang="ru-RU" sz="2400" b="1" i="1" dirty="0" smtClean="0">
                        <a:solidFill>
                          <a:schemeClr val="bg1"/>
                        </a:solidFill>
                        <a:effectLst/>
                        <a:latin typeface="Times New Roman" panose="02020603050405020304" pitchFamily="18" charset="0"/>
                      </a:endParaRPr>
                    </a:p>
                    <a:p>
                      <a:pPr algn="just"/>
                      <a:r>
                        <a:rPr lang="ru-RU" sz="2400" b="1" i="1" dirty="0" smtClean="0">
                          <a:solidFill>
                            <a:schemeClr val="bg1"/>
                          </a:solidFill>
                          <a:latin typeface="Times New Roman" panose="02020603050405020304" pitchFamily="18" charset="0"/>
                          <a:cs typeface="Times New Roman" panose="02020603050405020304" pitchFamily="18" charset="0"/>
                        </a:rPr>
                        <a:t>    </a:t>
                      </a:r>
                    </a:p>
                    <a:p>
                      <a:pPr algn="just"/>
                      <a:r>
                        <a:rPr lang="ru-RU" sz="2400" b="1" i="1" dirty="0" smtClean="0">
                          <a:solidFill>
                            <a:schemeClr val="bg1"/>
                          </a:solidFill>
                          <a:latin typeface="Times New Roman" panose="02020603050405020304" pitchFamily="18" charset="0"/>
                          <a:cs typeface="Times New Roman" panose="02020603050405020304" pitchFamily="18" charset="0"/>
                        </a:rPr>
                        <a:t>          </a:t>
                      </a:r>
                      <a:endParaRPr lang="ru-RU" sz="2400" b="1" i="1" dirty="0">
                        <a:solidFill>
                          <a:schemeClr val="bg1"/>
                        </a:solidFill>
                        <a:latin typeface="Times New Roman" panose="02020603050405020304" pitchFamily="18" charset="0"/>
                        <a:cs typeface="Times New Roman" panose="02020603050405020304" pitchFamily="18" charset="0"/>
                      </a:endParaRPr>
                    </a:p>
                  </a:txBody>
                  <a:tcPr>
                    <a:solidFill>
                      <a:srgbClr val="5757FF"/>
                    </a:solidFill>
                  </a:tcPr>
                </a:tc>
                <a:tc>
                  <a:txBody>
                    <a:bodyPr/>
                    <a:lstStyle/>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Из сказанного можно сделать вывод, что… </a:t>
                      </a: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Анализ выполненных</a:t>
                      </a:r>
                      <a:r>
                        <a:rPr lang="ru-RU" sz="2400" b="1"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1" i="1" dirty="0" smtClean="0">
                          <a:solidFill>
                            <a:schemeClr val="bg1"/>
                          </a:solidFill>
                          <a:effectLst/>
                          <a:latin typeface="Times New Roman" panose="02020603050405020304" pitchFamily="18" charset="0"/>
                          <a:ea typeface="Times New Roman" panose="02020603050405020304" pitchFamily="18" charset="0"/>
                        </a:rPr>
                        <a:t>свидетельствует…. </a:t>
                      </a: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На основании проведенных наблюдений (полученных данных, анализа результатов) </a:t>
                      </a: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был сделан вывод (можно сделать заключение)… </a:t>
                      </a: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автор приводит к выводу… </a:t>
                      </a: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9288298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457200"/>
            <a:ext cx="10673351" cy="1200329"/>
          </a:xfrm>
          <a:prstGeom prst="rect">
            <a:avLst/>
          </a:prstGeom>
          <a:noFill/>
        </p:spPr>
        <p:txBody>
          <a:bodyPr wrap="square" rtlCol="0">
            <a:spAutoFit/>
          </a:bodyPr>
          <a:lstStyle/>
          <a:p>
            <a:pPr algn="r"/>
            <a:r>
              <a:rPr lang="ru-RU" sz="2400" b="1" i="1" dirty="0" smtClean="0">
                <a:solidFill>
                  <a:srgbClr val="000D26"/>
                </a:solidFill>
                <a:latin typeface="Times New Roman" panose="02020603050405020304" pitchFamily="18" charset="0"/>
                <a:cs typeface="Times New Roman" panose="02020603050405020304" pitchFamily="18" charset="0"/>
              </a:rPr>
              <a:t>Таблица №2</a:t>
            </a:r>
          </a:p>
          <a:p>
            <a:pPr algn="ctr"/>
            <a:r>
              <a:rPr lang="ru-RU" sz="2400" b="1" i="1" dirty="0" smtClean="0">
                <a:solidFill>
                  <a:srgbClr val="000D26"/>
                </a:solidFill>
                <a:latin typeface="Times New Roman" panose="02020603050405020304" pitchFamily="18" charset="0"/>
                <a:ea typeface="Times New Roman" panose="02020603050405020304" pitchFamily="18" charset="0"/>
              </a:rPr>
              <a:t>Языковые </a:t>
            </a:r>
            <a:r>
              <a:rPr lang="ru-RU" sz="2400" b="1" i="1" dirty="0">
                <a:solidFill>
                  <a:srgbClr val="000D26"/>
                </a:solidFill>
                <a:latin typeface="Times New Roman" panose="02020603050405020304" pitchFamily="18" charset="0"/>
                <a:ea typeface="Times New Roman" panose="02020603050405020304" pitchFamily="18" charset="0"/>
              </a:rPr>
              <a:t>средства, </a:t>
            </a:r>
            <a:r>
              <a:rPr lang="ru-RU" sz="2400" b="1" i="1" dirty="0" smtClean="0">
                <a:solidFill>
                  <a:srgbClr val="000D26"/>
                </a:solidFill>
                <a:latin typeface="Times New Roman" panose="02020603050405020304" pitchFamily="18" charset="0"/>
                <a:ea typeface="Times New Roman" panose="02020603050405020304" pitchFamily="18" charset="0"/>
              </a:rPr>
              <a:t>используемые автором реферируемой</a:t>
            </a:r>
          </a:p>
          <a:p>
            <a:pPr algn="ctr"/>
            <a:r>
              <a:rPr lang="ru-RU" sz="2400" b="1" i="1" dirty="0" smtClean="0">
                <a:solidFill>
                  <a:srgbClr val="000D26"/>
                </a:solidFill>
                <a:latin typeface="Times New Roman" panose="02020603050405020304" pitchFamily="18" charset="0"/>
                <a:ea typeface="Times New Roman" panose="02020603050405020304" pitchFamily="18" charset="0"/>
              </a:rPr>
              <a:t> работы для оценки высказанных положений</a:t>
            </a:r>
            <a:endParaRPr lang="ru-RU" sz="2400" b="1" i="1" dirty="0" smtClean="0">
              <a:solidFill>
                <a:srgbClr val="000D26"/>
              </a:solidFill>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4104285428"/>
              </p:ext>
            </p:extLst>
          </p:nvPr>
        </p:nvGraphicFramePr>
        <p:xfrm>
          <a:off x="1317356" y="1909311"/>
          <a:ext cx="10662834" cy="4792956"/>
        </p:xfrm>
        <a:graphic>
          <a:graphicData uri="http://schemas.openxmlformats.org/drawingml/2006/table">
            <a:tbl>
              <a:tblPr firstRow="1" bandRow="1">
                <a:tableStyleId>{5C22544A-7EE6-4342-B048-85BDC9FD1C3A}</a:tableStyleId>
              </a:tblPr>
              <a:tblGrid>
                <a:gridCol w="4332330">
                  <a:extLst>
                    <a:ext uri="{9D8B030D-6E8A-4147-A177-3AD203B41FA5}">
                      <a16:colId xmlns:a16="http://schemas.microsoft.com/office/drawing/2014/main" val="1183867504"/>
                    </a:ext>
                  </a:extLst>
                </a:gridCol>
                <a:gridCol w="6330504">
                  <a:extLst>
                    <a:ext uri="{9D8B030D-6E8A-4147-A177-3AD203B41FA5}">
                      <a16:colId xmlns:a16="http://schemas.microsoft.com/office/drawing/2014/main" val="2410287077"/>
                    </a:ext>
                  </a:extLst>
                </a:gridCol>
              </a:tblGrid>
              <a:tr h="701108">
                <a:tc>
                  <a:txBody>
                    <a:bodyPr/>
                    <a:lstStyle/>
                    <a:p>
                      <a:pPr algn="ctr"/>
                      <a:r>
                        <a:rPr lang="ru-RU" sz="2400" i="1" dirty="0" smtClean="0">
                          <a:latin typeface="Times New Roman" panose="02020603050405020304" pitchFamily="18" charset="0"/>
                          <a:cs typeface="Times New Roman" panose="02020603050405020304" pitchFamily="18" charset="0"/>
                        </a:rPr>
                        <a:t>Смысловые части комментария </a:t>
                      </a:r>
                      <a:endParaRPr lang="ru-RU" sz="2400" i="1" dirty="0">
                        <a:latin typeface="Times New Roman" panose="02020603050405020304" pitchFamily="18" charset="0"/>
                        <a:cs typeface="Times New Roman" panose="02020603050405020304" pitchFamily="18" charset="0"/>
                      </a:endParaRPr>
                    </a:p>
                  </a:txBody>
                  <a:tcPr>
                    <a:solidFill>
                      <a:srgbClr val="000D26"/>
                    </a:solidFill>
                  </a:tcPr>
                </a:tc>
                <a:tc>
                  <a:txBody>
                    <a:bodyPr/>
                    <a:lstStyle/>
                    <a:p>
                      <a:pPr algn="ctr"/>
                      <a:r>
                        <a:rPr lang="ru-RU" sz="2400" b="1" i="1" kern="1200" dirty="0" smtClean="0">
                          <a:solidFill>
                            <a:schemeClr val="lt1"/>
                          </a:solidFill>
                          <a:effectLst/>
                          <a:latin typeface="Times New Roman" panose="02020603050405020304" pitchFamily="18" charset="0"/>
                          <a:ea typeface="+mn-ea"/>
                          <a:cs typeface="Times New Roman" panose="02020603050405020304" pitchFamily="18" charset="0"/>
                        </a:rPr>
                        <a:t>Используемые языковые средства </a:t>
                      </a:r>
                      <a:endParaRPr lang="ru-RU" sz="2400" i="1" dirty="0">
                        <a:latin typeface="Times New Roman" panose="02020603050405020304" pitchFamily="18" charset="0"/>
                        <a:cs typeface="Times New Roman" panose="02020603050405020304" pitchFamily="18" charset="0"/>
                      </a:endParaRPr>
                    </a:p>
                  </a:txBody>
                  <a:tcPr>
                    <a:solidFill>
                      <a:srgbClr val="000D26"/>
                    </a:solidFill>
                  </a:tcPr>
                </a:tc>
                <a:extLst>
                  <a:ext uri="{0D108BD9-81ED-4DB2-BD59-A6C34878D82A}">
                    <a16:rowId xmlns:a16="http://schemas.microsoft.com/office/drawing/2014/main" val="2543555804"/>
                  </a:ext>
                </a:extLst>
              </a:tr>
              <a:tr h="3768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800" b="1"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1</a:t>
                      </a:r>
                      <a:endParaRPr kumimoji="0" lang="ru-RU" sz="18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a:txBody>
                  <a:tcPr>
                    <a:solidFill>
                      <a:srgbClr val="0000CC"/>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800" b="1"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2</a:t>
                      </a:r>
                    </a:p>
                  </a:txBody>
                  <a:tcPr>
                    <a:solidFill>
                      <a:srgbClr val="0000CC"/>
                    </a:solidFill>
                  </a:tcPr>
                </a:tc>
                <a:extLst>
                  <a:ext uri="{0D108BD9-81ED-4DB2-BD59-A6C34878D82A}">
                    <a16:rowId xmlns:a16="http://schemas.microsoft.com/office/drawing/2014/main" val="3645620749"/>
                  </a:ext>
                </a:extLst>
              </a:tr>
              <a:tr h="3593177">
                <a:tc>
                  <a:txBody>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Согласие</a:t>
                      </a:r>
                      <a:r>
                        <a:rPr lang="ru-RU" sz="2400" b="1" i="1" baseline="0"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(положительная оценка) </a:t>
                      </a:r>
                      <a:endParaRPr lang="ru-RU" dirty="0"/>
                    </a:p>
                  </a:txBody>
                  <a:tcPr>
                    <a:solidFill>
                      <a:srgbClr val="5757FF"/>
                    </a:solidFill>
                  </a:tcPr>
                </a:tc>
                <a:tc>
                  <a:txBody>
                    <a:bodyPr/>
                    <a:lstStyle/>
                    <a:p>
                      <a:pPr marL="342900" indent="-342900" algn="just">
                        <a:buFont typeface="Arial" panose="020B0604020202020204" pitchFamily="34" charset="0"/>
                        <a:buChar char="•"/>
                      </a:pPr>
                      <a:r>
                        <a:rPr lang="ru-RU" sz="2400" b="1" i="1" dirty="0" smtClean="0">
                          <a:solidFill>
                            <a:schemeClr val="bg1"/>
                          </a:solidFill>
                          <a:latin typeface="Times New Roman" panose="02020603050405020304" pitchFamily="18" charset="0"/>
                          <a:cs typeface="Times New Roman" panose="02020603050405020304" pitchFamily="18" charset="0"/>
                        </a:rPr>
                        <a:t>Автор</a:t>
                      </a:r>
                      <a:r>
                        <a:rPr lang="ru-RU" sz="2400" i="1" dirty="0" smtClean="0">
                          <a:solidFill>
                            <a:schemeClr val="bg1"/>
                          </a:solidFill>
                          <a:latin typeface="Times New Roman" panose="02020603050405020304" pitchFamily="18" charset="0"/>
                          <a:cs typeface="Times New Roman" panose="02020603050405020304" pitchFamily="18" charset="0"/>
                        </a:rPr>
                        <a:t> </a:t>
                      </a:r>
                    </a:p>
                    <a:p>
                      <a:pPr marL="0" indent="0" algn="just">
                        <a:buFont typeface="Arial" panose="020B0604020202020204" pitchFamily="34" charset="0"/>
                        <a:buNone/>
                      </a:pPr>
                      <a:r>
                        <a:rPr lang="ru-RU" sz="2400" i="1" baseline="0" dirty="0" smtClean="0">
                          <a:solidFill>
                            <a:schemeClr val="bg1"/>
                          </a:solidFill>
                          <a:latin typeface="Times New Roman" panose="02020603050405020304" pitchFamily="18" charset="0"/>
                          <a:cs typeface="Times New Roman" panose="02020603050405020304" pitchFamily="18" charset="0"/>
                        </a:rPr>
                        <a:t>     - </a:t>
                      </a:r>
                      <a:r>
                        <a:rPr lang="ru-RU" sz="2400" i="1" dirty="0" smtClean="0">
                          <a:solidFill>
                            <a:schemeClr val="bg1"/>
                          </a:solidFill>
                          <a:latin typeface="Times New Roman" panose="02020603050405020304" pitchFamily="18" charset="0"/>
                          <a:cs typeface="Times New Roman" panose="02020603050405020304" pitchFamily="18" charset="0"/>
                        </a:rPr>
                        <a:t>справедливо указывает… </a:t>
                      </a:r>
                    </a:p>
                    <a:p>
                      <a:pPr marL="0" indent="0" algn="just">
                        <a:buFont typeface="Arial" panose="020B0604020202020204" pitchFamily="34" charset="0"/>
                        <a:buNone/>
                      </a:pPr>
                      <a:r>
                        <a:rPr lang="ru-RU" sz="2400" i="1" baseline="0" dirty="0" smtClean="0">
                          <a:solidFill>
                            <a:schemeClr val="bg1"/>
                          </a:solidFill>
                          <a:latin typeface="Times New Roman" panose="02020603050405020304" pitchFamily="18" charset="0"/>
                          <a:cs typeface="Times New Roman" panose="02020603050405020304" pitchFamily="18" charset="0"/>
                        </a:rPr>
                        <a:t>     - </a:t>
                      </a:r>
                      <a:r>
                        <a:rPr lang="ru-RU" sz="2400" i="1" dirty="0" smtClean="0">
                          <a:solidFill>
                            <a:schemeClr val="bg1"/>
                          </a:solidFill>
                          <a:latin typeface="Times New Roman" panose="02020603050405020304" pitchFamily="18" charset="0"/>
                          <a:cs typeface="Times New Roman" panose="02020603050405020304" pitchFamily="18" charset="0"/>
                        </a:rPr>
                        <a:t>правильно 	подходит 	к 	анализу (оценке) …. </a:t>
                      </a:r>
                    </a:p>
                    <a:p>
                      <a:pPr marL="0" indent="0" algn="just">
                        <a:buFont typeface="Arial" panose="020B0604020202020204" pitchFamily="34" charset="0"/>
                        <a:buNone/>
                      </a:pPr>
                      <a:r>
                        <a:rPr lang="ru-RU" sz="2400" i="1" baseline="0" dirty="0" smtClean="0">
                          <a:solidFill>
                            <a:schemeClr val="bg1"/>
                          </a:solidFill>
                          <a:latin typeface="Times New Roman" panose="02020603050405020304" pitchFamily="18" charset="0"/>
                          <a:cs typeface="Times New Roman" panose="02020603050405020304" pitchFamily="18" charset="0"/>
                        </a:rPr>
                        <a:t>     - </a:t>
                      </a:r>
                      <a:r>
                        <a:rPr lang="ru-RU" sz="2400" i="1" dirty="0" smtClean="0">
                          <a:solidFill>
                            <a:schemeClr val="bg1"/>
                          </a:solidFill>
                          <a:latin typeface="Times New Roman" panose="02020603050405020304" pitchFamily="18" charset="0"/>
                          <a:cs typeface="Times New Roman" panose="02020603050405020304" pitchFamily="18" charset="0"/>
                        </a:rPr>
                        <a:t>убедительно доказывает…. </a:t>
                      </a:r>
                    </a:p>
                    <a:p>
                      <a:pPr marL="0" indent="0" algn="just">
                        <a:buFont typeface="Arial" panose="020B0604020202020204" pitchFamily="34" charset="0"/>
                        <a:buNone/>
                      </a:pPr>
                      <a:r>
                        <a:rPr lang="ru-RU" sz="2400" i="1" baseline="0" dirty="0" smtClean="0">
                          <a:solidFill>
                            <a:schemeClr val="bg1"/>
                          </a:solidFill>
                          <a:latin typeface="Times New Roman" panose="02020603050405020304" pitchFamily="18" charset="0"/>
                          <a:cs typeface="Times New Roman" panose="02020603050405020304" pitchFamily="18" charset="0"/>
                        </a:rPr>
                        <a:t>     - </a:t>
                      </a:r>
                      <a:r>
                        <a:rPr lang="ru-RU" sz="2400" i="1" dirty="0" smtClean="0">
                          <a:solidFill>
                            <a:schemeClr val="bg1"/>
                          </a:solidFill>
                          <a:latin typeface="Times New Roman" panose="02020603050405020304" pitchFamily="18" charset="0"/>
                          <a:cs typeface="Times New Roman" panose="02020603050405020304" pitchFamily="18" charset="0"/>
                        </a:rPr>
                        <a:t>отстаивает свою точку зрения…. </a:t>
                      </a:r>
                    </a:p>
                    <a:p>
                      <a:pPr marL="0" indent="0" algn="just">
                        <a:buFont typeface="Arial" panose="020B0604020202020204" pitchFamily="34" charset="0"/>
                        <a:buNone/>
                      </a:pPr>
                      <a:r>
                        <a:rPr lang="ru-RU" sz="2400" i="1" dirty="0" smtClean="0">
                          <a:solidFill>
                            <a:schemeClr val="bg1"/>
                          </a:solidFill>
                          <a:latin typeface="Times New Roman" panose="02020603050405020304" pitchFamily="18" charset="0"/>
                          <a:cs typeface="Times New Roman" panose="02020603050405020304" pitchFamily="18" charset="0"/>
                        </a:rPr>
                        <a:t>     -критически относится к работам предшественников. </a:t>
                      </a:r>
                    </a:p>
                    <a:p>
                      <a:pPr marL="0" indent="0" algn="just">
                        <a:buFont typeface="Arial" panose="020B0604020202020204" pitchFamily="34" charset="0"/>
                        <a:buNone/>
                      </a:pPr>
                      <a:endParaRPr lang="ru-RU" sz="2400" i="1" dirty="0" smtClean="0">
                        <a:solidFill>
                          <a:schemeClr val="bg1"/>
                        </a:solidFill>
                        <a:latin typeface="Times New Roman" panose="02020603050405020304" pitchFamily="18" charset="0"/>
                        <a:cs typeface="Times New Roman" panose="02020603050405020304" pitchFamily="18" charset="0"/>
                      </a:endParaRP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21227048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a:t>
            </a:r>
            <a:r>
              <a:rPr lang="ru-RU" sz="2400" b="1" i="1" dirty="0" smtClean="0">
                <a:solidFill>
                  <a:srgbClr val="000D26"/>
                </a:solidFill>
                <a:latin typeface="Times New Roman" panose="02020603050405020304" pitchFamily="18" charset="0"/>
                <a:cs typeface="Times New Roman" panose="02020603050405020304" pitchFamily="18" charset="0"/>
              </a:rPr>
              <a:t>2</a:t>
            </a:r>
            <a:endParaRPr lang="ru-RU" sz="2400" b="1" i="1" dirty="0">
              <a:solidFill>
                <a:srgbClr val="000D26"/>
              </a:solidFill>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563513870"/>
              </p:ext>
            </p:extLst>
          </p:nvPr>
        </p:nvGraphicFramePr>
        <p:xfrm>
          <a:off x="1255363" y="774916"/>
          <a:ext cx="10662834" cy="6015558"/>
        </p:xfrm>
        <a:graphic>
          <a:graphicData uri="http://schemas.openxmlformats.org/drawingml/2006/table">
            <a:tbl>
              <a:tblPr firstRow="1" bandRow="1">
                <a:tableStyleId>{5C22544A-7EE6-4342-B048-85BDC9FD1C3A}</a:tableStyleId>
              </a:tblPr>
              <a:tblGrid>
                <a:gridCol w="4567536">
                  <a:extLst>
                    <a:ext uri="{9D8B030D-6E8A-4147-A177-3AD203B41FA5}">
                      <a16:colId xmlns:a16="http://schemas.microsoft.com/office/drawing/2014/main" val="1183867504"/>
                    </a:ext>
                  </a:extLst>
                </a:gridCol>
                <a:gridCol w="6095298">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effectLst/>
                          <a:latin typeface="Times New Roman" panose="02020603050405020304" pitchFamily="18" charset="0"/>
                          <a:ea typeface="Times New Roman" panose="02020603050405020304" pitchFamily="18" charset="0"/>
                        </a:rPr>
                        <a:t>       </a:t>
                      </a:r>
                      <a:endParaRPr lang="ru-RU" sz="2400" b="1" i="1" dirty="0">
                        <a:solidFill>
                          <a:schemeClr val="bg1"/>
                        </a:solidFill>
                      </a:endParaRPr>
                    </a:p>
                  </a:txBody>
                  <a:tcPr>
                    <a:solidFill>
                      <a:srgbClr val="5757FF"/>
                    </a:solidFill>
                  </a:tcPr>
                </a:tc>
                <a:tc>
                  <a:txBody>
                    <a:bodyPr/>
                    <a:lstStyle/>
                    <a:p>
                      <a:pPr marL="586740" indent="-342900" algn="l">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Мы </a:t>
                      </a:r>
                    </a:p>
                    <a:p>
                      <a:pPr marL="243840" indent="0" algn="l">
                        <a:lnSpc>
                          <a:spcPct val="161000"/>
                        </a:lnSpc>
                        <a:spcAft>
                          <a:spcPts val="0"/>
                        </a:spcAft>
                        <a:buFont typeface="Arial" panose="020B0604020202020204" pitchFamily="34" charset="0"/>
                        <a:buNone/>
                      </a:pPr>
                      <a:r>
                        <a:rPr lang="ru-RU" sz="2400" b="1"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разделяем точку зрения (мнение, оценку) автора … </a:t>
                      </a:r>
                    </a:p>
                    <a:p>
                      <a:pPr marL="243840" indent="0" algn="l">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придерживаемся подобного же мнения …. </a:t>
                      </a:r>
                    </a:p>
                    <a:p>
                      <a:pPr marL="243840" indent="0" algn="l">
                        <a:lnSpc>
                          <a:spcPct val="161000"/>
                        </a:lnSpc>
                        <a:spcAft>
                          <a:spcPts val="0"/>
                        </a:spcAft>
                        <a:buFont typeface="Arial" panose="020B0604020202020204" pitchFamily="34" charset="0"/>
                        <a:buNone/>
                      </a:pPr>
                      <a:r>
                        <a:rPr lang="ru-RU" sz="2400" b="0" i="1" baseline="0" dirty="0" smtClean="0">
                          <a:solidFill>
                            <a:schemeClr val="bg1"/>
                          </a:solidFill>
                          <a:effectLst/>
                          <a:latin typeface="Times New Roman" panose="02020603050405020304" pitchFamily="18" charset="0"/>
                          <a:ea typeface="Times New Roman" panose="02020603050405020304" pitchFamily="18" charset="0"/>
                        </a:rPr>
                        <a:t>     - </a:t>
                      </a:r>
                      <a:r>
                        <a:rPr lang="ru-RU" sz="2400" b="0" i="1" dirty="0" smtClean="0">
                          <a:solidFill>
                            <a:schemeClr val="bg1"/>
                          </a:solidFill>
                          <a:effectLst/>
                          <a:latin typeface="Times New Roman" panose="02020603050405020304" pitchFamily="18" charset="0"/>
                          <a:ea typeface="Times New Roman" panose="02020603050405020304" pitchFamily="18" charset="0"/>
                        </a:rPr>
                        <a:t>критически относится к работам предшественников </a:t>
                      </a:r>
                    </a:p>
                    <a:p>
                      <a:pPr marL="586740" indent="-342900" algn="l">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Можно согласиться с автором, что… </a:t>
                      </a:r>
                    </a:p>
                    <a:p>
                      <a:pPr marL="243840" indent="0" algn="l">
                        <a:lnSpc>
                          <a:spcPct val="161000"/>
                        </a:lnSpc>
                        <a:spcAft>
                          <a:spcPts val="0"/>
                        </a:spcAft>
                        <a:buFont typeface="Arial" panose="020B0604020202020204" pitchFamily="34" charset="0"/>
                        <a:buNone/>
                      </a:pPr>
                      <a:endParaRPr lang="ru-RU" sz="2400" b="1" i="1" dirty="0">
                        <a:solidFill>
                          <a:schemeClr val="bg1"/>
                        </a:solidFill>
                        <a:effectLst/>
                        <a:latin typeface="Times New Roman" panose="02020603050405020304" pitchFamily="18" charset="0"/>
                        <a:ea typeface="Times New Roman" panose="02020603050405020304" pitchFamily="18" charset="0"/>
                      </a:endParaRP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33071664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a:t>
            </a:r>
            <a:r>
              <a:rPr lang="ru-RU" sz="2400" b="1" i="1" dirty="0" smtClean="0">
                <a:solidFill>
                  <a:srgbClr val="000D26"/>
                </a:solidFill>
                <a:latin typeface="Times New Roman" panose="02020603050405020304" pitchFamily="18" charset="0"/>
                <a:cs typeface="Times New Roman" panose="02020603050405020304" pitchFamily="18" charset="0"/>
              </a:rPr>
              <a:t>2</a:t>
            </a:r>
            <a:endParaRPr lang="ru-RU" sz="2400" b="1" i="1" dirty="0">
              <a:solidFill>
                <a:srgbClr val="000D26"/>
              </a:solidFill>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327014552"/>
              </p:ext>
            </p:extLst>
          </p:nvPr>
        </p:nvGraphicFramePr>
        <p:xfrm>
          <a:off x="1255363" y="774916"/>
          <a:ext cx="10662834" cy="6015558"/>
        </p:xfrm>
        <a:graphic>
          <a:graphicData uri="http://schemas.openxmlformats.org/drawingml/2006/table">
            <a:tbl>
              <a:tblPr firstRow="1" bandRow="1">
                <a:tableStyleId>{5C22544A-7EE6-4342-B048-85BDC9FD1C3A}</a:tableStyleId>
              </a:tblPr>
              <a:tblGrid>
                <a:gridCol w="4567536">
                  <a:extLst>
                    <a:ext uri="{9D8B030D-6E8A-4147-A177-3AD203B41FA5}">
                      <a16:colId xmlns:a16="http://schemas.microsoft.com/office/drawing/2014/main" val="1183867504"/>
                    </a:ext>
                  </a:extLst>
                </a:gridCol>
                <a:gridCol w="6095298">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latin typeface="Times New Roman" panose="02020603050405020304" pitchFamily="18" charset="0"/>
                          <a:cs typeface="Times New Roman" panose="02020603050405020304" pitchFamily="18" charset="0"/>
                        </a:rPr>
                        <a:t>       Несогласие (отрицательная оценка) </a:t>
                      </a:r>
                      <a:r>
                        <a:rPr lang="ru-RU" sz="2400" b="1" i="1" dirty="0" smtClean="0">
                          <a:solidFill>
                            <a:schemeClr val="bg1"/>
                          </a:solidFill>
                          <a:effectLst/>
                          <a:latin typeface="Times New Roman" panose="02020603050405020304" pitchFamily="18" charset="0"/>
                          <a:ea typeface="Times New Roman" panose="02020603050405020304" pitchFamily="18" charset="0"/>
                        </a:rPr>
                        <a:t>       </a:t>
                      </a:r>
                      <a:endParaRPr lang="ru-RU" sz="2400" b="1" i="1" dirty="0">
                        <a:solidFill>
                          <a:schemeClr val="bg1"/>
                        </a:solidFill>
                      </a:endParaRPr>
                    </a:p>
                  </a:txBody>
                  <a:tcPr>
                    <a:solidFill>
                      <a:srgbClr val="5757FF"/>
                    </a:solidFill>
                  </a:tcPr>
                </a:tc>
                <a:tc>
                  <a:txBody>
                    <a:bodyPr/>
                    <a:lstStyle/>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Следует признать достоинства такого подхода к решению…. </a:t>
                      </a:r>
                    </a:p>
                    <a:p>
                      <a:pPr marL="243840" indent="0" algn="just">
                        <a:lnSpc>
                          <a:spcPct val="161000"/>
                        </a:lnSpc>
                        <a:spcAft>
                          <a:spcPts val="0"/>
                        </a:spcAft>
                        <a:buFont typeface="Arial" panose="020B0604020202020204" pitchFamily="34" charset="0"/>
                        <a:buNone/>
                      </a:pPr>
                      <a:endParaRPr lang="ru-RU" sz="2400" b="1" i="1" dirty="0" smtClean="0">
                        <a:solidFill>
                          <a:schemeClr val="bg1"/>
                        </a:solidFill>
                        <a:effectLst/>
                        <a:latin typeface="Times New Roman" panose="02020603050405020304" pitchFamily="18" charset="0"/>
                        <a:ea typeface="Times New Roman" panose="02020603050405020304" pitchFamily="18" charset="0"/>
                      </a:endParaRP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Автор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не раскрывает содержания (противоречий, разных точек зрения) …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противоречит себе (известным фактам) …. </a:t>
                      </a:r>
                    </a:p>
                    <a:p>
                      <a:pPr marL="243840" indent="0" algn="just">
                        <a:lnSpc>
                          <a:spcPct val="161000"/>
                        </a:lnSpc>
                        <a:spcAft>
                          <a:spcPts val="0"/>
                        </a:spcAft>
                        <a:buFont typeface="Arial" panose="020B0604020202020204" pitchFamily="34" charset="0"/>
                        <a:buNone/>
                      </a:pPr>
                      <a:endParaRPr lang="ru-RU" sz="2400" b="1" i="1" dirty="0" smtClean="0">
                        <a:solidFill>
                          <a:schemeClr val="bg1"/>
                        </a:solidFill>
                        <a:effectLst/>
                        <a:latin typeface="Times New Roman" panose="02020603050405020304" pitchFamily="18" charset="0"/>
                        <a:ea typeface="Times New Roman" panose="02020603050405020304" pitchFamily="18" charset="0"/>
                      </a:endParaRP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35690494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a:t>
            </a:r>
            <a:r>
              <a:rPr lang="ru-RU" sz="2400" b="1" i="1" dirty="0" smtClean="0">
                <a:solidFill>
                  <a:srgbClr val="000D26"/>
                </a:solidFill>
                <a:latin typeface="Times New Roman" panose="02020603050405020304" pitchFamily="18" charset="0"/>
                <a:cs typeface="Times New Roman" panose="02020603050405020304" pitchFamily="18" charset="0"/>
              </a:rPr>
              <a:t>2</a:t>
            </a:r>
            <a:endParaRPr lang="ru-RU" sz="2400" b="1" i="1" dirty="0">
              <a:solidFill>
                <a:srgbClr val="000D26"/>
              </a:solidFill>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957760802"/>
              </p:ext>
            </p:extLst>
          </p:nvPr>
        </p:nvGraphicFramePr>
        <p:xfrm>
          <a:off x="1255363" y="774916"/>
          <a:ext cx="10662834" cy="5904853"/>
        </p:xfrm>
        <a:graphic>
          <a:graphicData uri="http://schemas.openxmlformats.org/drawingml/2006/table">
            <a:tbl>
              <a:tblPr firstRow="1" bandRow="1">
                <a:tableStyleId>{5C22544A-7EE6-4342-B048-85BDC9FD1C3A}</a:tableStyleId>
              </a:tblPr>
              <a:tblGrid>
                <a:gridCol w="4567536">
                  <a:extLst>
                    <a:ext uri="{9D8B030D-6E8A-4147-A177-3AD203B41FA5}">
                      <a16:colId xmlns:a16="http://schemas.microsoft.com/office/drawing/2014/main" val="1183867504"/>
                    </a:ext>
                  </a:extLst>
                </a:gridCol>
                <a:gridCol w="6095298">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latin typeface="Times New Roman" panose="02020603050405020304" pitchFamily="18" charset="0"/>
                          <a:cs typeface="Times New Roman" panose="02020603050405020304" pitchFamily="18" charset="0"/>
                        </a:rPr>
                        <a:t>       </a:t>
                      </a:r>
                      <a:endParaRPr lang="ru-RU" sz="2400" b="1" i="1" dirty="0">
                        <a:solidFill>
                          <a:schemeClr val="bg1"/>
                        </a:solidFill>
                      </a:endParaRPr>
                    </a:p>
                  </a:txBody>
                  <a:tcPr>
                    <a:solidFill>
                      <a:srgbClr val="5757FF"/>
                    </a:solidFill>
                  </a:tcPr>
                </a:tc>
                <a:tc>
                  <a:txBody>
                    <a:bodyPr/>
                    <a:lstStyle/>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игнорирует 	общеизвестные факты….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упускает из вида….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не 	критически 	относится 	к высказанному положению…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не 	подтверждает 	сказанное примерами… </a:t>
                      </a: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1406522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a:t>
            </a:r>
            <a:r>
              <a:rPr lang="ru-RU" sz="2400" b="1" i="1" dirty="0" smtClean="0">
                <a:solidFill>
                  <a:srgbClr val="000D26"/>
                </a:solidFill>
                <a:latin typeface="Times New Roman" panose="02020603050405020304" pitchFamily="18" charset="0"/>
                <a:cs typeface="Times New Roman" panose="02020603050405020304" pitchFamily="18" charset="0"/>
              </a:rPr>
              <a:t>2</a:t>
            </a:r>
            <a:endParaRPr lang="ru-RU" sz="2400" b="1" i="1" dirty="0">
              <a:solidFill>
                <a:srgbClr val="000D26"/>
              </a:solidFill>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140376012"/>
              </p:ext>
            </p:extLst>
          </p:nvPr>
        </p:nvGraphicFramePr>
        <p:xfrm>
          <a:off x="1255363" y="774916"/>
          <a:ext cx="10662834" cy="6015558"/>
        </p:xfrm>
        <a:graphic>
          <a:graphicData uri="http://schemas.openxmlformats.org/drawingml/2006/table">
            <a:tbl>
              <a:tblPr firstRow="1" bandRow="1">
                <a:tableStyleId>{5C22544A-7EE6-4342-B048-85BDC9FD1C3A}</a:tableStyleId>
              </a:tblPr>
              <a:tblGrid>
                <a:gridCol w="4567536">
                  <a:extLst>
                    <a:ext uri="{9D8B030D-6E8A-4147-A177-3AD203B41FA5}">
                      <a16:colId xmlns:a16="http://schemas.microsoft.com/office/drawing/2014/main" val="1183867504"/>
                    </a:ext>
                  </a:extLst>
                </a:gridCol>
                <a:gridCol w="6095298">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latin typeface="Times New Roman" panose="02020603050405020304" pitchFamily="18" charset="0"/>
                          <a:cs typeface="Times New Roman" panose="02020603050405020304" pitchFamily="18" charset="0"/>
                        </a:rPr>
                        <a:t>       </a:t>
                      </a:r>
                      <a:endParaRPr lang="ru-RU" sz="2400" b="1" i="1" dirty="0">
                        <a:solidFill>
                          <a:schemeClr val="bg1"/>
                        </a:solidFill>
                      </a:endParaRPr>
                    </a:p>
                  </a:txBody>
                  <a:tcPr>
                    <a:solidFill>
                      <a:srgbClr val="5757FF"/>
                    </a:solidFill>
                  </a:tcPr>
                </a:tc>
                <a:tc>
                  <a:txBody>
                    <a:bodyPr/>
                    <a:lstStyle/>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Мы </a:t>
                      </a:r>
                    </a:p>
                    <a:p>
                      <a:pPr marL="243840" indent="0" algn="just">
                        <a:lnSpc>
                          <a:spcPct val="161000"/>
                        </a:lnSpc>
                        <a:spcAft>
                          <a:spcPts val="0"/>
                        </a:spcAft>
                        <a:buFont typeface="Arial" panose="020B0604020202020204" pitchFamily="34" charset="0"/>
                        <a:buNone/>
                      </a:pPr>
                      <a:r>
                        <a:rPr lang="ru-RU" sz="2400" b="1" i="1" dirty="0" smtClean="0">
                          <a:solidFill>
                            <a:schemeClr val="bg1"/>
                          </a:solidFill>
                          <a:effectLst/>
                          <a:latin typeface="Times New Roman" panose="02020603050405020304" pitchFamily="18" charset="0"/>
                          <a:ea typeface="Times New Roman" panose="02020603050405020304" pitchFamily="18" charset="0"/>
                        </a:rPr>
                        <a:t>     -</a:t>
                      </a:r>
                      <a:r>
                        <a:rPr lang="ru-RU" sz="2400" b="1"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придерживаемся другой точки зрения (другого, противоположного мнения) …. </a:t>
                      </a:r>
                    </a:p>
                    <a:p>
                      <a:pPr marL="243840" indent="0" algn="just">
                        <a:lnSpc>
                          <a:spcPct val="161000"/>
                        </a:lnSpc>
                        <a:spcAft>
                          <a:spcPts val="0"/>
                        </a:spcAft>
                        <a:buFont typeface="Arial" panose="020B0604020202020204" pitchFamily="34" charset="0"/>
                        <a:buNone/>
                      </a:pPr>
                      <a:r>
                        <a:rPr lang="ru-RU" sz="2400" b="0" i="1" dirty="0" smtClean="0">
                          <a:solidFill>
                            <a:schemeClr val="bg1"/>
                          </a:solidFill>
                          <a:effectLst/>
                          <a:latin typeface="Times New Roman" panose="02020603050405020304" pitchFamily="18" charset="0"/>
                          <a:ea typeface="Times New Roman" panose="02020603050405020304" pitchFamily="18" charset="0"/>
                        </a:rPr>
                        <a:t>     -</a:t>
                      </a:r>
                      <a:r>
                        <a:rPr lang="ru-RU" sz="2400" b="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b="0" i="1" dirty="0" smtClean="0">
                          <a:solidFill>
                            <a:schemeClr val="bg1"/>
                          </a:solidFill>
                          <a:effectLst/>
                          <a:latin typeface="Times New Roman" panose="02020603050405020304" pitchFamily="18" charset="0"/>
                          <a:ea typeface="Times New Roman" panose="02020603050405020304" pitchFamily="18" charset="0"/>
                        </a:rPr>
                        <a:t>не можем согласиться (с чем?) … </a:t>
                      </a:r>
                    </a:p>
                    <a:p>
                      <a:pPr marL="243840" indent="0" algn="just">
                        <a:lnSpc>
                          <a:spcPct val="161000"/>
                        </a:lnSpc>
                        <a:spcAft>
                          <a:spcPts val="0"/>
                        </a:spcAft>
                        <a:buFont typeface="Arial" panose="020B0604020202020204" pitchFamily="34" charset="0"/>
                        <a:buNone/>
                      </a:pPr>
                      <a:endParaRPr lang="ru-RU" sz="2400" b="0" i="1" dirty="0" smtClean="0">
                        <a:solidFill>
                          <a:schemeClr val="bg1"/>
                        </a:solidFill>
                        <a:effectLst/>
                        <a:latin typeface="Times New Roman" panose="02020603050405020304" pitchFamily="18" charset="0"/>
                        <a:ea typeface="Times New Roman" panose="02020603050405020304" pitchFamily="18" charset="0"/>
                      </a:endParaRP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Трудно согласиться с автором (с таким подходом к решению (проблемы, вопроса, задачи)… </a:t>
                      </a:r>
                    </a:p>
                    <a:p>
                      <a:pPr marL="243840" indent="0" algn="just">
                        <a:lnSpc>
                          <a:spcPct val="161000"/>
                        </a:lnSpc>
                        <a:spcAft>
                          <a:spcPts val="0"/>
                        </a:spcAft>
                        <a:buFont typeface="Arial" panose="020B0604020202020204" pitchFamily="34" charset="0"/>
                        <a:buNone/>
                      </a:pPr>
                      <a:endParaRPr lang="ru-RU" sz="2400" b="1" i="1" dirty="0" smtClean="0">
                        <a:solidFill>
                          <a:schemeClr val="bg1"/>
                        </a:solidFill>
                        <a:effectLst/>
                        <a:latin typeface="Times New Roman" panose="02020603050405020304" pitchFamily="18" charset="0"/>
                        <a:ea typeface="Times New Roman" panose="02020603050405020304" pitchFamily="18" charset="0"/>
                      </a:endParaRP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26601884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15878" y="154983"/>
            <a:ext cx="10693830" cy="461665"/>
          </a:xfrm>
          <a:prstGeom prst="rect">
            <a:avLst/>
          </a:prstGeom>
          <a:noFill/>
        </p:spPr>
        <p:txBody>
          <a:bodyPr wrap="square" rtlCol="0">
            <a:spAutoFit/>
          </a:bodyPr>
          <a:lstStyle/>
          <a:p>
            <a:pPr algn="r"/>
            <a:r>
              <a:rPr lang="ru-RU" sz="2400" b="1" i="1" dirty="0">
                <a:solidFill>
                  <a:srgbClr val="000D26"/>
                </a:solidFill>
                <a:latin typeface="Times New Roman" panose="02020603050405020304" pitchFamily="18" charset="0"/>
                <a:cs typeface="Times New Roman" panose="02020603050405020304" pitchFamily="18" charset="0"/>
              </a:rPr>
              <a:t>Продолжение таблицы № </a:t>
            </a:r>
            <a:r>
              <a:rPr lang="ru-RU" sz="2400" b="1" i="1" dirty="0" smtClean="0">
                <a:solidFill>
                  <a:srgbClr val="000D26"/>
                </a:solidFill>
                <a:latin typeface="Times New Roman" panose="02020603050405020304" pitchFamily="18" charset="0"/>
                <a:cs typeface="Times New Roman" panose="02020603050405020304" pitchFamily="18" charset="0"/>
              </a:rPr>
              <a:t>2</a:t>
            </a:r>
            <a:endParaRPr lang="ru-RU" sz="2400" b="1" i="1" dirty="0">
              <a:solidFill>
                <a:srgbClr val="000D26"/>
              </a:solidFill>
              <a:latin typeface="Times New Roman" panose="02020603050405020304" pitchFamily="18"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2882521763"/>
              </p:ext>
            </p:extLst>
          </p:nvPr>
        </p:nvGraphicFramePr>
        <p:xfrm>
          <a:off x="1255363" y="774916"/>
          <a:ext cx="10662834" cy="5904853"/>
        </p:xfrm>
        <a:graphic>
          <a:graphicData uri="http://schemas.openxmlformats.org/drawingml/2006/table">
            <a:tbl>
              <a:tblPr firstRow="1" bandRow="1">
                <a:tableStyleId>{5C22544A-7EE6-4342-B048-85BDC9FD1C3A}</a:tableStyleId>
              </a:tblPr>
              <a:tblGrid>
                <a:gridCol w="4567536">
                  <a:extLst>
                    <a:ext uri="{9D8B030D-6E8A-4147-A177-3AD203B41FA5}">
                      <a16:colId xmlns:a16="http://schemas.microsoft.com/office/drawing/2014/main" val="1183867504"/>
                    </a:ext>
                  </a:extLst>
                </a:gridCol>
                <a:gridCol w="6095298">
                  <a:extLst>
                    <a:ext uri="{9D8B030D-6E8A-4147-A177-3AD203B41FA5}">
                      <a16:colId xmlns:a16="http://schemas.microsoft.com/office/drawing/2014/main" val="2410287077"/>
                    </a:ext>
                  </a:extLst>
                </a:gridCol>
              </a:tblGrid>
              <a:tr h="624027">
                <a:tc>
                  <a:txBody>
                    <a:bodyPr/>
                    <a:lstStyle/>
                    <a:p>
                      <a:pPr algn="ctr"/>
                      <a:r>
                        <a:rPr lang="ru-RU" sz="2400" i="1" dirty="0" smtClean="0">
                          <a:latin typeface="Times New Roman" panose="02020603050405020304" pitchFamily="18" charset="0"/>
                          <a:cs typeface="Times New Roman" panose="02020603050405020304" pitchFamily="18" charset="0"/>
                        </a:rPr>
                        <a:t>1</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tc>
                  <a:txBody>
                    <a:bodyPr/>
                    <a:lstStyle/>
                    <a:p>
                      <a:pPr algn="ctr"/>
                      <a:r>
                        <a:rPr lang="ru-RU" sz="2400" i="1" dirty="0" smtClean="0">
                          <a:latin typeface="Times New Roman" panose="02020603050405020304" pitchFamily="18" charset="0"/>
                          <a:cs typeface="Times New Roman" panose="02020603050405020304" pitchFamily="18" charset="0"/>
                        </a:rPr>
                        <a:t>2</a:t>
                      </a:r>
                      <a:endParaRPr lang="ru-RU" sz="2400" i="1" dirty="0">
                        <a:latin typeface="Times New Roman" panose="02020603050405020304" pitchFamily="18" charset="0"/>
                        <a:cs typeface="Times New Roman" panose="02020603050405020304" pitchFamily="18" charset="0"/>
                      </a:endParaRPr>
                    </a:p>
                  </a:txBody>
                  <a:tcPr>
                    <a:solidFill>
                      <a:srgbClr val="0000CC"/>
                    </a:solidFill>
                  </a:tcPr>
                </a:tc>
                <a:extLst>
                  <a:ext uri="{0D108BD9-81ED-4DB2-BD59-A6C34878D82A}">
                    <a16:rowId xmlns:a16="http://schemas.microsoft.com/office/drawing/2014/main" val="3645620749"/>
                  </a:ext>
                </a:extLst>
              </a:tr>
              <a:tr h="5280826">
                <a:tc>
                  <a:txBody>
                    <a:bodyPr/>
                    <a:lstStyle/>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endParaRPr lang="ru-RU" sz="2400" i="1" dirty="0" smtClean="0">
                        <a:solidFill>
                          <a:schemeClr val="bg1"/>
                        </a:solidFill>
                        <a:latin typeface="Times New Roman" panose="02020603050405020304" pitchFamily="18" charset="0"/>
                        <a:cs typeface="Times New Roman" panose="02020603050405020304" pitchFamily="18" charset="0"/>
                      </a:endParaRPr>
                    </a:p>
                    <a:p>
                      <a:pPr algn="just"/>
                      <a:r>
                        <a:rPr lang="ru-RU" sz="2400" b="1" i="1" dirty="0" smtClean="0">
                          <a:solidFill>
                            <a:schemeClr val="bg1"/>
                          </a:solidFill>
                          <a:latin typeface="Times New Roman" panose="02020603050405020304" pitchFamily="18" charset="0"/>
                          <a:cs typeface="Times New Roman" panose="02020603050405020304" pitchFamily="18" charset="0"/>
                        </a:rPr>
                        <a:t>       </a:t>
                      </a:r>
                      <a:endParaRPr lang="ru-RU" sz="2400" b="1" i="1" dirty="0">
                        <a:solidFill>
                          <a:schemeClr val="bg1"/>
                        </a:solidFill>
                      </a:endParaRPr>
                    </a:p>
                  </a:txBody>
                  <a:tcPr>
                    <a:solidFill>
                      <a:srgbClr val="5757FF"/>
                    </a:solidFill>
                  </a:tcPr>
                </a:tc>
                <a:tc>
                  <a:txBody>
                    <a:bodyPr/>
                    <a:lstStyle/>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Можно выразить сомнение в том, что…. </a:t>
                      </a:r>
                    </a:p>
                    <a:p>
                      <a:pPr marL="586740" indent="-342900" algn="just">
                        <a:lnSpc>
                          <a:spcPct val="161000"/>
                        </a:lnSpc>
                        <a:spcAft>
                          <a:spcPts val="0"/>
                        </a:spcAft>
                        <a:buFont typeface="Arial" panose="020B0604020202020204" pitchFamily="34" charset="0"/>
                        <a:buChar char="•"/>
                      </a:pPr>
                      <a:endParaRPr lang="ru-RU" sz="2400" b="1" i="1" dirty="0" smtClean="0">
                        <a:solidFill>
                          <a:schemeClr val="bg1"/>
                        </a:solidFill>
                        <a:effectLst/>
                        <a:latin typeface="Times New Roman" panose="02020603050405020304" pitchFamily="18" charset="0"/>
                        <a:ea typeface="Times New Roman" panose="02020603050405020304" pitchFamily="18" charset="0"/>
                      </a:endParaRP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Дискуссионно (сомнительно, спорно), что… </a:t>
                      </a:r>
                    </a:p>
                    <a:p>
                      <a:pPr marL="586740" indent="-342900" algn="just">
                        <a:lnSpc>
                          <a:spcPct val="161000"/>
                        </a:lnSpc>
                        <a:spcAft>
                          <a:spcPts val="0"/>
                        </a:spcAft>
                        <a:buFont typeface="Arial" panose="020B0604020202020204" pitchFamily="34" charset="0"/>
                        <a:buChar char="•"/>
                      </a:pPr>
                      <a:endParaRPr lang="ru-RU" sz="2400" b="1" i="1" dirty="0" smtClean="0">
                        <a:solidFill>
                          <a:schemeClr val="bg1"/>
                        </a:solidFill>
                        <a:effectLst/>
                        <a:latin typeface="Times New Roman" panose="02020603050405020304" pitchFamily="18" charset="0"/>
                        <a:ea typeface="Times New Roman" panose="02020603050405020304" pitchFamily="18" charset="0"/>
                      </a:endParaRPr>
                    </a:p>
                    <a:p>
                      <a:pPr marL="586740" indent="-342900" algn="just">
                        <a:lnSpc>
                          <a:spcPct val="161000"/>
                        </a:lnSpc>
                        <a:spcAft>
                          <a:spcPts val="0"/>
                        </a:spcAft>
                        <a:buFont typeface="Arial" panose="020B0604020202020204" pitchFamily="34" charset="0"/>
                        <a:buChar char="•"/>
                      </a:pPr>
                      <a:r>
                        <a:rPr lang="ru-RU" sz="2400" b="1" i="1" dirty="0" smtClean="0">
                          <a:solidFill>
                            <a:schemeClr val="bg1"/>
                          </a:solidFill>
                          <a:effectLst/>
                          <a:latin typeface="Times New Roman" panose="02020603050405020304" pitchFamily="18" charset="0"/>
                          <a:ea typeface="Times New Roman" panose="02020603050405020304" pitchFamily="18" charset="0"/>
                        </a:rPr>
                        <a:t>К недостаткам работы можно отнести… </a:t>
                      </a:r>
                    </a:p>
                  </a:txBody>
                  <a:tcPr>
                    <a:solidFill>
                      <a:srgbClr val="5757FF"/>
                    </a:solidFill>
                  </a:tcPr>
                </a:tc>
                <a:extLst>
                  <a:ext uri="{0D108BD9-81ED-4DB2-BD59-A6C34878D82A}">
                    <a16:rowId xmlns:a16="http://schemas.microsoft.com/office/drawing/2014/main" val="1301017110"/>
                  </a:ext>
                </a:extLst>
              </a:tr>
            </a:tbl>
          </a:graphicData>
        </a:graphic>
      </p:graphicFrame>
    </p:spTree>
    <p:extLst>
      <p:ext uri="{BB962C8B-B14F-4D97-AF65-F5344CB8AC3E}">
        <p14:creationId xmlns:p14="http://schemas.microsoft.com/office/powerpoint/2010/main" val="20482630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33054" y="651164"/>
            <a:ext cx="10482589" cy="1126462"/>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Планируемые результаты </a:t>
            </a:r>
            <a:endParaRPr lang="ru-RU" sz="3200" b="1" i="1" dirty="0" smtClean="0">
              <a:solidFill>
                <a:srgbClr val="000042"/>
              </a:solidFill>
              <a:latin typeface="Times New Roman" panose="02020603050405020304" pitchFamily="18" charset="0"/>
              <a:ea typeface="Times New Roman" panose="02020603050405020304" pitchFamily="18" charset="0"/>
            </a:endParaRPr>
          </a:p>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с</a:t>
            </a:r>
            <a:r>
              <a:rPr lang="ru-RU" sz="3200" b="1" i="1" dirty="0" smtClean="0">
                <a:solidFill>
                  <a:srgbClr val="000042"/>
                </a:solidFill>
                <a:latin typeface="Times New Roman" panose="02020603050405020304" pitchFamily="18" charset="0"/>
                <a:ea typeface="Times New Roman" panose="02020603050405020304" pitchFamily="18" charset="0"/>
              </a:rPr>
              <a:t>амостоятельной работы</a:t>
            </a:r>
            <a:endParaRPr lang="ru-RU" sz="3200" b="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825139147"/>
              </p:ext>
            </p:extLst>
          </p:nvPr>
        </p:nvGraphicFramePr>
        <p:xfrm>
          <a:off x="1415845" y="1884218"/>
          <a:ext cx="9742935" cy="42541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745673" y="2466109"/>
            <a:ext cx="942109" cy="523220"/>
          </a:xfrm>
          <a:prstGeom prst="rect">
            <a:avLst/>
          </a:prstGeom>
          <a:noFill/>
        </p:spPr>
        <p:txBody>
          <a:bodyPr wrap="square" rtlCol="0">
            <a:spAutoFi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1.</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2050473" y="4488873"/>
            <a:ext cx="900545"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2.</a:t>
            </a:r>
            <a:endParaRPr lang="ru-RU" sz="2800" b="1" i="1" dirty="0">
              <a:solidFill>
                <a:schemeClr val="bg1"/>
              </a:solidFill>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83030" y="4913369"/>
            <a:ext cx="1832613" cy="1453282"/>
          </a:xfrm>
          <a:prstGeom prst="rect">
            <a:avLst/>
          </a:prstGeom>
        </p:spPr>
      </p:pic>
    </p:spTree>
    <p:extLst>
      <p:ext uri="{BB962C8B-B14F-4D97-AF65-F5344CB8AC3E}">
        <p14:creationId xmlns:p14="http://schemas.microsoft.com/office/powerpoint/2010/main" val="24041694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46875" y="277091"/>
            <a:ext cx="10754180" cy="920060"/>
          </a:xfrm>
          <a:prstGeom prst="rect">
            <a:avLst/>
          </a:prstGeom>
          <a:noFill/>
        </p:spPr>
        <p:txBody>
          <a:bodyPr wrap="square" rtlCol="0">
            <a:spAutoFit/>
          </a:bodyPr>
          <a:lstStyle/>
          <a:p>
            <a:pPr marL="6350" marR="33020" lvl="0" indent="-6350" algn="ctr">
              <a:lnSpc>
                <a:spcPct val="105000"/>
              </a:lnSpc>
              <a:spcAft>
                <a:spcPts val="570"/>
              </a:spcAft>
            </a:pPr>
            <a:r>
              <a:rPr lang="ru-RU" sz="2400" b="1" i="1" dirty="0">
                <a:solidFill>
                  <a:srgbClr val="000042"/>
                </a:solidFill>
                <a:latin typeface="Times New Roman" panose="02020603050405020304" pitchFamily="18" charset="0"/>
                <a:ea typeface="Times New Roman" panose="02020603050405020304" pitchFamily="18" charset="0"/>
              </a:rPr>
              <a:t>Критерии оценки самостоятельной работы по теме </a:t>
            </a:r>
            <a:endParaRPr lang="ru-RU" sz="2400" b="1" i="1" dirty="0" smtClean="0">
              <a:solidFill>
                <a:srgbClr val="000042"/>
              </a:solidFill>
              <a:latin typeface="Times New Roman" panose="02020603050405020304" pitchFamily="18" charset="0"/>
              <a:ea typeface="Times New Roman" panose="02020603050405020304" pitchFamily="18" charset="0"/>
            </a:endParaRPr>
          </a:p>
          <a:p>
            <a:pPr marL="6350" marR="33020" lvl="0" indent="-6350" algn="ctr">
              <a:lnSpc>
                <a:spcPct val="105000"/>
              </a:lnSpc>
              <a:spcAft>
                <a:spcPts val="570"/>
              </a:spcAft>
            </a:pPr>
            <a:r>
              <a:rPr lang="ru-RU" sz="2400" b="1" i="1" dirty="0" smtClean="0">
                <a:solidFill>
                  <a:srgbClr val="000042"/>
                </a:solidFill>
                <a:latin typeface="Times New Roman" panose="02020603050405020304" pitchFamily="18" charset="0"/>
                <a:ea typeface="Times New Roman" panose="02020603050405020304" pitchFamily="18" charset="0"/>
              </a:rPr>
              <a:t>«</a:t>
            </a:r>
            <a:r>
              <a:rPr lang="ru-RU" sz="2400" b="1" i="1" kern="50" dirty="0">
                <a:solidFill>
                  <a:srgbClr val="000042"/>
                </a:solidFill>
                <a:latin typeface="Times New Roman" panose="02020603050405020304" pitchFamily="18" charset="0"/>
                <a:ea typeface="Courier New" panose="02070309020205020404" pitchFamily="49" charset="0"/>
              </a:rPr>
              <a:t>Написание реферата - статьи </a:t>
            </a:r>
            <a:r>
              <a:rPr lang="ru-RU" sz="2400" b="1" i="1" kern="0" dirty="0" smtClean="0">
                <a:solidFill>
                  <a:srgbClr val="000042"/>
                </a:solidFill>
                <a:latin typeface="Times New Roman" panose="02020603050405020304" pitchFamily="18" charset="0"/>
                <a:ea typeface="Courier New" panose="02070309020205020404" pitchFamily="49" charset="0"/>
              </a:rPr>
              <a:t>к</a:t>
            </a:r>
            <a:r>
              <a:rPr lang="ru-RU" sz="2400" b="1" i="1" kern="0" dirty="0" smtClean="0">
                <a:solidFill>
                  <a:srgbClr val="000042"/>
                </a:solidFill>
                <a:latin typeface="Times New Roman" panose="02020603050405020304" pitchFamily="18" charset="0"/>
                <a:ea typeface="Times New Roman" panose="02020603050405020304" pitchFamily="18" charset="0"/>
              </a:rPr>
              <a:t> </a:t>
            </a:r>
            <a:r>
              <a:rPr lang="ru-RU" sz="2400" b="1" i="1" kern="0" dirty="0">
                <a:solidFill>
                  <a:srgbClr val="000042"/>
                </a:solidFill>
                <a:latin typeface="Times New Roman" panose="02020603050405020304" pitchFamily="18" charset="0"/>
                <a:ea typeface="Times New Roman" panose="02020603050405020304" pitchFamily="18" charset="0"/>
              </a:rPr>
              <a:t>урокам психолого-педагогического цикла</a:t>
            </a:r>
            <a:r>
              <a:rPr lang="ru-RU" sz="2400" b="1" i="1" dirty="0">
                <a:solidFill>
                  <a:srgbClr val="000042"/>
                </a:solidFill>
                <a:latin typeface="Times New Roman" panose="02020603050405020304" pitchFamily="18" charset="0"/>
                <a:ea typeface="Times New Roman" panose="02020603050405020304" pitchFamily="18" charset="0"/>
              </a:rPr>
              <a:t>»</a:t>
            </a:r>
            <a:endParaRPr lang="ru-RU" sz="2400" i="1" dirty="0">
              <a:solidFill>
                <a:srgbClr val="000042"/>
              </a:solidFill>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1569051730"/>
              </p:ext>
            </p:extLst>
          </p:nvPr>
        </p:nvGraphicFramePr>
        <p:xfrm>
          <a:off x="1551709" y="1673817"/>
          <a:ext cx="10034369" cy="44645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551710" y="2060557"/>
            <a:ext cx="1122217" cy="523220"/>
          </a:xfrm>
          <a:prstGeom prst="rect">
            <a:avLst/>
          </a:prstGeom>
          <a:noFill/>
        </p:spPr>
        <p:txBody>
          <a:bodyPr wrap="square" rtlCol="0">
            <a:spAutoFit/>
          </a:bodyPr>
          <a:lstStyle/>
          <a:p>
            <a:pPr algn="ctr"/>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0" name="TextBox 9"/>
          <p:cNvSpPr txBox="1"/>
          <p:nvPr/>
        </p:nvSpPr>
        <p:spPr>
          <a:xfrm>
            <a:off x="2402236" y="3060442"/>
            <a:ext cx="877994"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1" name="TextBox 10"/>
          <p:cNvSpPr txBox="1"/>
          <p:nvPr/>
        </p:nvSpPr>
        <p:spPr>
          <a:xfrm>
            <a:off x="2402237" y="4099057"/>
            <a:ext cx="743920"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r>
              <a:rPr lang="ru-RU" dirty="0" smtClean="0"/>
              <a:t>.</a:t>
            </a:r>
            <a:endParaRPr lang="ru-RU" dirty="0"/>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806545" y="5098942"/>
            <a:ext cx="1310690" cy="1039391"/>
          </a:xfrm>
          <a:prstGeom prst="rect">
            <a:avLst/>
          </a:prstGeom>
        </p:spPr>
      </p:pic>
      <p:sp>
        <p:nvSpPr>
          <p:cNvPr id="4" name="TextBox 3"/>
          <p:cNvSpPr txBox="1"/>
          <p:nvPr/>
        </p:nvSpPr>
        <p:spPr>
          <a:xfrm>
            <a:off x="1967345" y="5098942"/>
            <a:ext cx="1178811" cy="523220"/>
          </a:xfrm>
          <a:prstGeom prst="rect">
            <a:avLst/>
          </a:prstGeom>
          <a:noFill/>
        </p:spPr>
        <p:txBody>
          <a:bodyPr wrap="square" rtlCol="0">
            <a:spAutoFit/>
          </a:bodyPr>
          <a:lstStyle/>
          <a:p>
            <a:r>
              <a:rPr lang="ru-RU" sz="2800" b="1" i="1" dirty="0" smtClean="0">
                <a:solidFill>
                  <a:schemeClr val="bg1"/>
                </a:solidFill>
              </a:rPr>
              <a:t>-</a:t>
            </a:r>
            <a:endParaRPr lang="ru-RU" sz="2800" b="1" i="1" dirty="0">
              <a:solidFill>
                <a:schemeClr val="bg1"/>
              </a:solidFill>
            </a:endParaRPr>
          </a:p>
        </p:txBody>
      </p:sp>
      <p:sp>
        <p:nvSpPr>
          <p:cNvPr id="5" name="TextBox 4"/>
          <p:cNvSpPr txBox="1"/>
          <p:nvPr/>
        </p:nvSpPr>
        <p:spPr>
          <a:xfrm>
            <a:off x="3146157" y="1197151"/>
            <a:ext cx="6607444" cy="480131"/>
          </a:xfrm>
          <a:prstGeom prst="rect">
            <a:avLst/>
          </a:prstGeom>
          <a:noFill/>
        </p:spPr>
        <p:txBody>
          <a:bodyPr wrap="square" rtlCol="0">
            <a:spAutoFit/>
          </a:bodyPr>
          <a:lstStyle/>
          <a:p>
            <a:pPr marR="36195" lvl="0" algn="ctr" fontAlgn="base">
              <a:lnSpc>
                <a:spcPct val="105000"/>
              </a:lnSpc>
              <a:spcAft>
                <a:spcPts val="20"/>
              </a:spcAft>
              <a:buClr>
                <a:srgbClr val="181717"/>
              </a:buClr>
              <a:buSzPts val="1050"/>
            </a:pPr>
            <a:r>
              <a:rPr lang="en-US" sz="2400" b="1" i="1" dirty="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a:t>
            </a:r>
            <a:r>
              <a:rPr lang="ru-RU" sz="2400" b="1" i="1" dirty="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Степень раскрытия темы:</a:t>
            </a:r>
          </a:p>
        </p:txBody>
      </p:sp>
    </p:spTree>
    <p:extLst>
      <p:ext uri="{BB962C8B-B14F-4D97-AF65-F5344CB8AC3E}">
        <p14:creationId xmlns:p14="http://schemas.microsoft.com/office/powerpoint/2010/main" val="21473073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96571" y="406400"/>
            <a:ext cx="9724572" cy="584775"/>
          </a:xfrm>
          <a:prstGeom prst="rect">
            <a:avLst/>
          </a:prstGeom>
          <a:noFill/>
        </p:spPr>
        <p:txBody>
          <a:bodyPr wrap="square" rtlCol="0">
            <a:spAutoFit/>
          </a:bodyPr>
          <a:lstStyle/>
          <a:p>
            <a:pPr algn="ctr"/>
            <a:r>
              <a:rPr lang="ru-RU" sz="3200" b="1" i="1" dirty="0" smtClean="0">
                <a:solidFill>
                  <a:srgbClr val="000D26"/>
                </a:solidFill>
                <a:latin typeface="Times New Roman" panose="02020603050405020304" pitchFamily="18" charset="0"/>
                <a:ea typeface="Times New Roman" panose="02020603050405020304" pitchFamily="18" charset="0"/>
              </a:rPr>
              <a:t>Основные функции </a:t>
            </a:r>
            <a:r>
              <a:rPr lang="ru-RU" sz="3200" b="1" i="1" dirty="0">
                <a:solidFill>
                  <a:srgbClr val="000D26"/>
                </a:solidFill>
                <a:latin typeface="Times New Roman" panose="02020603050405020304" pitchFamily="18" charset="0"/>
                <a:ea typeface="Times New Roman" panose="02020603050405020304" pitchFamily="18" charset="0"/>
              </a:rPr>
              <a:t>рефератов </a:t>
            </a:r>
            <a:endParaRPr lang="ru-RU" sz="3200" b="1" i="1" dirty="0">
              <a:solidFill>
                <a:srgbClr val="000D26"/>
              </a:solidFill>
            </a:endParaRPr>
          </a:p>
        </p:txBody>
      </p:sp>
      <p:graphicFrame>
        <p:nvGraphicFramePr>
          <p:cNvPr id="8" name="Схема 7"/>
          <p:cNvGraphicFramePr/>
          <p:nvPr>
            <p:extLst>
              <p:ext uri="{D42A27DB-BD31-4B8C-83A1-F6EECF244321}">
                <p14:modId xmlns:p14="http://schemas.microsoft.com/office/powerpoint/2010/main" val="3383273632"/>
              </p:ext>
            </p:extLst>
          </p:nvPr>
        </p:nvGraphicFramePr>
        <p:xfrm>
          <a:off x="2031999" y="1175657"/>
          <a:ext cx="9404250" cy="49626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2235199" y="1524000"/>
            <a:ext cx="551543" cy="523220"/>
          </a:xfrm>
          <a:prstGeom prst="rect">
            <a:avLst/>
          </a:prstGeom>
          <a:noFill/>
        </p:spPr>
        <p:txBody>
          <a:bodyPr wrap="square" rtlCol="0">
            <a:spAutoFi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1.</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2786742" y="2395564"/>
            <a:ext cx="493488"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2.</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2888343" y="3454399"/>
            <a:ext cx="522514"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3.</a:t>
            </a:r>
            <a:r>
              <a:rPr lang="ru-RU" dirty="0" smtClean="0"/>
              <a:t>.</a:t>
            </a:r>
            <a:endParaRPr lang="ru-RU" dirty="0"/>
          </a:p>
        </p:txBody>
      </p:sp>
      <p:sp>
        <p:nvSpPr>
          <p:cNvPr id="12" name="TextBox 11"/>
          <p:cNvSpPr txBox="1"/>
          <p:nvPr/>
        </p:nvSpPr>
        <p:spPr>
          <a:xfrm>
            <a:off x="2641600" y="4325257"/>
            <a:ext cx="638630"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4.</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2235199" y="5254171"/>
            <a:ext cx="551543"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5.</a:t>
            </a:r>
            <a:endParaRPr lang="ru-RU" sz="2800" b="1" i="1" dirty="0">
              <a:solidFill>
                <a:schemeClr val="bg1"/>
              </a:solidFill>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917296" y="4590729"/>
            <a:ext cx="2518953" cy="1997558"/>
          </a:xfrm>
          <a:prstGeom prst="rect">
            <a:avLst/>
          </a:prstGeom>
        </p:spPr>
      </p:pic>
    </p:spTree>
    <p:extLst>
      <p:ext uri="{BB962C8B-B14F-4D97-AF65-F5344CB8AC3E}">
        <p14:creationId xmlns:p14="http://schemas.microsoft.com/office/powerpoint/2010/main" val="73145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46875" y="277091"/>
            <a:ext cx="10754180" cy="920060"/>
          </a:xfrm>
          <a:prstGeom prst="rect">
            <a:avLst/>
          </a:prstGeom>
          <a:noFill/>
        </p:spPr>
        <p:txBody>
          <a:bodyPr wrap="square" rtlCol="0">
            <a:spAutoFit/>
          </a:bodyPr>
          <a:lstStyle/>
          <a:p>
            <a:pPr marL="6350" marR="33020" lvl="0" indent="-6350" algn="ctr">
              <a:lnSpc>
                <a:spcPct val="105000"/>
              </a:lnSpc>
              <a:spcAft>
                <a:spcPts val="570"/>
              </a:spcAft>
            </a:pPr>
            <a:r>
              <a:rPr lang="ru-RU" sz="2400" b="1" i="1" dirty="0">
                <a:solidFill>
                  <a:srgbClr val="000042"/>
                </a:solidFill>
                <a:latin typeface="Times New Roman" panose="02020603050405020304" pitchFamily="18" charset="0"/>
                <a:ea typeface="Times New Roman" panose="02020603050405020304" pitchFamily="18" charset="0"/>
              </a:rPr>
              <a:t>Критерии оценки самостоятельной работы по теме </a:t>
            </a:r>
            <a:endParaRPr lang="ru-RU" sz="2400" b="1" i="1" dirty="0" smtClean="0">
              <a:solidFill>
                <a:srgbClr val="000042"/>
              </a:solidFill>
              <a:latin typeface="Times New Roman" panose="02020603050405020304" pitchFamily="18" charset="0"/>
              <a:ea typeface="Times New Roman" panose="02020603050405020304" pitchFamily="18" charset="0"/>
            </a:endParaRPr>
          </a:p>
          <a:p>
            <a:pPr marL="6350" marR="33020" lvl="0" indent="-6350" algn="ctr">
              <a:lnSpc>
                <a:spcPct val="105000"/>
              </a:lnSpc>
              <a:spcAft>
                <a:spcPts val="570"/>
              </a:spcAft>
            </a:pPr>
            <a:r>
              <a:rPr lang="ru-RU" sz="2400" b="1" i="1" dirty="0" smtClean="0">
                <a:solidFill>
                  <a:srgbClr val="000042"/>
                </a:solidFill>
                <a:latin typeface="Times New Roman" panose="02020603050405020304" pitchFamily="18" charset="0"/>
                <a:ea typeface="Times New Roman" panose="02020603050405020304" pitchFamily="18" charset="0"/>
              </a:rPr>
              <a:t>«</a:t>
            </a:r>
            <a:r>
              <a:rPr lang="ru-RU" sz="2400" b="1" i="1" kern="50" dirty="0">
                <a:solidFill>
                  <a:srgbClr val="000042"/>
                </a:solidFill>
                <a:latin typeface="Times New Roman" panose="02020603050405020304" pitchFamily="18" charset="0"/>
                <a:ea typeface="Courier New" panose="02070309020205020404" pitchFamily="49" charset="0"/>
              </a:rPr>
              <a:t>Написание реферата - статьи </a:t>
            </a:r>
            <a:r>
              <a:rPr lang="ru-RU" sz="2400" b="1" i="1" kern="0" dirty="0" smtClean="0">
                <a:solidFill>
                  <a:srgbClr val="000042"/>
                </a:solidFill>
                <a:latin typeface="Times New Roman" panose="02020603050405020304" pitchFamily="18" charset="0"/>
                <a:ea typeface="Courier New" panose="02070309020205020404" pitchFamily="49" charset="0"/>
              </a:rPr>
              <a:t>к</a:t>
            </a:r>
            <a:r>
              <a:rPr lang="ru-RU" sz="2400" b="1" i="1" kern="0" dirty="0" smtClean="0">
                <a:solidFill>
                  <a:srgbClr val="000042"/>
                </a:solidFill>
                <a:latin typeface="Times New Roman" panose="02020603050405020304" pitchFamily="18" charset="0"/>
                <a:ea typeface="Times New Roman" panose="02020603050405020304" pitchFamily="18" charset="0"/>
              </a:rPr>
              <a:t> </a:t>
            </a:r>
            <a:r>
              <a:rPr lang="ru-RU" sz="2400" b="1" i="1" kern="0" dirty="0">
                <a:solidFill>
                  <a:srgbClr val="000042"/>
                </a:solidFill>
                <a:latin typeface="Times New Roman" panose="02020603050405020304" pitchFamily="18" charset="0"/>
                <a:ea typeface="Times New Roman" panose="02020603050405020304" pitchFamily="18" charset="0"/>
              </a:rPr>
              <a:t>урокам психолого-педагогического цикла</a:t>
            </a:r>
            <a:r>
              <a:rPr lang="ru-RU" sz="2400" b="1" i="1" dirty="0">
                <a:solidFill>
                  <a:srgbClr val="000042"/>
                </a:solidFill>
                <a:latin typeface="Times New Roman" panose="02020603050405020304" pitchFamily="18" charset="0"/>
                <a:ea typeface="Times New Roman" panose="02020603050405020304" pitchFamily="18" charset="0"/>
              </a:rPr>
              <a:t>»</a:t>
            </a:r>
            <a:endParaRPr lang="ru-RU" sz="2400" i="1" dirty="0">
              <a:solidFill>
                <a:srgbClr val="000042"/>
              </a:solidFill>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3557722062"/>
              </p:ext>
            </p:extLst>
          </p:nvPr>
        </p:nvGraphicFramePr>
        <p:xfrm>
          <a:off x="1551709" y="1870364"/>
          <a:ext cx="10034369" cy="42679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flipV="1">
            <a:off x="1551709" y="2355272"/>
            <a:ext cx="983674" cy="523220"/>
          </a:xfrm>
          <a:prstGeom prst="rect">
            <a:avLst/>
          </a:prstGeom>
          <a:noFill/>
        </p:spPr>
        <p:txBody>
          <a:bodyPr wrap="square" rtlCol="0">
            <a:spAutoFit/>
          </a:bodyPr>
          <a:lstStyle/>
          <a:p>
            <a:pPr algn="ctr"/>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0" name="TextBox 9"/>
          <p:cNvSpPr txBox="1"/>
          <p:nvPr/>
        </p:nvSpPr>
        <p:spPr>
          <a:xfrm>
            <a:off x="2402236" y="3210435"/>
            <a:ext cx="877993"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1" name="TextBox 10"/>
          <p:cNvSpPr txBox="1"/>
          <p:nvPr/>
        </p:nvSpPr>
        <p:spPr>
          <a:xfrm>
            <a:off x="2286000" y="4218563"/>
            <a:ext cx="994229"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r>
              <a:rPr lang="ru-RU" dirty="0" smtClean="0"/>
              <a:t>.</a:t>
            </a:r>
            <a:endParaRPr lang="ru-RU" dirty="0"/>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566591" y="5264726"/>
            <a:ext cx="1334464" cy="1058245"/>
          </a:xfrm>
          <a:prstGeom prst="rect">
            <a:avLst/>
          </a:prstGeom>
        </p:spPr>
      </p:pic>
      <p:sp>
        <p:nvSpPr>
          <p:cNvPr id="4" name="TextBox 3"/>
          <p:cNvSpPr txBox="1"/>
          <p:nvPr/>
        </p:nvSpPr>
        <p:spPr>
          <a:xfrm>
            <a:off x="1967345" y="5098942"/>
            <a:ext cx="1178811" cy="523220"/>
          </a:xfrm>
          <a:prstGeom prst="rect">
            <a:avLst/>
          </a:prstGeom>
          <a:noFill/>
        </p:spPr>
        <p:txBody>
          <a:bodyPr wrap="square" rtlCol="0">
            <a:spAutoFit/>
          </a:bodyPr>
          <a:lstStyle/>
          <a:p>
            <a:r>
              <a:rPr lang="ru-RU" sz="2800" b="1" i="1" dirty="0" smtClean="0">
                <a:solidFill>
                  <a:schemeClr val="bg1"/>
                </a:solidFill>
              </a:rPr>
              <a:t>-</a:t>
            </a:r>
            <a:endParaRPr lang="ru-RU" sz="2800" b="1" i="1" dirty="0">
              <a:solidFill>
                <a:schemeClr val="bg1"/>
              </a:solidFill>
            </a:endParaRPr>
          </a:p>
        </p:txBody>
      </p:sp>
      <p:sp>
        <p:nvSpPr>
          <p:cNvPr id="5" name="TextBox 4"/>
          <p:cNvSpPr txBox="1"/>
          <p:nvPr/>
        </p:nvSpPr>
        <p:spPr>
          <a:xfrm>
            <a:off x="2662051" y="1378909"/>
            <a:ext cx="7424057" cy="455317"/>
          </a:xfrm>
          <a:prstGeom prst="rect">
            <a:avLst/>
          </a:prstGeom>
          <a:noFill/>
        </p:spPr>
        <p:txBody>
          <a:bodyPr wrap="square" rtlCol="0">
            <a:spAutoFit/>
          </a:bodyPr>
          <a:lstStyle/>
          <a:p>
            <a:pPr marR="36195" lvl="0" algn="ctr" fontAlgn="base">
              <a:lnSpc>
                <a:spcPct val="105000"/>
              </a:lnSpc>
              <a:spcAft>
                <a:spcPts val="20"/>
              </a:spcAft>
              <a:buClr>
                <a:srgbClr val="181717"/>
              </a:buClr>
              <a:buSzPts val="1050"/>
            </a:pPr>
            <a:r>
              <a:rPr lang="en-US" sz="2400" b="1" i="1" dirty="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II</a:t>
            </a:r>
            <a:r>
              <a:rPr lang="ru-RU" sz="2400" b="1" i="1" dirty="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Объем использованной научной </a:t>
            </a:r>
            <a:r>
              <a:rPr lang="ru-RU" sz="2400" b="1" i="1" dirty="0" smtClean="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литературы:</a:t>
            </a:r>
            <a:endParaRPr lang="ru-RU" sz="2400" b="1" i="1" dirty="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6515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46875" y="277091"/>
            <a:ext cx="10754180" cy="920060"/>
          </a:xfrm>
          <a:prstGeom prst="rect">
            <a:avLst/>
          </a:prstGeom>
          <a:noFill/>
        </p:spPr>
        <p:txBody>
          <a:bodyPr wrap="square" rtlCol="0">
            <a:spAutoFit/>
          </a:bodyPr>
          <a:lstStyle/>
          <a:p>
            <a:pPr marL="6350" marR="33020" lvl="0" indent="-6350" algn="ctr">
              <a:lnSpc>
                <a:spcPct val="105000"/>
              </a:lnSpc>
              <a:spcAft>
                <a:spcPts val="570"/>
              </a:spcAft>
            </a:pPr>
            <a:r>
              <a:rPr lang="ru-RU" sz="2400" b="1" i="1" dirty="0">
                <a:solidFill>
                  <a:srgbClr val="000042"/>
                </a:solidFill>
                <a:latin typeface="Times New Roman" panose="02020603050405020304" pitchFamily="18" charset="0"/>
                <a:ea typeface="Times New Roman" panose="02020603050405020304" pitchFamily="18" charset="0"/>
              </a:rPr>
              <a:t>Критерии оценки самостоятельной работы по теме </a:t>
            </a:r>
            <a:endParaRPr lang="ru-RU" sz="2400" b="1" i="1" dirty="0" smtClean="0">
              <a:solidFill>
                <a:srgbClr val="000042"/>
              </a:solidFill>
              <a:latin typeface="Times New Roman" panose="02020603050405020304" pitchFamily="18" charset="0"/>
              <a:ea typeface="Times New Roman" panose="02020603050405020304" pitchFamily="18" charset="0"/>
            </a:endParaRPr>
          </a:p>
          <a:p>
            <a:pPr marL="6350" marR="33020" lvl="0" indent="-6350" algn="ctr">
              <a:lnSpc>
                <a:spcPct val="105000"/>
              </a:lnSpc>
              <a:spcAft>
                <a:spcPts val="570"/>
              </a:spcAft>
            </a:pPr>
            <a:r>
              <a:rPr lang="ru-RU" sz="2400" b="1" i="1" dirty="0" smtClean="0">
                <a:solidFill>
                  <a:srgbClr val="000042"/>
                </a:solidFill>
                <a:latin typeface="Times New Roman" panose="02020603050405020304" pitchFamily="18" charset="0"/>
                <a:ea typeface="Times New Roman" panose="02020603050405020304" pitchFamily="18" charset="0"/>
              </a:rPr>
              <a:t>«</a:t>
            </a:r>
            <a:r>
              <a:rPr lang="ru-RU" sz="2400" b="1" i="1" kern="50" dirty="0">
                <a:solidFill>
                  <a:srgbClr val="000042"/>
                </a:solidFill>
                <a:latin typeface="Times New Roman" panose="02020603050405020304" pitchFamily="18" charset="0"/>
                <a:ea typeface="Courier New" panose="02070309020205020404" pitchFamily="49" charset="0"/>
              </a:rPr>
              <a:t>Написание реферата - статьи </a:t>
            </a:r>
            <a:r>
              <a:rPr lang="ru-RU" sz="2400" b="1" i="1" kern="0" dirty="0" smtClean="0">
                <a:solidFill>
                  <a:srgbClr val="000042"/>
                </a:solidFill>
                <a:latin typeface="Times New Roman" panose="02020603050405020304" pitchFamily="18" charset="0"/>
                <a:ea typeface="Courier New" panose="02070309020205020404" pitchFamily="49" charset="0"/>
              </a:rPr>
              <a:t>к</a:t>
            </a:r>
            <a:r>
              <a:rPr lang="ru-RU" sz="2400" b="1" i="1" kern="0" dirty="0" smtClean="0">
                <a:solidFill>
                  <a:srgbClr val="000042"/>
                </a:solidFill>
                <a:latin typeface="Times New Roman" panose="02020603050405020304" pitchFamily="18" charset="0"/>
                <a:ea typeface="Times New Roman" panose="02020603050405020304" pitchFamily="18" charset="0"/>
              </a:rPr>
              <a:t> </a:t>
            </a:r>
            <a:r>
              <a:rPr lang="ru-RU" sz="2400" b="1" i="1" kern="0" dirty="0">
                <a:solidFill>
                  <a:srgbClr val="000042"/>
                </a:solidFill>
                <a:latin typeface="Times New Roman" panose="02020603050405020304" pitchFamily="18" charset="0"/>
                <a:ea typeface="Times New Roman" panose="02020603050405020304" pitchFamily="18" charset="0"/>
              </a:rPr>
              <a:t>урокам психолого-педагогического цикла</a:t>
            </a:r>
            <a:r>
              <a:rPr lang="ru-RU" sz="2400" b="1" i="1" dirty="0">
                <a:solidFill>
                  <a:srgbClr val="000042"/>
                </a:solidFill>
                <a:latin typeface="Times New Roman" panose="02020603050405020304" pitchFamily="18" charset="0"/>
                <a:ea typeface="Times New Roman" panose="02020603050405020304" pitchFamily="18" charset="0"/>
              </a:rPr>
              <a:t>»</a:t>
            </a:r>
            <a:endParaRPr lang="ru-RU" sz="2400" i="1" dirty="0">
              <a:solidFill>
                <a:srgbClr val="000042"/>
              </a:solidFill>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1014373647"/>
              </p:ext>
            </p:extLst>
          </p:nvPr>
        </p:nvGraphicFramePr>
        <p:xfrm>
          <a:off x="1551709" y="2197037"/>
          <a:ext cx="10034369" cy="3941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551710" y="1673817"/>
            <a:ext cx="1235032" cy="523220"/>
          </a:xfrm>
          <a:prstGeom prst="rect">
            <a:avLst/>
          </a:prstGeom>
          <a:noFill/>
        </p:spPr>
        <p:txBody>
          <a:bodyPr wrap="square" rtlCol="0">
            <a:spAutoFit/>
          </a:bodyPr>
          <a:lstStyle/>
          <a:p>
            <a:pPr algn="ctr"/>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0" name="TextBox 9"/>
          <p:cNvSpPr txBox="1"/>
          <p:nvPr/>
        </p:nvSpPr>
        <p:spPr>
          <a:xfrm>
            <a:off x="2202872" y="3376908"/>
            <a:ext cx="1077357"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1" name="TextBox 10"/>
          <p:cNvSpPr txBox="1"/>
          <p:nvPr/>
        </p:nvSpPr>
        <p:spPr>
          <a:xfrm>
            <a:off x="2202872" y="4391891"/>
            <a:ext cx="831273"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r>
              <a:rPr lang="ru-RU" dirty="0" smtClean="0"/>
              <a:t>.</a:t>
            </a:r>
            <a:endParaRPr lang="ru-RU" dirty="0"/>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213743" y="5278582"/>
            <a:ext cx="1687312" cy="1338057"/>
          </a:xfrm>
          <a:prstGeom prst="rect">
            <a:avLst/>
          </a:prstGeom>
        </p:spPr>
      </p:pic>
      <p:sp>
        <p:nvSpPr>
          <p:cNvPr id="4" name="TextBox 3"/>
          <p:cNvSpPr txBox="1"/>
          <p:nvPr/>
        </p:nvSpPr>
        <p:spPr>
          <a:xfrm>
            <a:off x="1967345" y="5278582"/>
            <a:ext cx="819397" cy="523220"/>
          </a:xfrm>
          <a:prstGeom prst="rect">
            <a:avLst/>
          </a:prstGeom>
          <a:noFill/>
        </p:spPr>
        <p:txBody>
          <a:bodyPr wrap="square" rtlCol="0">
            <a:spAutoFit/>
          </a:bodyPr>
          <a:lstStyle/>
          <a:p>
            <a:r>
              <a:rPr lang="ru-RU" sz="2800" b="1" i="1" dirty="0" smtClean="0">
                <a:solidFill>
                  <a:schemeClr val="bg1"/>
                </a:solidFill>
              </a:rPr>
              <a:t>-</a:t>
            </a:r>
            <a:endParaRPr lang="ru-RU" sz="2800" b="1" i="1" dirty="0">
              <a:solidFill>
                <a:schemeClr val="bg1"/>
              </a:solidFill>
            </a:endParaRPr>
          </a:p>
        </p:txBody>
      </p:sp>
      <p:sp>
        <p:nvSpPr>
          <p:cNvPr id="5" name="TextBox 4"/>
          <p:cNvSpPr txBox="1"/>
          <p:nvPr/>
        </p:nvSpPr>
        <p:spPr>
          <a:xfrm>
            <a:off x="1274619" y="1316181"/>
            <a:ext cx="10751126" cy="867930"/>
          </a:xfrm>
          <a:prstGeom prst="rect">
            <a:avLst/>
          </a:prstGeom>
          <a:noFill/>
        </p:spPr>
        <p:txBody>
          <a:bodyPr wrap="square" rtlCol="0">
            <a:spAutoFit/>
          </a:bodyPr>
          <a:lstStyle/>
          <a:p>
            <a:pPr marR="36195" lvl="0" algn="ctr" fontAlgn="base">
              <a:lnSpc>
                <a:spcPct val="105000"/>
              </a:lnSpc>
              <a:spcAft>
                <a:spcPts val="20"/>
              </a:spcAft>
              <a:buClr>
                <a:srgbClr val="181717"/>
              </a:buClr>
              <a:buSzPts val="1050"/>
            </a:pPr>
            <a:r>
              <a:rPr lang="en-US" sz="2400" b="1" i="1" dirty="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III</a:t>
            </a:r>
            <a:r>
              <a:rPr lang="ru-RU" sz="2400" b="1" i="1" dirty="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Достоверность информации в докладе (точность, обоснованность, наличие ссылок на источники первичной информации):</a:t>
            </a:r>
          </a:p>
        </p:txBody>
      </p:sp>
      <p:sp>
        <p:nvSpPr>
          <p:cNvPr id="6" name="TextBox 5"/>
          <p:cNvSpPr txBox="1"/>
          <p:nvPr/>
        </p:nvSpPr>
        <p:spPr>
          <a:xfrm>
            <a:off x="1842654" y="2549236"/>
            <a:ext cx="692727" cy="523220"/>
          </a:xfrm>
          <a:prstGeom prst="rect">
            <a:avLst/>
          </a:prstGeom>
          <a:noFill/>
        </p:spPr>
        <p:txBody>
          <a:bodyPr wrap="square" rtlCol="0">
            <a:spAutoFit/>
          </a:bodyPr>
          <a:lstStyle/>
          <a:p>
            <a:r>
              <a:rPr lang="ru-RU" sz="2800" b="1" dirty="0" smtClean="0">
                <a:solidFill>
                  <a:schemeClr val="bg1"/>
                </a:solidFill>
              </a:rPr>
              <a:t>-</a:t>
            </a:r>
            <a:endParaRPr lang="ru-RU" sz="2800" b="1" dirty="0">
              <a:solidFill>
                <a:schemeClr val="bg1"/>
              </a:solidFill>
            </a:endParaRPr>
          </a:p>
        </p:txBody>
      </p:sp>
    </p:spTree>
    <p:extLst>
      <p:ext uri="{BB962C8B-B14F-4D97-AF65-F5344CB8AC3E}">
        <p14:creationId xmlns:p14="http://schemas.microsoft.com/office/powerpoint/2010/main" val="364358896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46875" y="277091"/>
            <a:ext cx="10754180" cy="920060"/>
          </a:xfrm>
          <a:prstGeom prst="rect">
            <a:avLst/>
          </a:prstGeom>
          <a:noFill/>
        </p:spPr>
        <p:txBody>
          <a:bodyPr wrap="square" rtlCol="0">
            <a:spAutoFit/>
          </a:bodyPr>
          <a:lstStyle/>
          <a:p>
            <a:pPr marL="6350" marR="33020" lvl="0" indent="-6350" algn="ctr">
              <a:lnSpc>
                <a:spcPct val="105000"/>
              </a:lnSpc>
              <a:spcAft>
                <a:spcPts val="570"/>
              </a:spcAft>
            </a:pPr>
            <a:r>
              <a:rPr lang="ru-RU" sz="2400" b="1" i="1" dirty="0">
                <a:solidFill>
                  <a:srgbClr val="000042"/>
                </a:solidFill>
                <a:latin typeface="Times New Roman" panose="02020603050405020304" pitchFamily="18" charset="0"/>
                <a:ea typeface="Times New Roman" panose="02020603050405020304" pitchFamily="18" charset="0"/>
              </a:rPr>
              <a:t>Критерии оценки самостоятельной работы по теме </a:t>
            </a:r>
            <a:endParaRPr lang="ru-RU" sz="2400" b="1" i="1" dirty="0" smtClean="0">
              <a:solidFill>
                <a:srgbClr val="000042"/>
              </a:solidFill>
              <a:latin typeface="Times New Roman" panose="02020603050405020304" pitchFamily="18" charset="0"/>
              <a:ea typeface="Times New Roman" panose="02020603050405020304" pitchFamily="18" charset="0"/>
            </a:endParaRPr>
          </a:p>
          <a:p>
            <a:pPr marL="6350" marR="33020" lvl="0" indent="-6350" algn="ctr">
              <a:lnSpc>
                <a:spcPct val="105000"/>
              </a:lnSpc>
              <a:spcAft>
                <a:spcPts val="570"/>
              </a:spcAft>
            </a:pPr>
            <a:r>
              <a:rPr lang="ru-RU" sz="2400" b="1" i="1" dirty="0" smtClean="0">
                <a:solidFill>
                  <a:srgbClr val="000042"/>
                </a:solidFill>
                <a:latin typeface="Times New Roman" panose="02020603050405020304" pitchFamily="18" charset="0"/>
                <a:ea typeface="Times New Roman" panose="02020603050405020304" pitchFamily="18" charset="0"/>
              </a:rPr>
              <a:t>«</a:t>
            </a:r>
            <a:r>
              <a:rPr lang="ru-RU" sz="2400" b="1" i="1" kern="50" dirty="0">
                <a:solidFill>
                  <a:srgbClr val="000042"/>
                </a:solidFill>
                <a:latin typeface="Times New Roman" panose="02020603050405020304" pitchFamily="18" charset="0"/>
                <a:ea typeface="Courier New" panose="02070309020205020404" pitchFamily="49" charset="0"/>
              </a:rPr>
              <a:t>Написание реферата - статьи </a:t>
            </a:r>
            <a:r>
              <a:rPr lang="ru-RU" sz="2400" b="1" i="1" kern="0" dirty="0" smtClean="0">
                <a:solidFill>
                  <a:srgbClr val="000042"/>
                </a:solidFill>
                <a:latin typeface="Times New Roman" panose="02020603050405020304" pitchFamily="18" charset="0"/>
                <a:ea typeface="Courier New" panose="02070309020205020404" pitchFamily="49" charset="0"/>
              </a:rPr>
              <a:t>к</a:t>
            </a:r>
            <a:r>
              <a:rPr lang="ru-RU" sz="2400" b="1" i="1" kern="0" dirty="0" smtClean="0">
                <a:solidFill>
                  <a:srgbClr val="000042"/>
                </a:solidFill>
                <a:latin typeface="Times New Roman" panose="02020603050405020304" pitchFamily="18" charset="0"/>
                <a:ea typeface="Times New Roman" panose="02020603050405020304" pitchFamily="18" charset="0"/>
              </a:rPr>
              <a:t> </a:t>
            </a:r>
            <a:r>
              <a:rPr lang="ru-RU" sz="2400" b="1" i="1" kern="0" dirty="0">
                <a:solidFill>
                  <a:srgbClr val="000042"/>
                </a:solidFill>
                <a:latin typeface="Times New Roman" panose="02020603050405020304" pitchFamily="18" charset="0"/>
                <a:ea typeface="Times New Roman" panose="02020603050405020304" pitchFamily="18" charset="0"/>
              </a:rPr>
              <a:t>урокам психолого-педагогического цикла</a:t>
            </a:r>
            <a:r>
              <a:rPr lang="ru-RU" sz="2400" b="1" i="1" dirty="0">
                <a:solidFill>
                  <a:srgbClr val="000042"/>
                </a:solidFill>
                <a:latin typeface="Times New Roman" panose="02020603050405020304" pitchFamily="18" charset="0"/>
                <a:ea typeface="Times New Roman" panose="02020603050405020304" pitchFamily="18" charset="0"/>
              </a:rPr>
              <a:t>»</a:t>
            </a:r>
            <a:endParaRPr lang="ru-RU" sz="2400" i="1" dirty="0">
              <a:solidFill>
                <a:srgbClr val="000042"/>
              </a:solidFill>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3577924020"/>
              </p:ext>
            </p:extLst>
          </p:nvPr>
        </p:nvGraphicFramePr>
        <p:xfrm>
          <a:off x="1551709" y="2101764"/>
          <a:ext cx="10034369" cy="46038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flipV="1">
            <a:off x="1648690" y="2521527"/>
            <a:ext cx="900545" cy="523220"/>
          </a:xfrm>
          <a:prstGeom prst="rect">
            <a:avLst/>
          </a:prstGeom>
          <a:noFill/>
        </p:spPr>
        <p:txBody>
          <a:bodyPr wrap="square" rtlCol="0">
            <a:spAutoFit/>
          </a:bodyPr>
          <a:lstStyle/>
          <a:p>
            <a:pPr algn="ctr"/>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0" name="TextBox 9"/>
          <p:cNvSpPr txBox="1"/>
          <p:nvPr/>
        </p:nvSpPr>
        <p:spPr>
          <a:xfrm flipV="1">
            <a:off x="2341418" y="3642081"/>
            <a:ext cx="207818"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1" name="TextBox 10"/>
          <p:cNvSpPr txBox="1"/>
          <p:nvPr/>
        </p:nvSpPr>
        <p:spPr>
          <a:xfrm>
            <a:off x="2341418" y="4536966"/>
            <a:ext cx="804739"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r>
              <a:rPr lang="ru-RU" dirty="0" smtClean="0"/>
              <a:t>.</a:t>
            </a:r>
            <a:endParaRPr lang="ru-RU" dirty="0"/>
          </a:p>
        </p:txBody>
      </p:sp>
      <p:sp>
        <p:nvSpPr>
          <p:cNvPr id="4" name="TextBox 3"/>
          <p:cNvSpPr txBox="1"/>
          <p:nvPr/>
        </p:nvSpPr>
        <p:spPr>
          <a:xfrm>
            <a:off x="1884217" y="5657520"/>
            <a:ext cx="1261939" cy="523220"/>
          </a:xfrm>
          <a:prstGeom prst="rect">
            <a:avLst/>
          </a:prstGeom>
          <a:noFill/>
        </p:spPr>
        <p:txBody>
          <a:bodyPr wrap="square" rtlCol="0">
            <a:spAutoFit/>
          </a:bodyPr>
          <a:lstStyle/>
          <a:p>
            <a:r>
              <a:rPr lang="ru-RU" sz="2800" b="1" i="1" dirty="0" smtClean="0">
                <a:solidFill>
                  <a:schemeClr val="bg1"/>
                </a:solidFill>
              </a:rPr>
              <a:t>-</a:t>
            </a:r>
            <a:endParaRPr lang="ru-RU" sz="2800" b="1" i="1" dirty="0">
              <a:solidFill>
                <a:schemeClr val="bg1"/>
              </a:solidFill>
            </a:endParaRPr>
          </a:p>
        </p:txBody>
      </p:sp>
      <p:sp>
        <p:nvSpPr>
          <p:cNvPr id="5" name="TextBox 4"/>
          <p:cNvSpPr txBox="1"/>
          <p:nvPr/>
        </p:nvSpPr>
        <p:spPr>
          <a:xfrm>
            <a:off x="2786742" y="1409392"/>
            <a:ext cx="7770422" cy="480131"/>
          </a:xfrm>
          <a:prstGeom prst="rect">
            <a:avLst/>
          </a:prstGeom>
          <a:noFill/>
        </p:spPr>
        <p:txBody>
          <a:bodyPr wrap="square" rtlCol="0">
            <a:spAutoFit/>
          </a:bodyPr>
          <a:lstStyle/>
          <a:p>
            <a:pPr marR="36195" lvl="0" algn="ctr" fontAlgn="base">
              <a:lnSpc>
                <a:spcPct val="105000"/>
              </a:lnSpc>
              <a:spcAft>
                <a:spcPts val="20"/>
              </a:spcAft>
              <a:buClr>
                <a:srgbClr val="181717"/>
              </a:buClr>
              <a:buSzPts val="1050"/>
            </a:pPr>
            <a:r>
              <a:rPr lang="en-US" sz="2400" b="1" i="1" dirty="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IV</a:t>
            </a:r>
            <a:r>
              <a:rPr lang="ru-RU" sz="2400" b="1" i="1" dirty="0">
                <a:solidFill>
                  <a:srgbClr val="00007A"/>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Необходимость и достаточность информации:</a:t>
            </a:r>
          </a:p>
        </p:txBody>
      </p:sp>
    </p:spTree>
    <p:extLst>
      <p:ext uri="{BB962C8B-B14F-4D97-AF65-F5344CB8AC3E}">
        <p14:creationId xmlns:p14="http://schemas.microsoft.com/office/powerpoint/2010/main" val="6030831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400300" y="685800"/>
            <a:ext cx="7560129" cy="584775"/>
          </a:xfrm>
          <a:prstGeom prst="rect">
            <a:avLst/>
          </a:prstGeom>
          <a:noFill/>
        </p:spPr>
        <p:txBody>
          <a:bodyPr wrap="square" rtlCol="0">
            <a:spAutoFit/>
          </a:bodyPr>
          <a:lstStyle/>
          <a:p>
            <a:pPr algn="ctr"/>
            <a:r>
              <a:rPr lang="ru-RU" sz="3200" b="1" i="1" dirty="0">
                <a:solidFill>
                  <a:srgbClr val="000042"/>
                </a:solidFill>
                <a:latin typeface="Times New Roman" panose="02020603050405020304" pitchFamily="18" charset="0"/>
                <a:cs typeface="Times New Roman" panose="02020603050405020304" pitchFamily="18" charset="0"/>
              </a:rPr>
              <a:t>И</a:t>
            </a:r>
            <a:r>
              <a:rPr lang="ru-RU" sz="3200" b="1" i="1" dirty="0" smtClean="0">
                <a:solidFill>
                  <a:srgbClr val="000042"/>
                </a:solidFill>
                <a:latin typeface="Times New Roman" panose="02020603050405020304" pitchFamily="18" charset="0"/>
                <a:cs typeface="Times New Roman" panose="02020603050405020304" pitchFamily="18" charset="0"/>
              </a:rPr>
              <a:t>спользование </a:t>
            </a:r>
            <a:r>
              <a:rPr lang="ru-RU" sz="3200" b="1" i="1" dirty="0">
                <a:solidFill>
                  <a:srgbClr val="000042"/>
                </a:solidFill>
                <a:latin typeface="Times New Roman" panose="02020603050405020304" pitchFamily="18" charset="0"/>
                <a:cs typeface="Times New Roman" panose="02020603050405020304" pitchFamily="18" charset="0"/>
              </a:rPr>
              <a:t>цитат</a:t>
            </a:r>
          </a:p>
        </p:txBody>
      </p:sp>
      <p:pic>
        <p:nvPicPr>
          <p:cNvPr id="5" name="Рисунок 4"/>
          <p:cNvPicPr>
            <a:picLocks noChangeAspect="1"/>
          </p:cNvPicPr>
          <p:nvPr/>
        </p:nvPicPr>
        <p:blipFill>
          <a:blip r:embed="rId3" cstate="print">
            <a:extLst>
              <a:ext uri="{BEBA8EAE-BF5A-486C-A8C5-ECC9F3942E4B}">
                <a14:imgProps xmlns:a14="http://schemas.microsoft.com/office/drawing/2010/main">
                  <a14:imgLayer r:embed="rId4">
                    <a14:imgEffect>
                      <a14:backgroundRemoval t="0" b="99840" l="0" r="100000"/>
                    </a14:imgEffect>
                  </a14:imgLayer>
                </a14:imgProps>
              </a:ext>
              <a:ext uri="{28A0092B-C50C-407E-A947-70E740481C1C}">
                <a14:useLocalDpi xmlns:a14="http://schemas.microsoft.com/office/drawing/2010/main" val="0"/>
              </a:ext>
            </a:extLst>
          </a:blip>
          <a:stretch>
            <a:fillRect/>
          </a:stretch>
        </p:blipFill>
        <p:spPr>
          <a:xfrm>
            <a:off x="9960429" y="477112"/>
            <a:ext cx="1586925" cy="1586925"/>
          </a:xfrm>
          <a:prstGeom prst="rect">
            <a:avLst/>
          </a:prstGeom>
        </p:spPr>
      </p:pic>
      <p:sp>
        <p:nvSpPr>
          <p:cNvPr id="6" name="TextBox 5"/>
          <p:cNvSpPr txBox="1"/>
          <p:nvPr/>
        </p:nvSpPr>
        <p:spPr>
          <a:xfrm>
            <a:off x="1240972" y="2204357"/>
            <a:ext cx="10156372" cy="2867195"/>
          </a:xfrm>
          <a:prstGeom prst="rect">
            <a:avLst/>
          </a:prstGeom>
          <a:noFill/>
        </p:spPr>
        <p:txBody>
          <a:bodyPr wrap="square" rtlCol="0">
            <a:spAutoFit/>
          </a:bodyPr>
          <a:lstStyle/>
          <a:p>
            <a:pPr marL="243840" indent="443230" algn="just">
              <a:lnSpc>
                <a:spcPct val="161000"/>
              </a:lnSpc>
              <a:spcAft>
                <a:spcPts val="0"/>
              </a:spcAft>
            </a:pPr>
            <a:r>
              <a:rPr lang="ru-RU" sz="2800" i="1" dirty="0">
                <a:solidFill>
                  <a:srgbClr val="000042"/>
                </a:solidFill>
                <a:latin typeface="Times New Roman" panose="02020603050405020304" pitchFamily="18" charset="0"/>
                <a:ea typeface="Times New Roman" panose="02020603050405020304" pitchFamily="18" charset="0"/>
              </a:rPr>
              <a:t>В реферате могут быть использованы цитаты из реферируемой работы. Они всегда ставятся в кавычки. Следует различать три вида цитирования, при этом знаки препинания ставятся, как в предложениях с прямой речью</a:t>
            </a:r>
            <a:r>
              <a:rPr lang="ru-RU" sz="2800" i="1" dirty="0">
                <a:solidFill>
                  <a:srgbClr val="000000"/>
                </a:solidFill>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18052282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88577" y="3241963"/>
            <a:ext cx="3184767" cy="3616037"/>
          </a:xfrm>
          <a:prstGeom prst="rect">
            <a:avLst/>
          </a:prstGeom>
          <a:effectLst>
            <a:softEdge rad="63500"/>
          </a:effectLst>
        </p:spPr>
      </p:pic>
      <p:sp>
        <p:nvSpPr>
          <p:cNvPr id="2" name="TextBox 1"/>
          <p:cNvSpPr txBox="1"/>
          <p:nvPr/>
        </p:nvSpPr>
        <p:spPr>
          <a:xfrm>
            <a:off x="1634836" y="290945"/>
            <a:ext cx="9130146" cy="584775"/>
          </a:xfrm>
          <a:prstGeom prst="rect">
            <a:avLst/>
          </a:prstGeom>
          <a:noFill/>
        </p:spPr>
        <p:txBody>
          <a:bodyPr wrap="square" rtlCol="0">
            <a:spAutoFit/>
          </a:bodyPr>
          <a:lstStyle/>
          <a:p>
            <a:pPr algn="just"/>
            <a:r>
              <a:rPr lang="ru-RU" sz="3200" b="1" i="1" dirty="0">
                <a:solidFill>
                  <a:srgbClr val="000042"/>
                </a:solidFill>
                <a:latin typeface="Times New Roman" panose="02020603050405020304" pitchFamily="18" charset="0"/>
                <a:cs typeface="Times New Roman" panose="02020603050405020304" pitchFamily="18" charset="0"/>
              </a:rPr>
              <a:t>И</a:t>
            </a:r>
            <a:r>
              <a:rPr lang="ru-RU" sz="3200" b="1" i="1" dirty="0" smtClean="0">
                <a:solidFill>
                  <a:srgbClr val="000042"/>
                </a:solidFill>
                <a:latin typeface="Times New Roman" panose="02020603050405020304" pitchFamily="18" charset="0"/>
                <a:cs typeface="Times New Roman" panose="02020603050405020304" pitchFamily="18" charset="0"/>
              </a:rPr>
              <a:t>сточники</a:t>
            </a:r>
            <a:endParaRPr lang="ru-RU" sz="3200" b="1" i="1" dirty="0">
              <a:solidFill>
                <a:srgbClr val="000042"/>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457200" y="1094509"/>
            <a:ext cx="8091055" cy="4939814"/>
          </a:xfrm>
          <a:prstGeom prst="rect">
            <a:avLst/>
          </a:prstGeom>
          <a:noFill/>
        </p:spPr>
        <p:txBody>
          <a:bodyPr wrap="square" rtlCol="0">
            <a:spAutoFit/>
          </a:bodyPr>
          <a:lstStyle/>
          <a:p>
            <a:pPr marL="457200" marR="18415" lvl="0" indent="-457200" algn="just" fontAlgn="base">
              <a:lnSpc>
                <a:spcPct val="105000"/>
              </a:lnSpc>
              <a:buClr>
                <a:srgbClr val="181717"/>
              </a:buClr>
              <a:buSzPts val="900"/>
              <a:buFont typeface="Wingdings" panose="05000000000000000000" pitchFamily="2" charset="2"/>
              <a:buChar char="Ø"/>
            </a:pPr>
            <a:r>
              <a:rPr lang="ru-RU" sz="2000" b="1"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Борикова Л. В. Пишем реферат, доклад, выпускную квалификационную работу: учеб. пособие </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/Л. В. Борикова, Н. А. Виноградова. М.: академия Иц, 2000. 96 с. </a:t>
            </a:r>
          </a:p>
          <a:p>
            <a:pPr marL="342900" marR="18415" lvl="0" indent="-342900" algn="just" fontAlgn="base">
              <a:lnSpc>
                <a:spcPct val="105000"/>
              </a:lnSpc>
              <a:buClr>
                <a:srgbClr val="181717"/>
              </a:buClr>
              <a:buSzPts val="900"/>
              <a:buFont typeface="Wingdings" panose="05000000000000000000" pitchFamily="2" charset="2"/>
              <a:buChar char="Ø"/>
            </a:pPr>
            <a:r>
              <a:rPr lang="ru-RU" sz="2000" b="1"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Куклина, Е. Н. Основы учебно-исследовательской деятельности : учебное пособие для среднего профессионального образования </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p>
          <a:p>
            <a:pPr marL="342900" marR="18415" lvl="0" indent="-342900" algn="just" fontAlgn="base">
              <a:lnSpc>
                <a:spcPct val="105000"/>
              </a:lnSpc>
              <a:buClr>
                <a:srgbClr val="181717"/>
              </a:buClr>
              <a:buSzPts val="900"/>
              <a:buFont typeface="Wingdings" panose="05000000000000000000" pitchFamily="2" charset="2"/>
              <a:buChar char="Ø"/>
            </a:pPr>
            <a:r>
              <a:rPr lang="ru-RU" sz="2000" b="1" i="1" dirty="0">
                <a:solidFill>
                  <a:srgbClr val="000042"/>
                </a:solidFill>
                <a:uFill>
                  <a:solidFill>
                    <a:srgbClr val="000000"/>
                  </a:solidFill>
                </a:uFill>
                <a:latin typeface="Times New Roman" panose="02020603050405020304" pitchFamily="18" charset="0"/>
                <a:cs typeface="Times New Roman" panose="02020603050405020304" pitchFamily="18" charset="0"/>
              </a:rPr>
              <a:t>       </a:t>
            </a:r>
            <a:r>
              <a:rPr lang="ru-RU" sz="2000" b="1" i="1" dirty="0">
                <a:solidFill>
                  <a:srgbClr val="000042"/>
                </a:solidFill>
                <a:latin typeface="Times New Roman" panose="02020603050405020304" pitchFamily="18" charset="0"/>
                <a:cs typeface="Times New Roman" panose="02020603050405020304" pitchFamily="18" charset="0"/>
              </a:rPr>
              <a:t> Культура устной и письменной речи делового человека: Справочник. </a:t>
            </a:r>
            <a:r>
              <a:rPr lang="ru-RU" sz="2000" i="1" dirty="0">
                <a:solidFill>
                  <a:srgbClr val="000042"/>
                </a:solidFill>
                <a:latin typeface="Times New Roman" panose="02020603050405020304" pitchFamily="18" charset="0"/>
                <a:cs typeface="Times New Roman" panose="02020603050405020304" pitchFamily="18" charset="0"/>
              </a:rPr>
              <a:t>– М., Флинта, Наука, 1997.</a:t>
            </a:r>
          </a:p>
          <a:p>
            <a:pPr marL="342900" marR="18415" lvl="0" indent="-342900" algn="just" fontAlgn="base">
              <a:lnSpc>
                <a:spcPct val="105000"/>
              </a:lnSpc>
              <a:buClr>
                <a:srgbClr val="181717"/>
              </a:buClr>
              <a:buSzPts val="900"/>
              <a:buFont typeface="Wingdings" panose="05000000000000000000" pitchFamily="2" charset="2"/>
              <a:buChar char="Ø"/>
            </a:pPr>
            <a:r>
              <a:rPr lang="ru-RU" sz="2000" b="1"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Онушкин В. Г., Огарев Е. И. Образование взрослых: междисциплинарный словарь терминологии. </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Спб.; Воронеж, 1995. 232 с.</a:t>
            </a:r>
          </a:p>
        </p:txBody>
      </p:sp>
    </p:spTree>
    <p:extLst>
      <p:ext uri="{BB962C8B-B14F-4D97-AF65-F5344CB8AC3E}">
        <p14:creationId xmlns:p14="http://schemas.microsoft.com/office/powerpoint/2010/main" val="40337902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770742" y="391886"/>
            <a:ext cx="8882743" cy="584775"/>
          </a:xfrm>
          <a:prstGeom prst="rect">
            <a:avLst/>
          </a:prstGeom>
          <a:noFill/>
        </p:spPr>
        <p:txBody>
          <a:bodyPr wrap="square" rtlCol="0">
            <a:spAutoFit/>
          </a:bodyPr>
          <a:lstStyle/>
          <a:p>
            <a:pPr algn="ctr"/>
            <a:r>
              <a:rPr lang="ru-RU" sz="3200" b="1" i="1" dirty="0" smtClean="0">
                <a:solidFill>
                  <a:srgbClr val="000D26"/>
                </a:solidFill>
                <a:latin typeface="Times New Roman" panose="02020603050405020304" pitchFamily="18" charset="0"/>
                <a:ea typeface="Times New Roman" panose="02020603050405020304" pitchFamily="18" charset="0"/>
              </a:rPr>
              <a:t>Способы </a:t>
            </a:r>
            <a:r>
              <a:rPr lang="ru-RU" sz="3200" b="1" i="1" dirty="0">
                <a:solidFill>
                  <a:srgbClr val="000D26"/>
                </a:solidFill>
                <a:latin typeface="Times New Roman" panose="02020603050405020304" pitchFamily="18" charset="0"/>
                <a:ea typeface="Times New Roman" panose="02020603050405020304" pitchFamily="18" charset="0"/>
              </a:rPr>
              <a:t>изложения информации в реферате</a:t>
            </a:r>
            <a:endParaRPr lang="ru-RU" sz="3200" b="1" i="1" dirty="0">
              <a:solidFill>
                <a:srgbClr val="000D26"/>
              </a:solidFill>
            </a:endParaRPr>
          </a:p>
        </p:txBody>
      </p:sp>
      <p:graphicFrame>
        <p:nvGraphicFramePr>
          <p:cNvPr id="4" name="Схема 3"/>
          <p:cNvGraphicFramePr/>
          <p:nvPr>
            <p:extLst>
              <p:ext uri="{D42A27DB-BD31-4B8C-83A1-F6EECF244321}">
                <p14:modId xmlns:p14="http://schemas.microsoft.com/office/powerpoint/2010/main" val="557389048"/>
              </p:ext>
            </p:extLst>
          </p:nvPr>
        </p:nvGraphicFramePr>
        <p:xfrm>
          <a:off x="1654629" y="1378857"/>
          <a:ext cx="9707031" cy="477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1944914" y="1973943"/>
            <a:ext cx="754743" cy="584775"/>
          </a:xfrm>
          <a:prstGeom prst="rect">
            <a:avLst/>
          </a:prstGeom>
          <a:noFill/>
        </p:spPr>
        <p:txBody>
          <a:bodyPr wrap="square" rtlCol="0">
            <a:spAutoFit/>
          </a:bodyPr>
          <a:lstStyle/>
          <a:p>
            <a:pPr algn="ctr"/>
            <a:r>
              <a:rPr lang="ru-RU" sz="3200" b="1" i="1" dirty="0" smtClean="0">
                <a:solidFill>
                  <a:schemeClr val="bg1"/>
                </a:solidFill>
                <a:latin typeface="Times New Roman" panose="02020603050405020304" pitchFamily="18" charset="0"/>
                <a:cs typeface="Times New Roman" panose="02020603050405020304" pitchFamily="18" charset="0"/>
              </a:rPr>
              <a:t>1.</a:t>
            </a:r>
            <a:r>
              <a:rPr lang="ru-RU" dirty="0" smtClean="0"/>
              <a:t>.</a:t>
            </a:r>
            <a:endParaRPr lang="ru-RU" dirty="0"/>
          </a:p>
        </p:txBody>
      </p:sp>
      <p:pic>
        <p:nvPicPr>
          <p:cNvPr id="6" name="Рисунок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28724" y="4503632"/>
            <a:ext cx="2232936" cy="1770743"/>
          </a:xfrm>
          <a:prstGeom prst="rect">
            <a:avLst/>
          </a:prstGeom>
        </p:spPr>
      </p:pic>
      <p:sp>
        <p:nvSpPr>
          <p:cNvPr id="7" name="TextBox 6"/>
          <p:cNvSpPr txBox="1"/>
          <p:nvPr/>
        </p:nvSpPr>
        <p:spPr>
          <a:xfrm>
            <a:off x="2191657" y="3429000"/>
            <a:ext cx="1045029" cy="584775"/>
          </a:xfrm>
          <a:prstGeom prst="rect">
            <a:avLst/>
          </a:prstGeom>
          <a:noFill/>
        </p:spPr>
        <p:txBody>
          <a:bodyPr wrap="square" rtlCol="0">
            <a:spAutoFit/>
          </a:bodyPr>
          <a:lstStyle/>
          <a:p>
            <a:pPr algn="ctr"/>
            <a:r>
              <a:rPr lang="ru-RU" sz="3200" b="1" i="1" dirty="0" smtClean="0">
                <a:solidFill>
                  <a:schemeClr val="bg1"/>
                </a:solidFill>
                <a:latin typeface="Times New Roman" panose="02020603050405020304" pitchFamily="18" charset="0"/>
                <a:cs typeface="Times New Roman" panose="02020603050405020304" pitchFamily="18" charset="0"/>
              </a:rPr>
              <a:t>2.</a:t>
            </a:r>
            <a:endParaRPr lang="ru-RU" sz="3200" b="1" i="1" dirty="0">
              <a:solidFill>
                <a:schemeClr val="bg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770742" y="4804229"/>
            <a:ext cx="1117601" cy="584775"/>
          </a:xfrm>
          <a:prstGeom prst="rect">
            <a:avLst/>
          </a:prstGeom>
          <a:noFill/>
        </p:spPr>
        <p:txBody>
          <a:bodyPr wrap="square" rtlCol="0">
            <a:spAutoFit/>
          </a:bodyPr>
          <a:lstStyle/>
          <a:p>
            <a:pPr algn="ctr"/>
            <a:r>
              <a:rPr lang="ru-RU" sz="3200" b="1" i="1" dirty="0" smtClean="0">
                <a:solidFill>
                  <a:schemeClr val="bg1"/>
                </a:solidFill>
                <a:latin typeface="Times New Roman" panose="02020603050405020304" pitchFamily="18" charset="0"/>
                <a:cs typeface="Times New Roman" panose="02020603050405020304" pitchFamily="18" charset="0"/>
              </a:rPr>
              <a:t>3</a:t>
            </a:r>
            <a:r>
              <a:rPr lang="ru-RU" dirty="0" smtClean="0">
                <a:solidFill>
                  <a:schemeClr val="bg1"/>
                </a:solidFill>
              </a:rPr>
              <a:t>.</a:t>
            </a:r>
            <a:endParaRPr lang="ru-RU" dirty="0">
              <a:solidFill>
                <a:schemeClr val="bg1"/>
              </a:solidFill>
            </a:endParaRPr>
          </a:p>
        </p:txBody>
      </p:sp>
    </p:spTree>
    <p:extLst>
      <p:ext uri="{BB962C8B-B14F-4D97-AF65-F5344CB8AC3E}">
        <p14:creationId xmlns:p14="http://schemas.microsoft.com/office/powerpoint/2010/main" val="3540191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96571" y="234144"/>
            <a:ext cx="9958120" cy="584775"/>
          </a:xfrm>
          <a:prstGeom prst="rect">
            <a:avLst/>
          </a:prstGeom>
          <a:noFill/>
        </p:spPr>
        <p:txBody>
          <a:bodyPr wrap="square" rtlCol="0">
            <a:spAutoFit/>
          </a:bodyPr>
          <a:lstStyle/>
          <a:p>
            <a:pPr algn="ctr"/>
            <a:r>
              <a:rPr lang="ru-RU" sz="3200" b="1" i="1" dirty="0" smtClean="0">
                <a:solidFill>
                  <a:srgbClr val="000D26"/>
                </a:solidFill>
                <a:latin typeface="Times New Roman" panose="02020603050405020304" pitchFamily="18" charset="0"/>
                <a:ea typeface="Times New Roman" panose="02020603050405020304" pitchFamily="18" charset="0"/>
              </a:rPr>
              <a:t>Основные </a:t>
            </a:r>
            <a:r>
              <a:rPr lang="ru-RU" sz="3200" b="1" i="1" dirty="0" smtClean="0">
                <a:solidFill>
                  <a:srgbClr val="000D26"/>
                </a:solidFill>
                <a:latin typeface="Times New Roman" panose="02020603050405020304" pitchFamily="18" charset="0"/>
                <a:cs typeface="Times New Roman" panose="02020603050405020304" pitchFamily="18" charset="0"/>
              </a:rPr>
              <a:t>этапы процесса </a:t>
            </a:r>
            <a:r>
              <a:rPr lang="ru-RU" sz="3200" b="1" i="1" dirty="0">
                <a:solidFill>
                  <a:srgbClr val="000D26"/>
                </a:solidFill>
                <a:latin typeface="Times New Roman" panose="02020603050405020304" pitchFamily="18" charset="0"/>
                <a:cs typeface="Times New Roman" panose="02020603050405020304" pitchFamily="18" charset="0"/>
              </a:rPr>
              <a:t>реферирования </a:t>
            </a:r>
          </a:p>
        </p:txBody>
      </p:sp>
      <p:graphicFrame>
        <p:nvGraphicFramePr>
          <p:cNvPr id="8" name="Схема 7"/>
          <p:cNvGraphicFramePr/>
          <p:nvPr>
            <p:extLst>
              <p:ext uri="{D42A27DB-BD31-4B8C-83A1-F6EECF244321}">
                <p14:modId xmlns:p14="http://schemas.microsoft.com/office/powerpoint/2010/main" val="1493376654"/>
              </p:ext>
            </p:extLst>
          </p:nvPr>
        </p:nvGraphicFramePr>
        <p:xfrm>
          <a:off x="1596571" y="991175"/>
          <a:ext cx="9724572" cy="51471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399309" y="1166557"/>
            <a:ext cx="1242291" cy="523220"/>
          </a:xfrm>
          <a:prstGeom prst="rect">
            <a:avLst/>
          </a:prstGeom>
          <a:noFill/>
        </p:spPr>
        <p:txBody>
          <a:bodyPr wrap="square" rtlCol="0">
            <a:spAutoFi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1.</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2235199" y="1862033"/>
            <a:ext cx="551543"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2.</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2448732" y="2557509"/>
            <a:ext cx="529995"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3.</a:t>
            </a:r>
            <a:r>
              <a:rPr lang="ru-RU" dirty="0" smtClean="0"/>
              <a:t>.</a:t>
            </a:r>
            <a:endParaRPr lang="ru-RU" dirty="0"/>
          </a:p>
        </p:txBody>
      </p:sp>
      <p:sp>
        <p:nvSpPr>
          <p:cNvPr id="12" name="TextBox 11"/>
          <p:cNvSpPr txBox="1"/>
          <p:nvPr/>
        </p:nvSpPr>
        <p:spPr>
          <a:xfrm>
            <a:off x="2448731" y="3366655"/>
            <a:ext cx="1084177"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4.</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2448731" y="4062131"/>
            <a:ext cx="529996"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5.</a:t>
            </a:r>
            <a:endParaRPr lang="ru-RU" sz="2800" b="1" i="1" dirty="0">
              <a:solidFill>
                <a:schemeClr val="bg1"/>
              </a:solidFill>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64436" y="4944635"/>
            <a:ext cx="1953491" cy="1549140"/>
          </a:xfrm>
          <a:prstGeom prst="rect">
            <a:avLst/>
          </a:prstGeom>
        </p:spPr>
      </p:pic>
      <p:sp>
        <p:nvSpPr>
          <p:cNvPr id="4" name="TextBox 3"/>
          <p:cNvSpPr txBox="1"/>
          <p:nvPr/>
        </p:nvSpPr>
        <p:spPr>
          <a:xfrm>
            <a:off x="2078182" y="4752109"/>
            <a:ext cx="708559"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6.</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731818" y="5442087"/>
            <a:ext cx="503381"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7.</a:t>
            </a:r>
            <a:endParaRPr lang="ru-RU" sz="28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3216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96570" y="651164"/>
            <a:ext cx="9857307" cy="584775"/>
          </a:xfrm>
          <a:prstGeom prst="rect">
            <a:avLst/>
          </a:prstGeom>
          <a:noFill/>
        </p:spPr>
        <p:txBody>
          <a:bodyPr wrap="square" rtlCol="0">
            <a:spAutoFit/>
          </a:bodyPr>
          <a:lstStyle/>
          <a:p>
            <a:pPr algn="ctr"/>
            <a:r>
              <a:rPr lang="ru-RU" sz="3200" b="1" i="1" dirty="0">
                <a:solidFill>
                  <a:srgbClr val="000D26"/>
                </a:solidFill>
                <a:latin typeface="Times New Roman" panose="02020603050405020304" pitchFamily="18" charset="0"/>
                <a:ea typeface="Times New Roman" panose="02020603050405020304" pitchFamily="18" charset="0"/>
              </a:rPr>
              <a:t>Основные </a:t>
            </a:r>
            <a:r>
              <a:rPr lang="ru-RU" sz="3200" b="1" i="1" dirty="0" smtClean="0">
                <a:solidFill>
                  <a:srgbClr val="000D26"/>
                </a:solidFill>
                <a:latin typeface="Times New Roman" panose="02020603050405020304" pitchFamily="18" charset="0"/>
                <a:ea typeface="Times New Roman" panose="02020603050405020304" pitchFamily="18" charset="0"/>
              </a:rPr>
              <a:t>методические принципы </a:t>
            </a:r>
            <a:r>
              <a:rPr lang="ru-RU" sz="3200" b="1" i="1" dirty="0" smtClean="0">
                <a:solidFill>
                  <a:srgbClr val="000D26"/>
                </a:solidFill>
                <a:latin typeface="Times New Roman" panose="02020603050405020304" pitchFamily="18" charset="0"/>
                <a:cs typeface="Times New Roman" panose="02020603050405020304" pitchFamily="18" charset="0"/>
              </a:rPr>
              <a:t>реферирования </a:t>
            </a:r>
            <a:endParaRPr lang="ru-RU" sz="3200" b="1" i="1" dirty="0">
              <a:solidFill>
                <a:srgbClr val="000D26"/>
              </a:solidFill>
              <a:latin typeface="Times New Roman" panose="02020603050405020304" pitchFamily="18" charset="0"/>
              <a:cs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893105828"/>
              </p:ext>
            </p:extLst>
          </p:nvPr>
        </p:nvGraphicFramePr>
        <p:xfrm>
          <a:off x="1797803" y="1440873"/>
          <a:ext cx="9656075" cy="46974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968284" y="1906292"/>
            <a:ext cx="976394" cy="523220"/>
          </a:xfrm>
          <a:prstGeom prst="rect">
            <a:avLst/>
          </a:prstGeom>
          <a:noFill/>
        </p:spPr>
        <p:txBody>
          <a:bodyPr wrap="square" rtlCol="0">
            <a:spAutoFi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1.</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2641600" y="3343710"/>
            <a:ext cx="638630"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2.</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2278251" y="4928461"/>
            <a:ext cx="666427" cy="538718"/>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3.</a:t>
            </a:r>
            <a:r>
              <a:rPr lang="ru-RU" dirty="0" smtClean="0"/>
              <a:t>.</a:t>
            </a:r>
            <a:endParaRPr lang="ru-RU" dirty="0"/>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323229" y="4635401"/>
            <a:ext cx="2130649" cy="1689628"/>
          </a:xfrm>
          <a:prstGeom prst="rect">
            <a:avLst/>
          </a:prstGeom>
        </p:spPr>
      </p:pic>
    </p:spTree>
    <p:extLst>
      <p:ext uri="{BB962C8B-B14F-4D97-AF65-F5344CB8AC3E}">
        <p14:creationId xmlns:p14="http://schemas.microsoft.com/office/powerpoint/2010/main" val="238987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46875" y="406400"/>
            <a:ext cx="10553616" cy="584775"/>
          </a:xfrm>
          <a:prstGeom prst="rect">
            <a:avLst/>
          </a:prstGeom>
          <a:noFill/>
        </p:spPr>
        <p:txBody>
          <a:bodyPr wrap="square" rtlCol="0">
            <a:spAutoFit/>
          </a:bodyPr>
          <a:lstStyle/>
          <a:p>
            <a:pPr algn="ctr"/>
            <a:r>
              <a:rPr lang="ru-RU" sz="3200" b="1" i="1" dirty="0" smtClean="0">
                <a:solidFill>
                  <a:srgbClr val="000D26"/>
                </a:solidFill>
                <a:latin typeface="Times New Roman" panose="02020603050405020304" pitchFamily="18" charset="0"/>
                <a:ea typeface="Times New Roman" panose="02020603050405020304" pitchFamily="18" charset="0"/>
              </a:rPr>
              <a:t>Общими </a:t>
            </a:r>
            <a:r>
              <a:rPr lang="ru-RU" sz="3200" b="1" i="1" dirty="0">
                <a:solidFill>
                  <a:srgbClr val="000D26"/>
                </a:solidFill>
                <a:latin typeface="Times New Roman" panose="02020603050405020304" pitchFamily="18" charset="0"/>
                <a:ea typeface="Times New Roman" panose="02020603050405020304" pitchFamily="18" charset="0"/>
              </a:rPr>
              <a:t>требованиями к языку  реферата </a:t>
            </a:r>
            <a:r>
              <a:rPr lang="ru-RU" sz="3200" b="1" i="1" dirty="0" smtClean="0">
                <a:solidFill>
                  <a:srgbClr val="000D26"/>
                </a:solidFill>
                <a:latin typeface="Times New Roman" panose="02020603050405020304" pitchFamily="18" charset="0"/>
                <a:ea typeface="Times New Roman" panose="02020603050405020304" pitchFamily="18" charset="0"/>
              </a:rPr>
              <a:t>являются:  </a:t>
            </a:r>
            <a:endParaRPr lang="ru-RU" sz="3200" b="1" i="1" dirty="0">
              <a:solidFill>
                <a:srgbClr val="000D26"/>
              </a:solidFill>
            </a:endParaRPr>
          </a:p>
        </p:txBody>
      </p:sp>
      <p:graphicFrame>
        <p:nvGraphicFramePr>
          <p:cNvPr id="8" name="Схема 7"/>
          <p:cNvGraphicFramePr/>
          <p:nvPr>
            <p:extLst>
              <p:ext uri="{D42A27DB-BD31-4B8C-83A1-F6EECF244321}">
                <p14:modId xmlns:p14="http://schemas.microsoft.com/office/powerpoint/2010/main" val="1531616108"/>
              </p:ext>
            </p:extLst>
          </p:nvPr>
        </p:nvGraphicFramePr>
        <p:xfrm>
          <a:off x="1551709" y="1136073"/>
          <a:ext cx="10034369" cy="50022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551710" y="1673817"/>
            <a:ext cx="1235032" cy="523220"/>
          </a:xfrm>
          <a:prstGeom prst="rect">
            <a:avLst/>
          </a:prstGeom>
          <a:noFill/>
        </p:spPr>
        <p:txBody>
          <a:bodyPr wrap="square" rtlCol="0">
            <a:spAutoFit/>
          </a:bodyPr>
          <a:lstStyle/>
          <a:p>
            <a:pPr algn="ctr"/>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0" name="TextBox 9"/>
          <p:cNvSpPr txBox="1"/>
          <p:nvPr/>
        </p:nvSpPr>
        <p:spPr>
          <a:xfrm>
            <a:off x="2402236" y="2743200"/>
            <a:ext cx="877993"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p>
        </p:txBody>
      </p:sp>
      <p:sp>
        <p:nvSpPr>
          <p:cNvPr id="11" name="TextBox 10"/>
          <p:cNvSpPr txBox="1"/>
          <p:nvPr/>
        </p:nvSpPr>
        <p:spPr>
          <a:xfrm>
            <a:off x="2402236" y="3893079"/>
            <a:ext cx="877993" cy="523220"/>
          </a:xfrm>
          <a:prstGeom prst="rect">
            <a:avLst/>
          </a:prstGeom>
          <a:noFill/>
        </p:spPr>
        <p:txBody>
          <a:bodyPr wrap="square" rtlCol="0">
            <a:spAutoFit/>
          </a:bodyPr>
          <a:lstStyle/>
          <a:p>
            <a:r>
              <a:rPr lang="ru-RU" sz="2800" b="1" i="1" dirty="0">
                <a:solidFill>
                  <a:schemeClr val="bg1"/>
                </a:solidFill>
                <a:latin typeface="Times New Roman" panose="02020603050405020304" pitchFamily="18" charset="0"/>
                <a:cs typeface="Times New Roman" panose="02020603050405020304" pitchFamily="18" charset="0"/>
              </a:rPr>
              <a:t>-</a:t>
            </a:r>
            <a:r>
              <a:rPr lang="ru-RU" dirty="0" smtClean="0"/>
              <a:t>.</a:t>
            </a:r>
            <a:endParaRPr lang="ru-RU" dirty="0"/>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531033" y="4693298"/>
            <a:ext cx="2055046" cy="1629674"/>
          </a:xfrm>
          <a:prstGeom prst="rect">
            <a:avLst/>
          </a:prstGeom>
        </p:spPr>
      </p:pic>
      <p:sp>
        <p:nvSpPr>
          <p:cNvPr id="4" name="TextBox 3"/>
          <p:cNvSpPr txBox="1"/>
          <p:nvPr/>
        </p:nvSpPr>
        <p:spPr>
          <a:xfrm>
            <a:off x="1967345" y="5098942"/>
            <a:ext cx="1178811" cy="523220"/>
          </a:xfrm>
          <a:prstGeom prst="rect">
            <a:avLst/>
          </a:prstGeom>
          <a:noFill/>
        </p:spPr>
        <p:txBody>
          <a:bodyPr wrap="square" rtlCol="0">
            <a:spAutoFit/>
          </a:bodyPr>
          <a:lstStyle/>
          <a:p>
            <a:r>
              <a:rPr lang="ru-RU" sz="2800" b="1" i="1" dirty="0" smtClean="0">
                <a:solidFill>
                  <a:schemeClr val="bg1"/>
                </a:solidFill>
              </a:rPr>
              <a:t>-</a:t>
            </a:r>
            <a:endParaRPr lang="ru-RU" sz="2800" b="1" i="1" dirty="0">
              <a:solidFill>
                <a:schemeClr val="bg1"/>
              </a:solidFill>
            </a:endParaRPr>
          </a:p>
        </p:txBody>
      </p:sp>
    </p:spTree>
    <p:extLst>
      <p:ext uri="{BB962C8B-B14F-4D97-AF65-F5344CB8AC3E}">
        <p14:creationId xmlns:p14="http://schemas.microsoft.com/office/powerpoint/2010/main" val="1307382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379913" y="360218"/>
            <a:ext cx="10341032" cy="584775"/>
          </a:xfrm>
          <a:prstGeom prst="rect">
            <a:avLst/>
          </a:prstGeom>
          <a:noFill/>
        </p:spPr>
        <p:txBody>
          <a:bodyPr wrap="square" rtlCol="0">
            <a:spAutoFit/>
          </a:bodyPr>
          <a:lstStyle/>
          <a:p>
            <a:pPr algn="ctr"/>
            <a:r>
              <a:rPr lang="ru-RU" sz="3200" b="1" i="1" dirty="0" smtClean="0">
                <a:solidFill>
                  <a:srgbClr val="181717"/>
                </a:solidFill>
                <a:latin typeface="Times New Roman" panose="02020603050405020304" pitchFamily="18" charset="0"/>
                <a:ea typeface="Times New Roman" panose="02020603050405020304" pitchFamily="18" charset="0"/>
              </a:rPr>
              <a:t>Виды</a:t>
            </a:r>
            <a:r>
              <a:rPr lang="ru-RU" sz="3200" i="1" dirty="0" smtClean="0">
                <a:solidFill>
                  <a:srgbClr val="181717"/>
                </a:solidFill>
                <a:latin typeface="Times New Roman" panose="02020603050405020304" pitchFamily="18" charset="0"/>
                <a:ea typeface="Times New Roman" panose="02020603050405020304" pitchFamily="18" charset="0"/>
              </a:rPr>
              <a:t> </a:t>
            </a:r>
            <a:r>
              <a:rPr lang="ru-RU" sz="3200" b="1" i="1" dirty="0" smtClean="0">
                <a:solidFill>
                  <a:srgbClr val="000D26"/>
                </a:solidFill>
                <a:latin typeface="Times New Roman" panose="02020603050405020304" pitchFamily="18" charset="0"/>
                <a:ea typeface="Times New Roman" panose="02020603050405020304" pitchFamily="18" charset="0"/>
              </a:rPr>
              <a:t>рефератов</a:t>
            </a:r>
            <a:r>
              <a:rPr lang="ru-RU" sz="3200" dirty="0" smtClean="0">
                <a:solidFill>
                  <a:srgbClr val="000000"/>
                </a:solidFill>
                <a:latin typeface="Times New Roman" panose="02020603050405020304" pitchFamily="18" charset="0"/>
                <a:ea typeface="Times New Roman" panose="02020603050405020304" pitchFamily="18" charset="0"/>
              </a:rPr>
              <a:t> </a:t>
            </a:r>
            <a:endParaRPr lang="ru-RU" sz="3200" b="1" i="1" dirty="0">
              <a:solidFill>
                <a:srgbClr val="000D26"/>
              </a:solidFill>
            </a:endParaRPr>
          </a:p>
        </p:txBody>
      </p:sp>
      <p:graphicFrame>
        <p:nvGraphicFramePr>
          <p:cNvPr id="8" name="Схема 7"/>
          <p:cNvGraphicFramePr/>
          <p:nvPr>
            <p:extLst>
              <p:ext uri="{D42A27DB-BD31-4B8C-83A1-F6EECF244321}">
                <p14:modId xmlns:p14="http://schemas.microsoft.com/office/powerpoint/2010/main" val="2507242658"/>
              </p:ext>
            </p:extLst>
          </p:nvPr>
        </p:nvGraphicFramePr>
        <p:xfrm>
          <a:off x="1213658" y="931025"/>
          <a:ext cx="10679709" cy="5320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379913" y="1180407"/>
            <a:ext cx="532014" cy="523220"/>
          </a:xfrm>
          <a:prstGeom prst="rect">
            <a:avLst/>
          </a:prstGeom>
          <a:noFill/>
        </p:spPr>
        <p:txBody>
          <a:bodyPr wrap="square" rtlCol="0">
            <a:spAutoFi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1.</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1820489" y="1953009"/>
            <a:ext cx="590202"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2.</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2078182" y="2892829"/>
            <a:ext cx="881150"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3.</a:t>
            </a:r>
            <a:r>
              <a:rPr lang="ru-RU" dirty="0" smtClean="0"/>
              <a:t>.</a:t>
            </a:r>
            <a:endParaRPr lang="ru-RU" dirty="0"/>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661073" y="4833610"/>
            <a:ext cx="2232294" cy="1770234"/>
          </a:xfrm>
          <a:prstGeom prst="rect">
            <a:avLst/>
          </a:prstGeom>
        </p:spPr>
      </p:pic>
      <p:sp>
        <p:nvSpPr>
          <p:cNvPr id="4" name="TextBox 3"/>
          <p:cNvSpPr txBox="1"/>
          <p:nvPr/>
        </p:nvSpPr>
        <p:spPr>
          <a:xfrm>
            <a:off x="2078182" y="3707476"/>
            <a:ext cx="881149"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4</a:t>
            </a:r>
            <a:r>
              <a:rPr lang="ru-RU" sz="2800" b="1" i="1" dirty="0" smtClean="0">
                <a:solidFill>
                  <a:schemeClr val="bg1"/>
                </a:solidFill>
              </a:rPr>
              <a:t>.</a:t>
            </a:r>
            <a:endParaRPr lang="ru-RU" sz="2800" b="1" i="1" dirty="0">
              <a:solidFill>
                <a:schemeClr val="bg1"/>
              </a:solidFill>
            </a:endParaRPr>
          </a:p>
        </p:txBody>
      </p:sp>
      <p:sp>
        <p:nvSpPr>
          <p:cNvPr id="5" name="TextBox 4"/>
          <p:cNvSpPr txBox="1"/>
          <p:nvPr/>
        </p:nvSpPr>
        <p:spPr>
          <a:xfrm>
            <a:off x="1820489" y="4572000"/>
            <a:ext cx="590202"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5.</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379912" y="5453149"/>
            <a:ext cx="698269"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6</a:t>
            </a:r>
            <a:r>
              <a:rPr lang="ru-RU" dirty="0" smtClean="0">
                <a:solidFill>
                  <a:schemeClr val="bg1"/>
                </a:solidFill>
              </a:rPr>
              <a:t>.</a:t>
            </a:r>
            <a:endParaRPr lang="ru-RU" dirty="0">
              <a:solidFill>
                <a:schemeClr val="bg1"/>
              </a:solidFill>
            </a:endParaRPr>
          </a:p>
        </p:txBody>
      </p:sp>
    </p:spTree>
    <p:extLst>
      <p:ext uri="{BB962C8B-B14F-4D97-AF65-F5344CB8AC3E}">
        <p14:creationId xmlns:p14="http://schemas.microsoft.com/office/powerpoint/2010/main" val="8907578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964" cy="6858000"/>
          </a:xfrm>
          <a:prstGeom prst="rect">
            <a:avLst/>
          </a:prstGeom>
          <a:solidFill>
            <a:srgbClr val="000D26"/>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96572" y="557939"/>
            <a:ext cx="9655198" cy="584775"/>
          </a:xfrm>
          <a:prstGeom prst="rect">
            <a:avLst/>
          </a:prstGeom>
          <a:noFill/>
        </p:spPr>
        <p:txBody>
          <a:bodyPr wrap="square" rtlCol="0">
            <a:spAutoFit/>
          </a:bodyPr>
          <a:lstStyle/>
          <a:p>
            <a:pPr algn="ctr"/>
            <a:r>
              <a:rPr lang="ru-RU" sz="3200" b="1" i="1" dirty="0">
                <a:solidFill>
                  <a:srgbClr val="000D26"/>
                </a:solidFill>
                <a:latin typeface="Times New Roman" panose="02020603050405020304" pitchFamily="18" charset="0"/>
                <a:cs typeface="Times New Roman" panose="02020603050405020304" pitchFamily="18" charset="0"/>
              </a:rPr>
              <a:t>С</a:t>
            </a:r>
            <a:r>
              <a:rPr lang="ru-RU" sz="3200" b="1" i="1" dirty="0" smtClean="0">
                <a:solidFill>
                  <a:srgbClr val="000D26"/>
                </a:solidFill>
                <a:latin typeface="Times New Roman" panose="02020603050405020304" pitchFamily="18" charset="0"/>
                <a:cs typeface="Times New Roman" panose="02020603050405020304" pitchFamily="18" charset="0"/>
              </a:rPr>
              <a:t>труктура реферата</a:t>
            </a:r>
            <a:endParaRPr lang="ru-RU" sz="3200" b="1" i="1" dirty="0">
              <a:solidFill>
                <a:srgbClr val="000D26"/>
              </a:solidFill>
              <a:latin typeface="Times New Roman" panose="02020603050405020304" pitchFamily="18" charset="0"/>
              <a:cs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1048589866"/>
              </p:ext>
            </p:extLst>
          </p:nvPr>
        </p:nvGraphicFramePr>
        <p:xfrm>
          <a:off x="1208869" y="1317355"/>
          <a:ext cx="10331968" cy="48209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1208869" y="1611824"/>
            <a:ext cx="1026330" cy="523220"/>
          </a:xfrm>
          <a:prstGeom prst="rect">
            <a:avLst/>
          </a:prstGeom>
          <a:noFill/>
        </p:spPr>
        <p:txBody>
          <a:bodyPr wrap="square" rtlCol="0">
            <a:spAutoFi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1.</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1968285" y="2540737"/>
            <a:ext cx="1193369"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2.</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2076774" y="3454399"/>
            <a:ext cx="929898"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3.</a:t>
            </a:r>
            <a:r>
              <a:rPr lang="ru-RU" dirty="0" smtClean="0"/>
              <a:t>.</a:t>
            </a:r>
            <a:endParaRPr lang="ru-RU" dirty="0"/>
          </a:p>
        </p:txBody>
      </p:sp>
      <p:sp>
        <p:nvSpPr>
          <p:cNvPr id="12" name="TextBox 11"/>
          <p:cNvSpPr txBox="1"/>
          <p:nvPr/>
        </p:nvSpPr>
        <p:spPr>
          <a:xfrm>
            <a:off x="1968285" y="4325256"/>
            <a:ext cx="818457"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4.</a:t>
            </a:r>
            <a:endParaRPr lang="ru-RU" sz="2800" b="1" i="1" dirty="0">
              <a:solidFill>
                <a:schemeClr val="bg1"/>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1456841" y="5254170"/>
            <a:ext cx="991891" cy="523220"/>
          </a:xfrm>
          <a:prstGeom prst="rect">
            <a:avLst/>
          </a:prstGeom>
          <a:noFill/>
        </p:spPr>
        <p:txBody>
          <a:bodyPr wrap="square" rtlCol="0">
            <a:spAutoFit/>
          </a:bodyPr>
          <a:lstStyle/>
          <a:p>
            <a:r>
              <a:rPr lang="ru-RU" sz="2800" b="1" i="1" dirty="0" smtClean="0">
                <a:solidFill>
                  <a:schemeClr val="bg1"/>
                </a:solidFill>
                <a:latin typeface="Times New Roman" panose="02020603050405020304" pitchFamily="18" charset="0"/>
                <a:cs typeface="Times New Roman" panose="02020603050405020304" pitchFamily="18" charset="0"/>
              </a:rPr>
              <a:t>5.</a:t>
            </a:r>
            <a:endParaRPr lang="ru-RU" sz="2800" b="1" i="1" dirty="0">
              <a:solidFill>
                <a:schemeClr val="bg1"/>
              </a:solidFill>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825925" y="4955350"/>
            <a:ext cx="2190191" cy="1736846"/>
          </a:xfrm>
          <a:prstGeom prst="rect">
            <a:avLst/>
          </a:prstGeom>
        </p:spPr>
      </p:pic>
    </p:spTree>
    <p:extLst>
      <p:ext uri="{BB962C8B-B14F-4D97-AF65-F5344CB8AC3E}">
        <p14:creationId xmlns:p14="http://schemas.microsoft.com/office/powerpoint/2010/main" val="688892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549</TotalTime>
  <Words>5974</Words>
  <Application>Microsoft Office PowerPoint</Application>
  <PresentationFormat>Широкоэкранный</PresentationFormat>
  <Paragraphs>519</Paragraphs>
  <Slides>34</Slides>
  <Notes>18</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34</vt:i4>
      </vt:variant>
    </vt:vector>
  </HeadingPairs>
  <TitlesOfParts>
    <vt:vector size="41" baseType="lpstr">
      <vt:lpstr>Arial</vt:lpstr>
      <vt:lpstr>Calibri</vt:lpstr>
      <vt:lpstr>Calibri Light</vt:lpstr>
      <vt:lpstr>Courier New</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Методические рекомендации по организации самостоятельной внеаудиторной работ студентов. </dc:title>
  <dc:subject>«Написание реферата - статьи на уроках психолого-педагогического цикла».</dc:subject>
  <dc:creator>преподаватель высшей квалификационной категории Гольская Оксана Геннадьевна.</dc:creator>
  <dc:description>Рефератом статьи (далее – реферат) называется текст, передающий основную информацию подлинника в свернутом виде и составленный в результате ее смысловой переработки.</dc:description>
  <cp:lastModifiedBy>Admin</cp:lastModifiedBy>
  <cp:revision>108</cp:revision>
  <dcterms:created xsi:type="dcterms:W3CDTF">2019-11-26T23:01:55Z</dcterms:created>
  <dcterms:modified xsi:type="dcterms:W3CDTF">2019-12-13T07:00:53Z</dcterms:modified>
</cp:coreProperties>
</file>