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81" r:id="rId9"/>
    <p:sldId id="274" r:id="rId10"/>
    <p:sldId id="263" r:id="rId11"/>
    <p:sldId id="264" r:id="rId12"/>
    <p:sldId id="276" r:id="rId13"/>
    <p:sldId id="266" r:id="rId14"/>
    <p:sldId id="267" r:id="rId15"/>
    <p:sldId id="268" r:id="rId16"/>
    <p:sldId id="277" r:id="rId17"/>
    <p:sldId id="275" r:id="rId18"/>
    <p:sldId id="269" r:id="rId19"/>
    <p:sldId id="271" r:id="rId20"/>
    <p:sldId id="278" r:id="rId21"/>
    <p:sldId id="272" r:id="rId22"/>
    <p:sldId id="279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slide" Target="slide15.xml"/><Relationship Id="rId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0%D0%BB%D0%B5%D0%BD%D0%B4%D0%B0%D1%80%D0%BD%D1%8B%D0%B9_%D0%BC%D0%B5%D1%82%D0%BE%D0%B4" TargetMode="External"/><Relationship Id="rId3" Type="http://schemas.openxmlformats.org/officeDocument/2006/relationships/hyperlink" Target="https://ru.wikipedia.org/wiki/%D0%91%D0%B0%D0%B7%D0%B0%D0%BB%D1%8C%D0%BD%D0%B0%D1%8F_%D1%82%D0%B5%D0%BC%D0%BF%D0%B5%D1%80%D0%B0%D1%82%D1%83%D1%80%D0%B0" TargetMode="External"/><Relationship Id="rId7" Type="http://schemas.openxmlformats.org/officeDocument/2006/relationships/hyperlink" Target="https://ru.wikipedia.org/wiki/%D0%A1%D0%B8%D0%BC%D0%BF%D1%82%D0%BE%D1%82%D0%B5%D1%80%D0%BC%D0%B0%D0%BB%D1%8C%D0%BD%D1%8B%D0%B9_%D0%BC%D0%B5%D1%82%D0%BE%D0%B4" TargetMode="External"/><Relationship Id="rId2" Type="http://schemas.openxmlformats.org/officeDocument/2006/relationships/hyperlink" Target="https://ru.wikipedia.org/wiki/%D0%A2%D0%B5%D0%BC%D0%BF%D0%B5%D1%80%D0%B0%D1%82%D1%83%D1%80%D0%BD%D1%8B%D0%B9_%D0%BC%D0%B5%D1%82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6%D0%B5%D1%80%D0%B2%D0%B8%D0%BA%D0%B0%D0%BB%D1%8C%D0%BD%D1%8B%D0%B9_%D0%BC%D0%B5%D1%82%D0%BE%D0%B4" TargetMode="External"/><Relationship Id="rId11" Type="http://schemas.openxmlformats.org/officeDocument/2006/relationships/hyperlink" Target="https://ru.wikipedia.org/wiki/%D0%9C%D0%BE%D1%87%D0%B0" TargetMode="External"/><Relationship Id="rId5" Type="http://schemas.openxmlformats.org/officeDocument/2006/relationships/hyperlink" Target="https://ru.wikipedia.org/wiki/%D0%92%D0%B8%D0%BA%D0%B8%D0%BF%D0%B5%D0%B4%D0%B8%D1%8F:%D0%A1%D1%81%D1%8B%D0%BB%D0%BA%D0%B8_%D0%BD%D0%B0_%D0%B8%D1%81%D1%82%D0%BE%D1%87%D0%BD%D0%B8%D0%BA%D0%B8" TargetMode="External"/><Relationship Id="rId10" Type="http://schemas.openxmlformats.org/officeDocument/2006/relationships/hyperlink" Target="https://ru.wikipedia.org/wiki/%D0%A4%D0%A1%D0%93" TargetMode="External"/><Relationship Id="rId4" Type="http://schemas.openxmlformats.org/officeDocument/2006/relationships/hyperlink" Target="https://ru.wikipedia.org/wiki/%D0%9A%D0%BE%D0%BD%D1%82%D1%80%D0%B0%D1%86%D0%B5%D0%BF%D1%86%D0%B8%D1%8F" TargetMode="External"/><Relationship Id="rId9" Type="http://schemas.openxmlformats.org/officeDocument/2006/relationships/hyperlink" Target="https://ru.wikipedia.org/wiki/%D0%9B%D1%8E%D1%82%D0%B5%D0%B8%D0%BD%D0%B8%D0%B7%D0%B8%D1%80%D1%83%D1%8E%D1%89%D0%B8%D0%B9_%D0%B3%D0%BE%D1%80%D0%BC%D0%BE%D0%BD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1%82%D0%BE%D0%B4_%D0%BB%D0%B0%D0%BA%D1%82%D0%B0%D1%86%D0%B8%D0%BE%D0%BD%D0%BD%D0%BE%D0%B9_%D0%B0%D0%BC%D0%B5%D0%BD%D0%BE%D1%80%D0%B5%D0%B8" TargetMode="External"/><Relationship Id="rId3" Type="http://schemas.openxmlformats.org/officeDocument/2006/relationships/hyperlink" Target="https://ru.wikipedia.org/wiki/%D0%9C%D1%83%D0%B6%D1%87%D0%B8%D0%BD%D0%B0" TargetMode="External"/><Relationship Id="rId7" Type="http://schemas.openxmlformats.org/officeDocument/2006/relationships/hyperlink" Target="https://ru.wikipedia.org/wiki/%D0%9A%D0%BE%D0%BD%D1%82%D1%80%D0%B0%D1%86%D0%B5%D0%BF%D1%86%D0%B8%D1%8F" TargetMode="External"/><Relationship Id="rId2" Type="http://schemas.openxmlformats.org/officeDocument/2006/relationships/hyperlink" Target="https://ru.wikipedia.org/wiki/%D0%9F%D1%80%D0%B5%D1%80%D0%B2%D0%B0%D0%BD%D0%BD%D1%8B%D0%B9_%D0%BF%D0%BE%D0%BB%D0%BE%D0%B2%D0%BE%D0%B9_%D0%B0%D0%BA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D%D1%8F%D0%BA%D1%83%D0%BB%D1%8F%D1%86%D0%B8%D1%8F" TargetMode="External"/><Relationship Id="rId5" Type="http://schemas.openxmlformats.org/officeDocument/2006/relationships/hyperlink" Target="https://ru.wikipedia.org/wiki/%D0%92%D0%BB%D0%B0%D0%B3%D0%B0%D0%BB%D0%B8%D1%89%D0%B5_%D0%B6%D0%B5%D0%BD%D1%89%D0%B8%D0%BD%D1%8B" TargetMode="External"/><Relationship Id="rId10" Type="http://schemas.openxmlformats.org/officeDocument/2006/relationships/hyperlink" Target="https://ru.wikipedia.org/wiki/%D0%A0%D0%BE%D0%B4%D1%8B" TargetMode="External"/><Relationship Id="rId4" Type="http://schemas.openxmlformats.org/officeDocument/2006/relationships/hyperlink" Target="https://ru.wikipedia.org/wiki/%D0%9F%D0%BE%D0%BB%D0%BE%D0%B2%D0%BE%D0%B9_%D1%87%D0%BB%D0%B5%D0%BD" TargetMode="External"/><Relationship Id="rId9" Type="http://schemas.openxmlformats.org/officeDocument/2006/relationships/hyperlink" Target="https://ru.wikipedia.org/wiki/%D0%93%D1%80%D1%83%D0%B4%D0%BD%D0%BE%D0%B5_%D0%B2%D1%81%D0%BA%D0%B0%D1%80%D0%BC%D0%BB%D0%B8%D0%B2%D0%B0%D0%BD%D0%B8%D0%B5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848600" cy="3168352"/>
          </a:xfrm>
        </p:spPr>
        <p:txBody>
          <a:bodyPr/>
          <a:lstStyle/>
          <a:p>
            <a:pPr algn="ctr"/>
            <a: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Внеаудиторная самостоятельная работа</a:t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(доклад с </a:t>
            </a:r>
            <a:r>
              <a:rPr lang="ru-RU" sz="2000" b="1" cap="none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мультимедийным</a:t>
            </a: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сопровождением)</a:t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cap="non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Учебная дисциплина ПМ.01 Проведение профилактических мероприятий</a:t>
            </a:r>
            <a: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«Виды </a:t>
            </a:r>
            <a:r>
              <a:rPr lang="ru-RU" sz="2800" b="1" cap="non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контрацепции»</a:t>
            </a:r>
            <a:endParaRPr lang="ru-RU" sz="2800" b="1" cap="none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725144"/>
            <a:ext cx="6400800" cy="1656184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ыполнила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студентка группы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3С10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Специальность Сестринское дело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Остринская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проверил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Бехметьева Г.М.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950" y="54868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бюджетное профессиональное образовательное учреждение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Департамента здравоохранения города Москвы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Медицинский колледж №6»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156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Женский презерватив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синоним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Фемидом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 англ.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Female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condom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чехол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тонкого прозрачного полиуретана, закрытый с одного конца.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Механизм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фемидома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предотвращение попадания спермы к внутренним половым органам женщины и ЗППП. При использовании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фемидома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существенно снижается вероятность заражения полового партнера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ЗППП. </a:t>
            </a:r>
          </a:p>
          <a:p>
            <a:pPr marL="0"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Контрацептивный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эффект: индекс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составляет в среднем 5-25, при правильном использовании эффективность возрастает до 95%.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071942"/>
            <a:ext cx="2906228" cy="278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3833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Вагинальные диафрагмы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введение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диафрагмы в половые пути может осуществляться как лечащим врачом гинекологом, так и женщиной самостоятельно в домашних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условиях. </a:t>
            </a:r>
          </a:p>
          <a:p>
            <a:pPr marL="0" indent="45000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Контрацептивный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эффект: индекс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Перля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составляет в среднем 6-15 (в сочетании со спермицидами), при правильном использовании эффективность возрастает до 94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3240" y="4286256"/>
            <a:ext cx="2387813" cy="2323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09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Шеечные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колпачки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предупреждают попадание спермы в матку и маточные трубы.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размер шейного колпачка в самой широкой части составляет 31 мм.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Шеечный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колпачок надевают на шейку матки, он удерживается за счет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присасывального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эффекта, закрывая доступ к полости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матки.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Контрацептивный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эффект: индекс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женщин, не рожавших, составляет 9-16; у женщин, рожавших — 26-32 в течении первого года использования.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811547"/>
            <a:ext cx="3143272" cy="2683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09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средства, которые содержат синтетические аналоги женских гормонов.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Механизм: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организм поступают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определённые дозы гормонов, аналоги естественного эстрогена и прогестерона,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воздействуют на процессы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фолликулогенеза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(образования в яичниках фолликула с яйцеклеткой). В результате созревание яйцеклетки и её выход (овуляция) не происходят, а значит и встреча со сперматозоидом (зачатие) становится невозможной.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04" y="548679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Гормональные контрацептивы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9096" y="4286257"/>
            <a:ext cx="3857614" cy="2571744"/>
          </a:xfrm>
          <a:prstGeom prst="rect">
            <a:avLst/>
          </a:prstGeom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244408" y="6381328"/>
            <a:ext cx="43204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43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6264696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Различают несколько видов гормональных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контрацептивов: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комбинированные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оральные контрацептивы или КОК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гестагенные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препараты:чистые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прогестины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мини-пили;инъекционные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прогестины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(обладают пролонгированным действием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прогестины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которые имплантируются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пластырь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контрацептивный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препараты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экстренной или пожарной контрацепции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гормональная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внутриматочная 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влагалищные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кольца с гормонами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3143223" cy="1571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826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71958"/>
            <a:ext cx="9144000" cy="5886041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Спермициды - это вещества, разрушающие клеточную мембрану сперматозоидов. Выпускаются в виде влагалищных таблеток, свечей, паст, гелей, кремов, пленок, пены с насадками 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интравагинального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введения. 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Фарматекс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бензалкония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хлорид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пантетекс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овал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виде свечей, таблеток, крема вводят в верхнюю часть влагалища за 10-20 минут до полового акта. При повторных половых актах требуется повторное введение. </a:t>
            </a:r>
          </a:p>
        </p:txBody>
      </p:sp>
    </p:spTree>
    <p:extLst>
      <p:ext uri="{BB962C8B-B14F-4D97-AF65-F5344CB8AC3E}">
        <p14:creationId xmlns:p14="http://schemas.microsoft.com/office/powerpoint/2010/main" xmlns="" val="41739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71958"/>
            <a:ext cx="9144000" cy="5886041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Губки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полиуретана, пропитанные спермицидами, создают механический барьер для прохождения сперматозоидов и выделяют спермициды.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Вводят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 половым актом и оставляют не менее чем на 6 часов после полового акта. Извлекают не позже чем через 30 часов. При повторных половых актах дополнительного введения не требуется. </a:t>
            </a:r>
          </a:p>
        </p:txBody>
      </p:sp>
    </p:spTree>
    <p:extLst>
      <p:ext uri="{BB962C8B-B14F-4D97-AF65-F5344CB8AC3E}">
        <p14:creationId xmlns:p14="http://schemas.microsoft.com/office/powerpoint/2010/main" xmlns="" val="41739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06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71959"/>
            <a:ext cx="9144000" cy="424847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химических методов: 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Кратковременность действия; 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Отсутствие системного действия на организм, малое число побочных эффектов; 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Защита от инфекций, передающихся половым путем; 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Недостатки химических методов: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аллергических реакций 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Низкая контрацептивная эффективность (индекс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- 6-20);</a:t>
            </a:r>
          </a:p>
          <a:p>
            <a:pPr marL="457200" indent="-457200" algn="just">
              <a:lnSpc>
                <a:spcPct val="150000"/>
              </a:lnSpc>
              <a:spcBef>
                <a:spcPts val="0"/>
              </a:spcBef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Необходимость совмещения во времени с половым актом</a:t>
            </a:r>
            <a:r>
              <a:rPr lang="ru-RU" dirty="0"/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999297"/>
            <a:ext cx="2571768" cy="16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399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1528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Внутриматочные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устройства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ВМС является надёжным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эффективным методом контрацепции.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правильной установке, устройство на 99% защищает женщину от оплодотворения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яйцеклетки. 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Спираль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фото приспособления позволяет изучить его конструкцию) выглядит в виде буквы 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Гинекологи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чаще используют данную форму ВМС.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устройства имеет нить, которая предназначена для удаления.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3929066"/>
            <a:ext cx="3429024" cy="275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8244408" y="6237312"/>
            <a:ext cx="360040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48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76064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Хирургические методы контрацепции (стерилизация)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Применяются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как у мужчин, так и у женщин.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Стерилизация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женщин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обеспечивает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непроходимость маточных труб, в результате чего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оплодотворение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невозможно.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Крайне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редкое наступление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беременности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объясняется техническими дефектами операции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стерилизации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реканализацией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маточных труб.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7" y="4027760"/>
            <a:ext cx="4071966" cy="283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8604448" y="6453336"/>
            <a:ext cx="360040" cy="2880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1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Контрацепция </a:t>
            </a:r>
            <a:r>
              <a:rPr lang="vi-VN" sz="2000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contraceptio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vi-VN" sz="2000" dirty="0">
                <a:latin typeface="Times New Roman" pitchFamily="18" charset="0"/>
                <a:cs typeface="Times New Roman" pitchFamily="18" charset="0"/>
              </a:rPr>
              <a:t>лат.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contra-</a:t>
            </a:r>
            <a:r>
              <a:rPr lang="vi-VN" sz="2000" dirty="0">
                <a:latin typeface="Times New Roman" pitchFamily="18" charset="0"/>
                <a:cs typeface="Times New Roman" pitchFamily="18" charset="0"/>
              </a:rPr>
              <a:t>против + 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con)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ceptio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000" dirty="0">
                <a:latin typeface="Times New Roman" pitchFamily="18" charset="0"/>
                <a:cs typeface="Times New Roman" pitchFamily="18" charset="0"/>
              </a:rPr>
              <a:t>зачатие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 меры, предпринимаемые для предотвращения  возникновения нежелательной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беременности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заражения.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Методы контрацепции: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Естественные (биологические) </a:t>
            </a:r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методы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контрацепции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Барьерные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методы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Гормональная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контрацепция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Химические </a:t>
            </a:r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методы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Внутриматочные устройства</a:t>
            </a: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Хирургические методы</a:t>
            </a:r>
            <a:endParaRPr lang="ru-RU" sz="20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0000" algn="just">
              <a:spcBef>
                <a:spcPts val="0"/>
              </a:spcBef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Репродуктивный период женщины достаточно продолжителен, а желаемое число детей невелико, поэтому значительное время ей приходится уклоняться от нежелательного рождения. Для этого используются либо методы, предохраняющие от зачатия (планирование семьи), либо прерывание уже наступившей беременности (искусственный аборт).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контрацепции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258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576064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Хирургические методы контрацепции (стерилизация)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стерилизации у мужчин перевязывают и пересекают семявыносящие протоки (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вазэктомия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), после чего спер­матозоиды не могут поступать в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эякулят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3571876"/>
            <a:ext cx="4524340" cy="2338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rId3" action="ppaction://hlinksldjump" highlightClick="1"/>
          </p:cNvPr>
          <p:cNvSpPr/>
          <p:nvPr/>
        </p:nvSpPr>
        <p:spPr>
          <a:xfrm>
            <a:off x="8604448" y="6453336"/>
            <a:ext cx="360040" cy="2880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019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России 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1993 г. разрешена добровольная хирургическая стерилизация лицам: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моложе 35 лет;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имеющим не менее 2 детей;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имеющим медицинские показания независимо от возраста и числа детей.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 медицинским показаниям</a:t>
            </a: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относятся заболевания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состояния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при которых беременность и роды сопряжены с риском для здоровья. Стерилизацию следует рекомендовать парам,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больше иметь детей и имеющим противопоказания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беременности.</a:t>
            </a:r>
          </a:p>
          <a:p>
            <a:pPr marL="0"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3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lnSpcReduction="10000"/>
          </a:bodyPr>
          <a:lstStyle/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Противопоказания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проведению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стерилизации:  заболевания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при которых выполнение операции невозможно. Как правило, это временные ситуации, которые становятся причиной лишь переноса сроков хирургического вмешательства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Преимущества стерилизации: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одноразовое вмешательство, обеспечивающее долговременную защиту от беременности;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отсутствие побочных эффектов.</a:t>
            </a:r>
          </a:p>
          <a:p>
            <a:pPr marL="0"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Недостатки метода: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необходимость проведения хирургической операции;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возможность развития осложнений;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необратимость метода.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11223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15289" y="2076411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812360" y="5949280"/>
            <a:ext cx="648072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8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Естественные (биологические) методы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контрацепции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6" y="1556792"/>
            <a:ext cx="9034395" cy="1152128"/>
          </a:xfrm>
        </p:spPr>
        <p:txBody>
          <a:bodyPr>
            <a:normAutofit lnSpcReduction="10000"/>
          </a:bodyPr>
          <a:lstStyle/>
          <a:p>
            <a:pPr marL="0" indent="45000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Женщина определяет наиболее благоприятный для зачатия период и воздерживается от занятий сексом в фертильные дни другие методы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контрацепции.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budumama.club/wp-content/uploads/2018/09/estestvennoe_planirovanie_sem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8328" y="2564905"/>
            <a:ext cx="5909451" cy="429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portal.org/files/images/goo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767" y="4005064"/>
            <a:ext cx="2690405" cy="179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настраиваемая 3">
            <a:hlinkClick r:id="" action="ppaction://hlinkshowjump?jump=previousslide" highlightClick="1"/>
          </p:cNvPr>
          <p:cNvSpPr/>
          <p:nvPr/>
        </p:nvSpPr>
        <p:spPr>
          <a:xfrm>
            <a:off x="8460432" y="6381328"/>
            <a:ext cx="367347" cy="30431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582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0723002"/>
              </p:ext>
            </p:extLst>
          </p:nvPr>
        </p:nvGraphicFramePr>
        <p:xfrm>
          <a:off x="0" y="332656"/>
          <a:ext cx="9144000" cy="652534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/>
                <a:gridCol w="3048000"/>
                <a:gridCol w="3048000"/>
              </a:tblGrid>
              <a:tr h="98779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Описание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Индекс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Перля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44820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 tooltip="Температурный метод"/>
                        </a:rPr>
                        <a:t>Температурный метод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Измерение </a:t>
                      </a:r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 tooltip="Базальная температура"/>
                        </a:rPr>
                        <a:t>базальной температуры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ведение графика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 — 3</a:t>
                      </a:r>
                      <a:r>
                        <a:rPr lang="ru-RU" sz="2000" b="0" i="0" u="none" strike="noStrike" baseline="3000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[3]</a:t>
                      </a:r>
                      <a:r>
                        <a:rPr lang="ru-RU" sz="20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2000" i="1" u="none" strike="noStrike" baseline="3000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 tooltip="Википедия:Ссылки на источники"/>
                        </a:rPr>
                        <a:t>источник не указан 2349 дней</a:t>
                      </a:r>
                      <a:r>
                        <a:rPr lang="ru-RU" sz="2000" baseline="30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44820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 tooltip="Цервикальный метод"/>
                        </a:rPr>
                        <a:t>Цервикальный метод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(метод </a:t>
                      </a:r>
                      <a:r>
                        <a:rPr lang="ru-RU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Биллинга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Наблюдения за изменением влагалищных выделений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2000" b="0" i="0" u="none" strike="noStrike" baseline="30000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[3]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44820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7" tooltip="Симптотермальный метод"/>
                        </a:rPr>
                        <a:t>Симптотермальный метод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Сочетает в себе температурный и цервикальный методы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r>
                        <a:rPr lang="ru-RU" sz="2000" b="0" i="0" u="none" strike="noStrike" baseline="30000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[3]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358266">
                <a:tc>
                  <a:txBody>
                    <a:bodyPr/>
                    <a:lstStyle/>
                    <a:p>
                      <a:pPr algn="ctr"/>
                      <a:r>
                        <a:rPr lang="ru-RU" sz="2000" u="none" strike="noStrike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8" tooltip="Календарный метод"/>
                        </a:rPr>
                        <a:t>Календарный метод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фертильного периода женщины и воздержание от секса в этот период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r>
                        <a:rPr lang="ru-RU" sz="2000" b="0" i="0" u="none" strike="noStrike" baseline="30000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[4]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— 40</a:t>
                      </a:r>
                      <a:r>
                        <a:rPr lang="ru-RU" sz="2000" b="0" i="0" u="none" strike="noStrike" baseline="30000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[3]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044820"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Измерение уровня гормонов с помощью специального теста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Измерение концентрации </a:t>
                      </a:r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9" tooltip="Лютеинизирующий гормон"/>
                        </a:rPr>
                        <a:t>ЛГ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0" tooltip="ФСГ"/>
                        </a:rPr>
                        <a:t>ФСГ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утренней </a:t>
                      </a:r>
                      <a:r>
                        <a:rPr lang="ru-RU" sz="2000" u="none" strike="noStrike" dirty="0">
                          <a:solidFill>
                            <a:srgbClr val="0645A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11" tooltip="Моча"/>
                        </a:rPr>
                        <a:t>моче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 — 6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07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6661710"/>
              </p:ext>
            </p:extLst>
          </p:nvPr>
        </p:nvGraphicFramePr>
        <p:xfrm>
          <a:off x="0" y="332656"/>
          <a:ext cx="9144000" cy="65253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11760"/>
                <a:gridCol w="4608512"/>
                <a:gridCol w="2123728"/>
              </a:tblGrid>
              <a:tr h="1843464">
                <a:tc>
                  <a:txBody>
                    <a:bodyPr/>
                    <a:lstStyle/>
                    <a:p>
                      <a:pPr algn="ctr"/>
                      <a:r>
                        <a:rPr lang="ru-RU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 tooltip="Прерванный половой акт"/>
                        </a:rPr>
                        <a:t>Прерванный половой акт</a:t>
                      </a:r>
                      <a:r>
                        <a:rPr lang="ru-RU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000" algn="just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 tooltip="Мужчина"/>
                        </a:rPr>
                        <a:t>Мужчина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извлекает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 tooltip="Половой член"/>
                        </a:rPr>
                        <a:t>половой член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из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5" tooltip="Влагалище женщины"/>
                        </a:rPr>
                        <a:t>влагалища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прежде, чем у него произойдёт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6" tooltip="Эякуляция"/>
                        </a:rPr>
                        <a:t>эякуляция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— 18</a:t>
                      </a:r>
                      <a:r>
                        <a:rPr lang="ru-RU" u="none" strike="noStrike" baseline="30000"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[3]</a:t>
                      </a:r>
                      <a:r>
                        <a:rPr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(27</a:t>
                      </a:r>
                      <a:r>
                        <a:rPr lang="ru-RU" u="none" strike="noStrike" baseline="30000"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[4]</a:t>
                      </a:r>
                      <a:r>
                        <a:rPr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681880">
                <a:tc>
                  <a:txBody>
                    <a:bodyPr/>
                    <a:lstStyle/>
                    <a:p>
                      <a:r>
                        <a:rPr lang="ru-RU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8" tooltip="Метод лактационной аменореи"/>
                        </a:rPr>
                        <a:t>Метод лактационной аменореи</a:t>
                      </a:r>
                      <a:r>
                        <a:rPr lang="ru-RU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(МЛА) 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000" algn="just"/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Контрацептивный эффект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9" tooltip="Грудное вскармливание"/>
                        </a:rPr>
                        <a:t>грудного вскармливания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течение 6 месяцев после рождения ребёнка (можно рассчитывать на его эффективность только при соблюдении всех условий кормления, эффективность постепенно снижается после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10" tooltip="Роды"/>
                        </a:rPr>
                        <a:t>родов</a:t>
                      </a:r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У большинства девушек после рождения ребенка исчезает пробка из слизи, которая защищает от проникновения сперматозоидов. Происходит активация яичников сразу же и появляются все шансы забеременеть. </a:t>
                      </a:r>
                    </a:p>
                    <a:p>
                      <a:pPr indent="450000" algn="just"/>
                      <a:r>
                        <a:rPr lang="ru-RU" sz="1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Скорее всего эффект данного метода состоял в отсутствии любого полового акта из-за послеродового восстановления. </a:t>
                      </a: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— 3</a:t>
                      </a:r>
                      <a:r>
                        <a:rPr lang="ru-RU" u="none" strike="noStrike" baseline="300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7"/>
                        </a:rPr>
                        <a:t>[5]</a:t>
                      </a:r>
                      <a:endParaRPr lang="ru-RU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292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90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Барьерная контрацепция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3412976"/>
          </a:xfrm>
        </p:spPr>
        <p:txBody>
          <a:bodyPr/>
          <a:lstStyle/>
          <a:p>
            <a:pPr marL="0" indent="450000" algn="just"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совокупность методов, создающих преграду сперматозоидам на пути к каналу шейки матки. Противозачаточный эффект барьерных методов контрацепции может достигаться благодаря химическому или механическому воздействию, а также комбинации из двух методов. Эта разновидность контрацепции, условно подразделяется не только на химические и механические виды, но и на средства для мужчин и женщин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2" descr="Вагинальная диафрагма для женщин"/>
          <p:cNvSpPr>
            <a:spLocks noChangeAspect="1" noChangeArrowheads="1"/>
          </p:cNvSpPr>
          <p:nvPr/>
        </p:nvSpPr>
        <p:spPr bwMode="auto">
          <a:xfrm>
            <a:off x="63500" y="-136525"/>
            <a:ext cx="28575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Вагинальная диафрагма для женщин"/>
          <p:cNvSpPr>
            <a:spLocks noChangeAspect="1" noChangeArrowheads="1"/>
          </p:cNvSpPr>
          <p:nvPr/>
        </p:nvSpPr>
        <p:spPr bwMode="auto">
          <a:xfrm>
            <a:off x="215900" y="15875"/>
            <a:ext cx="28575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2250" y="4355618"/>
            <a:ext cx="2832837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7" descr="Мужской презерватив"/>
          <p:cNvSpPr>
            <a:spLocks noChangeAspect="1" noChangeArrowheads="1"/>
          </p:cNvSpPr>
          <p:nvPr/>
        </p:nvSpPr>
        <p:spPr bwMode="auto">
          <a:xfrm>
            <a:off x="63500" y="-136525"/>
            <a:ext cx="285750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93116"/>
            <a:ext cx="2713484" cy="180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8668683" y="6463556"/>
            <a:ext cx="395536" cy="3671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52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036496" cy="7745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Барьерная контрацепция для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мужчин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женщин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indent="450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Наиболее распространены мужские барьерные средства контрацепции — мужские презервативы (кондомы), представляющие собой удлиненный на закрытом конце (для сбора спермы) цилиндр.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50" y="4000504"/>
            <a:ext cx="3000396" cy="251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40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036496" cy="7745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Барьерная контрацепция для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мужчин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женщин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indent="45000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преимущество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самое надежное, по сравнению с остальными методами, предотвращение заражения ИППП.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преимущества : </a:t>
            </a: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высокая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эффективность,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влияния на грудное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вскармливание у женщин,</a:t>
            </a: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отсутствие риска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здоровья, </a:t>
            </a: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простота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применения,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применения как дополнительных методов контрацепции, доступность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4643446"/>
            <a:ext cx="2380589" cy="1991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40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036496" cy="7745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Барьерная контрацепция для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мужчин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женщин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применения мужских презервативов: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недостаточно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высокая эффективность,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мотивации обоих партнеров,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аллергических реакций и нарушения целостности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презерватива. </a:t>
            </a:r>
          </a:p>
          <a:p>
            <a:pPr indent="450000" algn="just"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Контрацептивный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эффект: индекс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приближается к 15, при регулярном и правильном использовании — не превышает 2.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4000504"/>
            <a:ext cx="208823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40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1979</TotalTime>
  <Words>1231</Words>
  <Application>Microsoft Office PowerPoint</Application>
  <PresentationFormat>Экран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Ясность</vt:lpstr>
      <vt:lpstr> Внеаудиторная самостоятельная работа (доклад с мультимедийным сопровождением)    Учебная дисциплина ПМ.01 Проведение профилактических мероприятий Тема: «Виды контрацепции»</vt:lpstr>
      <vt:lpstr>Значение контрацепции</vt:lpstr>
      <vt:lpstr>Естественные (биологические) методы контрацепции</vt:lpstr>
      <vt:lpstr>Слайд 4</vt:lpstr>
      <vt:lpstr>Слайд 5</vt:lpstr>
      <vt:lpstr>Барьерная контрацепция</vt:lpstr>
      <vt:lpstr>Барьерная контрацепция для мужчин и женщин</vt:lpstr>
      <vt:lpstr>Барьерная контрацепция для мужчин и женщин</vt:lpstr>
      <vt:lpstr>Барьерная контрацепция для мужчин и женщин</vt:lpstr>
      <vt:lpstr>Слайд 10</vt:lpstr>
      <vt:lpstr>Слайд 11</vt:lpstr>
      <vt:lpstr>Слайд 12</vt:lpstr>
      <vt:lpstr>Слайд 13</vt:lpstr>
      <vt:lpstr>Слайд 14</vt:lpstr>
      <vt:lpstr>Химические методы</vt:lpstr>
      <vt:lpstr>Химические методы</vt:lpstr>
      <vt:lpstr>Химические методы</vt:lpstr>
      <vt:lpstr>Внутриматочные устройства</vt:lpstr>
      <vt:lpstr>Хирургические методы контрацепции (стерилизация)</vt:lpstr>
      <vt:lpstr>Хирургические методы контрацепции (стерилизация)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«Виды контрацепции»</dc:title>
  <dc:creator>User</dc:creator>
  <cp:lastModifiedBy>Вячеслав</cp:lastModifiedBy>
  <cp:revision>35</cp:revision>
  <dcterms:created xsi:type="dcterms:W3CDTF">2019-12-01T21:59:50Z</dcterms:created>
  <dcterms:modified xsi:type="dcterms:W3CDTF">2019-12-13T17:37:32Z</dcterms:modified>
</cp:coreProperties>
</file>