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0" r:id="rId3"/>
    <p:sldId id="258" r:id="rId4"/>
    <p:sldId id="259" r:id="rId5"/>
    <p:sldId id="260" r:id="rId6"/>
    <p:sldId id="262" r:id="rId7"/>
    <p:sldId id="261" r:id="rId8"/>
    <p:sldId id="277" r:id="rId9"/>
    <p:sldId id="271" r:id="rId10"/>
    <p:sldId id="272" r:id="rId11"/>
    <p:sldId id="273" r:id="rId12"/>
    <p:sldId id="263" r:id="rId13"/>
    <p:sldId id="275" r:id="rId14"/>
    <p:sldId id="264" r:id="rId15"/>
    <p:sldId id="265" r:id="rId16"/>
    <p:sldId id="267" r:id="rId17"/>
    <p:sldId id="266" r:id="rId18"/>
    <p:sldId id="268" r:id="rId19"/>
    <p:sldId id="269" r:id="rId20"/>
    <p:sldId id="278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CCFF"/>
    <a:srgbClr val="FF6600"/>
    <a:srgbClr val="FF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61" autoAdjust="0"/>
    <p:restoredTop sz="94643" autoAdjust="0"/>
  </p:normalViewPr>
  <p:slideViewPr>
    <p:cSldViewPr>
      <p:cViewPr varScale="1">
        <p:scale>
          <a:sx n="69" d="100"/>
          <a:sy n="69" d="100"/>
        </p:scale>
        <p:origin x="-141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&#1050;&#1085;&#1080;&#1075;&#1072;1" TargetMode="External"/><Relationship Id="rId1" Type="http://schemas.openxmlformats.org/officeDocument/2006/relationships/image" Target="../media/image8.jpeg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&#1050;&#1085;&#1080;&#1075;&#1072;1" TargetMode="External"/><Relationship Id="rId1" Type="http://schemas.openxmlformats.org/officeDocument/2006/relationships/image" Target="../media/image9.jpeg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&#1050;&#1085;&#1080;&#1075;&#1072;1" TargetMode="External"/><Relationship Id="rId1" Type="http://schemas.openxmlformats.org/officeDocument/2006/relationships/image" Target="../media/image10.jpeg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&#1050;&#1085;&#1080;&#1075;&#1072;1" TargetMode="External"/><Relationship Id="rId1" Type="http://schemas.openxmlformats.org/officeDocument/2006/relationships/image" Target="../media/image11.jpeg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oleObject" Target="&#1050;&#1085;&#1080;&#1075;&#1072;1" TargetMode="External"/><Relationship Id="rId1" Type="http://schemas.openxmlformats.org/officeDocument/2006/relationships/image" Target="../media/image12.jpeg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sz="1800" b="1" i="0" u="none" strike="noStrike" baseline="0"/>
              <a:t>Хорошие ли у нас учителя?</a:t>
            </a:r>
            <a:endParaRPr lang="ru-RU"/>
          </a:p>
        </c:rich>
      </c:tx>
    </c:title>
    <c:view3D>
      <c:rAngAx val="1"/>
    </c:view3D>
    <c:plotArea>
      <c:layout/>
      <c:bar3DChart>
        <c:barDir val="col"/>
        <c:grouping val="clustered"/>
        <c:ser>
          <c:idx val="1"/>
          <c:order val="1"/>
          <c:cat>
            <c:multiLvlStrRef>
              <c:f>Лист1!$A$1:$B$1</c:f>
            </c:multiLvlStrRef>
          </c:cat>
          <c:val>
            <c:numRef>
              <c:f>Лист1!$A$2:$B$2</c:f>
            </c:numRef>
          </c:val>
        </c:ser>
        <c:ser>
          <c:idx val="0"/>
          <c:order val="0"/>
          <c:cat>
            <c:strRef>
              <c:f>[Книга1]Лист3!$A$1:$A$3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не совсем</c:v>
                </c:pt>
              </c:strCache>
            </c:strRef>
          </c:cat>
          <c:val>
            <c:numRef>
              <c:f>[Книга1]Лист3!$B$1:$B$3</c:f>
              <c:numCache>
                <c:formatCode>General</c:formatCode>
                <c:ptCount val="3"/>
                <c:pt idx="0">
                  <c:v>68</c:v>
                </c:pt>
                <c:pt idx="1">
                  <c:v>17</c:v>
                </c:pt>
                <c:pt idx="2">
                  <c:v>15</c:v>
                </c:pt>
              </c:numCache>
            </c:numRef>
          </c:val>
        </c:ser>
        <c:shape val="cylinder"/>
        <c:axId val="97940608"/>
        <c:axId val="97942144"/>
        <c:axId val="0"/>
      </c:bar3DChart>
      <c:catAx>
        <c:axId val="97940608"/>
        <c:scaling>
          <c:orientation val="minMax"/>
        </c:scaling>
        <c:axPos val="b"/>
        <c:majorTickMark val="none"/>
        <c:tickLblPos val="nextTo"/>
        <c:crossAx val="97942144"/>
        <c:crosses val="autoZero"/>
        <c:auto val="1"/>
        <c:lblAlgn val="ctr"/>
        <c:lblOffset val="100"/>
      </c:catAx>
      <c:valAx>
        <c:axId val="97942144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crossAx val="97940608"/>
        <c:crosses val="autoZero"/>
        <c:crossBetween val="between"/>
      </c:valAx>
    </c:plotArea>
    <c:plotVisOnly val="1"/>
  </c:chart>
  <c:spPr>
    <a:blipFill>
      <a:blip xmlns:r="http://schemas.openxmlformats.org/officeDocument/2006/relationships" r:embed="rId1"/>
      <a:stretch>
        <a:fillRect/>
      </a:stretch>
    </a:blipFill>
  </c:spPr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sz="1800"/>
              <a:t>Что, на ваш взгляд, в характере учителя должно быть на </a:t>
            </a:r>
            <a:r>
              <a:rPr lang="en-US" sz="1800"/>
              <a:t>I </a:t>
            </a:r>
            <a:r>
              <a:rPr lang="ru-RU" sz="1800"/>
              <a:t>месте?</a:t>
            </a:r>
          </a:p>
        </c:rich>
      </c:tx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cat>
            <c:strRef>
              <c:f>Лист4!$A$1:$A$4</c:f>
              <c:strCache>
                <c:ptCount val="4"/>
                <c:pt idx="0">
                  <c:v>Доброжелательность</c:v>
                </c:pt>
                <c:pt idx="1">
                  <c:v>Терпимость</c:v>
                </c:pt>
                <c:pt idx="2">
                  <c:v>Строгость </c:v>
                </c:pt>
                <c:pt idx="3">
                  <c:v>Уважение к учащимся</c:v>
                </c:pt>
              </c:strCache>
            </c:strRef>
          </c:cat>
          <c:val>
            <c:numRef>
              <c:f>Лист4!$B$1:$B$4</c:f>
              <c:numCache>
                <c:formatCode>General</c:formatCode>
                <c:ptCount val="4"/>
                <c:pt idx="0">
                  <c:v>19</c:v>
                </c:pt>
                <c:pt idx="1">
                  <c:v>23</c:v>
                </c:pt>
                <c:pt idx="2">
                  <c:v>13</c:v>
                </c:pt>
                <c:pt idx="3">
                  <c:v>45</c:v>
                </c:pt>
              </c:numCache>
            </c:numRef>
          </c:val>
        </c:ser>
        <c:shape val="cone"/>
        <c:axId val="99625600"/>
        <c:axId val="99631488"/>
        <c:axId val="0"/>
      </c:bar3DChart>
      <c:catAx>
        <c:axId val="99625600"/>
        <c:scaling>
          <c:orientation val="minMax"/>
        </c:scaling>
        <c:axPos val="b"/>
        <c:majorTickMark val="none"/>
        <c:tickLblPos val="nextTo"/>
        <c:crossAx val="99631488"/>
        <c:crosses val="autoZero"/>
        <c:auto val="1"/>
        <c:lblAlgn val="ctr"/>
        <c:lblOffset val="100"/>
      </c:catAx>
      <c:valAx>
        <c:axId val="99631488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crossAx val="99625600"/>
        <c:crosses val="autoZero"/>
        <c:crossBetween val="between"/>
      </c:valAx>
    </c:plotArea>
    <c:plotVisOnly val="1"/>
  </c:chart>
  <c:spPr>
    <a:blipFill>
      <a:blip xmlns:r="http://schemas.openxmlformats.org/officeDocument/2006/relationships" r:embed="rId1"/>
      <a:stretch>
        <a:fillRect/>
      </a:stretch>
    </a:blipFill>
  </c:spPr>
  <c:externalData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sz="1800" b="1" i="0" u="none" strike="noStrike" baseline="0"/>
              <a:t>Как ведет себя ваш класс на классных часах?</a:t>
            </a:r>
            <a:endParaRPr lang="ru-RU"/>
          </a:p>
        </c:rich>
      </c:tx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cat>
            <c:strRef>
              <c:f>Лист1!$A$1:$A$3</c:f>
              <c:strCache>
                <c:ptCount val="3"/>
                <c:pt idx="0">
                  <c:v>Многие активно высказываются</c:v>
                </c:pt>
                <c:pt idx="1">
                  <c:v>Высказываются лишь те, кого подготовили учителя</c:v>
                </c:pt>
                <c:pt idx="2">
                  <c:v>Молчим;</c:v>
                </c:pt>
              </c:strCache>
            </c:strRef>
          </c:cat>
          <c:val>
            <c:numRef>
              <c:f>Лист1!$B$1:$B$3</c:f>
              <c:numCache>
                <c:formatCode>General</c:formatCode>
                <c:ptCount val="3"/>
                <c:pt idx="0">
                  <c:v>54</c:v>
                </c:pt>
                <c:pt idx="1">
                  <c:v>30</c:v>
                </c:pt>
                <c:pt idx="2">
                  <c:v>16</c:v>
                </c:pt>
              </c:numCache>
            </c:numRef>
          </c:val>
        </c:ser>
        <c:shape val="pyramid"/>
        <c:axId val="99651968"/>
        <c:axId val="99653504"/>
        <c:axId val="0"/>
      </c:bar3DChart>
      <c:catAx>
        <c:axId val="99651968"/>
        <c:scaling>
          <c:orientation val="minMax"/>
        </c:scaling>
        <c:axPos val="b"/>
        <c:majorTickMark val="none"/>
        <c:tickLblPos val="nextTo"/>
        <c:crossAx val="99653504"/>
        <c:crosses val="autoZero"/>
        <c:auto val="1"/>
        <c:lblAlgn val="ctr"/>
        <c:lblOffset val="100"/>
      </c:catAx>
      <c:valAx>
        <c:axId val="99653504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crossAx val="99651968"/>
        <c:crosses val="autoZero"/>
        <c:crossBetween val="between"/>
      </c:valAx>
    </c:plotArea>
    <c:plotVisOnly val="1"/>
  </c:chart>
  <c:spPr>
    <a:blipFill>
      <a:blip xmlns:r="http://schemas.openxmlformats.org/officeDocument/2006/relationships" r:embed="rId1"/>
      <a:stretch>
        <a:fillRect/>
      </a:stretch>
    </a:blipFill>
  </c:spPr>
  <c:externalData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sz="1800" b="1" i="0" u="none" strike="noStrike" baseline="0"/>
              <a:t>Если имеются группы в вашем классе, то что их объединяет?</a:t>
            </a:r>
            <a:endParaRPr lang="ru-RU"/>
          </a:p>
        </c:rich>
      </c:tx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cat>
            <c:strRef>
              <c:f>Лист2!$A$1:$A$6</c:f>
              <c:strCache>
                <c:ptCount val="6"/>
                <c:pt idx="0">
                  <c:v>Интерес к учебе</c:v>
                </c:pt>
                <c:pt idx="1">
                  <c:v>Территориальная дружба</c:v>
                </c:pt>
                <c:pt idx="2">
                  <c:v>Дружба по интересам (кружки, секции);</c:v>
                </c:pt>
                <c:pt idx="3">
                  <c:v>Любовь</c:v>
                </c:pt>
                <c:pt idx="4">
                  <c:v>Лишь бы было с кем ходить</c:v>
                </c:pt>
                <c:pt idx="5">
                  <c:v>Религия</c:v>
                </c:pt>
              </c:strCache>
            </c:strRef>
          </c:cat>
          <c:val>
            <c:numRef>
              <c:f>Лист2!$B$1:$B$6</c:f>
              <c:numCache>
                <c:formatCode>General</c:formatCode>
                <c:ptCount val="6"/>
                <c:pt idx="0">
                  <c:v>28</c:v>
                </c:pt>
                <c:pt idx="1">
                  <c:v>14</c:v>
                </c:pt>
                <c:pt idx="2">
                  <c:v>46</c:v>
                </c:pt>
                <c:pt idx="3">
                  <c:v>5</c:v>
                </c:pt>
                <c:pt idx="4">
                  <c:v>5</c:v>
                </c:pt>
                <c:pt idx="5">
                  <c:v>2</c:v>
                </c:pt>
              </c:numCache>
            </c:numRef>
          </c:val>
        </c:ser>
        <c:shape val="cylinder"/>
        <c:axId val="100927360"/>
        <c:axId val="100928896"/>
        <c:axId val="0"/>
      </c:bar3DChart>
      <c:catAx>
        <c:axId val="100927360"/>
        <c:scaling>
          <c:orientation val="minMax"/>
        </c:scaling>
        <c:axPos val="b"/>
        <c:majorTickMark val="none"/>
        <c:tickLblPos val="nextTo"/>
        <c:crossAx val="100928896"/>
        <c:crosses val="autoZero"/>
        <c:auto val="1"/>
        <c:lblAlgn val="ctr"/>
        <c:lblOffset val="100"/>
      </c:catAx>
      <c:valAx>
        <c:axId val="100928896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crossAx val="100927360"/>
        <c:crosses val="autoZero"/>
        <c:crossBetween val="between"/>
      </c:valAx>
    </c:plotArea>
    <c:legend>
      <c:legendPos val="r"/>
    </c:legend>
    <c:plotVisOnly val="1"/>
  </c:chart>
  <c:spPr>
    <a:blipFill>
      <a:blip xmlns:r="http://schemas.openxmlformats.org/officeDocument/2006/relationships" r:embed="rId1"/>
      <a:stretch>
        <a:fillRect/>
      </a:stretch>
    </a:blipFill>
  </c:spPr>
  <c:externalData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42"/>
  <c:chart>
    <c:plotArea>
      <c:layout/>
      <c:pieChart>
        <c:varyColors val="1"/>
        <c:ser>
          <c:idx val="0"/>
          <c:order val="0"/>
          <c:cat>
            <c:strRef>
              <c:f>Лист3!$A$1:$A$3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не совсем</c:v>
                </c:pt>
              </c:strCache>
            </c:strRef>
          </c:cat>
          <c:val>
            <c:numRef>
              <c:f>Лист3!$B$1:$B$3</c:f>
              <c:numCache>
                <c:formatCode>General</c:formatCode>
                <c:ptCount val="3"/>
                <c:pt idx="0">
                  <c:v>68</c:v>
                </c:pt>
                <c:pt idx="1">
                  <c:v>17</c:v>
                </c:pt>
                <c:pt idx="2">
                  <c:v>15</c:v>
                </c:pt>
              </c:numCache>
            </c:numRef>
          </c:val>
        </c:ser>
        <c:firstSliceAng val="0"/>
      </c:pieChart>
    </c:plotArea>
    <c:legend>
      <c:legendPos val="r"/>
    </c:legend>
    <c:plotVisOnly val="1"/>
  </c:chart>
  <c:spPr>
    <a:blipFill>
      <a:blip xmlns:r="http://schemas.openxmlformats.org/officeDocument/2006/relationships" r:embed="rId1"/>
      <a:stretch>
        <a:fillRect/>
      </a:stretch>
    </a:blipFill>
  </c:spPr>
  <c:externalData r:id="rId2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D:\Documents and Settings\100\Рабочий стол\проект\DwwDkTp6S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786182" y="4000504"/>
            <a:ext cx="492922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defRPr/>
            </a:pPr>
            <a:r>
              <a:rPr lang="ru-RU" b="1" dirty="0" smtClean="0"/>
              <a:t>Организаторы:</a:t>
            </a:r>
            <a:endParaRPr lang="ru-RU" dirty="0" smtClean="0"/>
          </a:p>
          <a:p>
            <a:pPr algn="r">
              <a:defRPr/>
            </a:pPr>
            <a:r>
              <a:rPr lang="ru-RU" b="1" dirty="0" smtClean="0"/>
              <a:t> ученики 10а класса</a:t>
            </a:r>
            <a:endParaRPr lang="ru-RU" dirty="0" smtClean="0"/>
          </a:p>
          <a:p>
            <a:pPr algn="r">
              <a:defRPr/>
            </a:pPr>
            <a:r>
              <a:rPr lang="ru-RU" b="1" dirty="0" err="1" smtClean="0"/>
              <a:t>Болдохонова</a:t>
            </a:r>
            <a:r>
              <a:rPr lang="ru-RU" b="1" dirty="0" smtClean="0"/>
              <a:t> Света 11.04.1999 </a:t>
            </a:r>
            <a:endParaRPr lang="ru-RU" dirty="0" smtClean="0"/>
          </a:p>
          <a:p>
            <a:pPr algn="r">
              <a:defRPr/>
            </a:pPr>
            <a:r>
              <a:rPr lang="ru-RU" b="1" dirty="0" err="1" smtClean="0"/>
              <a:t>Тарсюк</a:t>
            </a:r>
            <a:r>
              <a:rPr lang="ru-RU" b="1" dirty="0" smtClean="0"/>
              <a:t> Яна 19.12.1998</a:t>
            </a:r>
          </a:p>
          <a:p>
            <a:pPr algn="r">
              <a:defRPr/>
            </a:pPr>
            <a:r>
              <a:rPr lang="ru-RU" b="1" dirty="0" smtClean="0"/>
              <a:t>Руководитель </a:t>
            </a:r>
            <a:endParaRPr lang="ru-RU" dirty="0" smtClean="0"/>
          </a:p>
          <a:p>
            <a:pPr algn="r">
              <a:defRPr/>
            </a:pPr>
            <a:r>
              <a:rPr lang="ru-RU" b="1" dirty="0" err="1" smtClean="0"/>
              <a:t>Гадельшина</a:t>
            </a:r>
            <a:r>
              <a:rPr lang="ru-RU" b="1" dirty="0" smtClean="0"/>
              <a:t> Венера </a:t>
            </a:r>
            <a:r>
              <a:rPr lang="ru-RU" b="1" dirty="0" err="1" smtClean="0"/>
              <a:t>Габдульбаровна</a:t>
            </a:r>
            <a:r>
              <a:rPr lang="ru-RU" b="1" dirty="0" smtClean="0"/>
              <a:t> </a:t>
            </a:r>
            <a:endParaRPr lang="ru-RU" b="1" spc="150" dirty="0" smtClean="0">
              <a:ln w="11430"/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endParaRPr lang="ru-RU" dirty="0" smtClean="0"/>
          </a:p>
          <a:p>
            <a:pPr algn="ctr"/>
            <a:endParaRPr lang="ru-RU" dirty="0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642910" y="142852"/>
            <a:ext cx="77153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Муниципальное казенное общеобразовательное учреждение</a:t>
            </a:r>
            <a:endParaRPr lang="ru-RU" sz="1200" dirty="0" smtClean="0"/>
          </a:p>
          <a:p>
            <a:pPr algn="ctr" eaLnBrk="0" hangingPunct="0"/>
            <a:r>
              <a:rPr lang="ru-RU" b="1" dirty="0" smtClean="0">
                <a:latin typeface="Calibri" pitchFamily="34" charset="0"/>
                <a:cs typeface="Times New Roman" pitchFamily="18" charset="0"/>
              </a:rPr>
              <a:t>«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Средняя общеобразовательная школа №24</a:t>
            </a:r>
            <a:r>
              <a:rPr lang="ru-RU" b="1" dirty="0" smtClean="0">
                <a:latin typeface="Calibri" pitchFamily="34" charset="0"/>
                <a:cs typeface="Times New Roman" pitchFamily="18" charset="0"/>
              </a:rPr>
              <a:t>»</a:t>
            </a:r>
            <a:endParaRPr lang="ru-RU" sz="1200" dirty="0" smtClean="0"/>
          </a:p>
          <a:p>
            <a:pPr algn="ctr" eaLnBrk="0" hangingPunct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Муниципального образования </a:t>
            </a:r>
            <a:r>
              <a:rPr lang="ru-RU" b="1" dirty="0" smtClean="0">
                <a:latin typeface="Calibri" pitchFamily="34" charset="0"/>
                <a:cs typeface="Times New Roman" pitchFamily="18" charset="0"/>
              </a:rPr>
              <a:t>«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Мирнинский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район</a:t>
            </a:r>
            <a:r>
              <a:rPr lang="ru-RU" b="1" dirty="0" smtClean="0">
                <a:latin typeface="Calibri" pitchFamily="34" charset="0"/>
                <a:cs typeface="Times New Roman" pitchFamily="18" charset="0"/>
              </a:rPr>
              <a:t>»</a:t>
            </a:r>
            <a:endParaRPr lang="ru-RU" sz="1200" dirty="0" smtClean="0"/>
          </a:p>
          <a:p>
            <a:pPr algn="ctr" eaLnBrk="0" hangingPunct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Республики Саха (Якутия)  г.Удачный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57224" y="1643050"/>
            <a:ext cx="8209299" cy="20005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n/>
              </a:rPr>
              <a:t>Социальный проект по теме: </a:t>
            </a:r>
          </a:p>
          <a:p>
            <a:pPr algn="ctr">
              <a:defRPr/>
            </a:pPr>
            <a:r>
              <a:rPr lang="ru-RU" sz="4400" u="sng" dirty="0" smtClean="0"/>
              <a:t>«Формирование </a:t>
            </a:r>
          </a:p>
          <a:p>
            <a:pPr algn="ctr">
              <a:defRPr/>
            </a:pPr>
            <a:r>
              <a:rPr lang="ru-RU" sz="4400" u="sng" dirty="0" smtClean="0"/>
              <a:t>толерантных качеств ученика»</a:t>
            </a:r>
            <a:endParaRPr lang="ru-RU" sz="4400" dirty="0" smtClean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ln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 smtClean="0"/>
              <a:t>ЭТАПЫ РЕАЛИЗАЦИИ ПРОЕКТА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447800"/>
            <a:ext cx="7972452" cy="4695844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Практический    (2 этап)</a:t>
            </a:r>
          </a:p>
          <a:p>
            <a:pPr lvl="0"/>
            <a:r>
              <a:rPr lang="ru-RU" dirty="0" smtClean="0"/>
              <a:t>Установление взаимоотношений между субъектами образовательного пространства с учетом уровня толерантности</a:t>
            </a:r>
          </a:p>
          <a:p>
            <a:pPr lvl="0"/>
            <a:r>
              <a:rPr lang="ru-RU" dirty="0" smtClean="0"/>
              <a:t>Проведение «круглого стола» с советом старшеклассников и </a:t>
            </a:r>
            <a:r>
              <a:rPr lang="ru-RU" dirty="0" err="1" smtClean="0"/>
              <a:t>тенейджер</a:t>
            </a:r>
            <a:r>
              <a:rPr lang="ru-RU" dirty="0" smtClean="0"/>
              <a:t> амии над коррекцией воспитательного плана  в аспекте толерантности. </a:t>
            </a:r>
          </a:p>
          <a:p>
            <a:pPr lvl="0"/>
            <a:r>
              <a:rPr lang="ru-RU" dirty="0" smtClean="0"/>
              <a:t>Проведение конференции «Конфликты современного общества и проблема толерантности».</a:t>
            </a:r>
          </a:p>
          <a:p>
            <a:pPr lvl="0"/>
            <a:r>
              <a:rPr lang="ru-RU" dirty="0" smtClean="0"/>
              <a:t>Мониторинг происходящих изменений при помощи качественных социологических замеров.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 smtClean="0"/>
              <a:t>ЭТАПЫ РЕАЛИЗАЦИИ ПРОЕКТА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447800"/>
            <a:ext cx="7972452" cy="4695844"/>
          </a:xfrm>
        </p:spPr>
        <p:txBody>
          <a:bodyPr>
            <a:normAutofit/>
          </a:bodyPr>
          <a:lstStyle/>
          <a:p>
            <a:r>
              <a:rPr lang="ru-RU" dirty="0" smtClean="0"/>
              <a:t>Аналитический </a:t>
            </a:r>
            <a:br>
              <a:rPr lang="ru-RU" dirty="0" smtClean="0"/>
            </a:br>
            <a:r>
              <a:rPr lang="ru-RU" dirty="0" smtClean="0"/>
              <a:t>(3 этап)</a:t>
            </a:r>
          </a:p>
          <a:p>
            <a:pPr lvl="0"/>
            <a:r>
              <a:rPr lang="ru-RU" dirty="0" smtClean="0"/>
              <a:t>Разработка и проведение серии классных часов и открытых уроков (1-11 класс) по проблеме толерантности в современном обществе. </a:t>
            </a:r>
          </a:p>
          <a:p>
            <a:pPr lvl="0"/>
            <a:r>
              <a:rPr lang="ru-RU" dirty="0" smtClean="0"/>
              <a:t>Комплексное социологическое исследование изменений толерантных качеств среды, соотнесение реального положения вещей с планируемым результатом. </a:t>
            </a:r>
          </a:p>
          <a:p>
            <a:pPr lvl="0"/>
            <a:r>
              <a:rPr lang="ru-RU" dirty="0" smtClean="0"/>
              <a:t>Подведение итогов и анализ результатов деятельности.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39593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sz="4400" dirty="0" smtClean="0"/>
              <a:t>Толерантность в социологии (от лат. </a:t>
            </a:r>
            <a:r>
              <a:rPr lang="ru-RU" sz="4400" dirty="0" err="1" smtClean="0"/>
              <a:t>tolerantia</a:t>
            </a:r>
            <a:r>
              <a:rPr lang="ru-RU" sz="4400" dirty="0" smtClean="0"/>
              <a:t> — терпение) — терпимость к чужому образу жизни, поведению, обычаям, чувствам, мнениям, идеям,</a:t>
            </a:r>
          </a:p>
          <a:p>
            <a:pPr algn="ctr">
              <a:buNone/>
            </a:pPr>
            <a:r>
              <a:rPr lang="ru-RU" sz="4400" dirty="0" smtClean="0"/>
              <a:t> верованиям. </a:t>
            </a:r>
            <a:endParaRPr lang="ru-RU" sz="44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2297106"/>
          </a:xfrm>
        </p:spPr>
        <p:txBody>
          <a:bodyPr>
            <a:normAutofit fontScale="90000"/>
          </a:bodyPr>
          <a:lstStyle/>
          <a:p>
            <a:r>
              <a:rPr lang="ru-RU" u="sng" dirty="0" smtClean="0"/>
              <a:t>Результаты социологического исследования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u="sng" dirty="0" smtClean="0"/>
              <a:t> в МБОУ  СОШ№24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2786058"/>
            <a:ext cx="7772400" cy="3233742"/>
          </a:xfrm>
        </p:spPr>
        <p:txBody>
          <a:bodyPr/>
          <a:lstStyle/>
          <a:p>
            <a:pPr lvl="0"/>
            <a:r>
              <a:rPr lang="ru-RU" dirty="0" smtClean="0"/>
              <a:t>В школе обучаются дети 11 национальностей (с разными культурами, мировоззрением, религией)</a:t>
            </a:r>
          </a:p>
          <a:p>
            <a:pPr lvl="0"/>
            <a:r>
              <a:rPr lang="ru-RU" dirty="0" smtClean="0"/>
              <a:t>Конфликты между детьми с </a:t>
            </a:r>
            <a:r>
              <a:rPr lang="ru-RU" dirty="0" err="1" smtClean="0"/>
              <a:t>девиантным</a:t>
            </a:r>
            <a:r>
              <a:rPr lang="ru-RU" dirty="0" smtClean="0"/>
              <a:t> поведением и обычными школьниками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Практическая часть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Практическая часть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Практическая часть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Практическая часть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Практическая часть</a:t>
            </a:r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Практическая часть</a:t>
            </a:r>
            <a:endParaRPr lang="ru-RU" dirty="0"/>
          </a:p>
        </p:txBody>
      </p:sp>
      <p:pic>
        <p:nvPicPr>
          <p:cNvPr id="2051" name="Picture 3" descr="C:\Users\HP\Pictures\рабочий стол\Cartoons_Minions_father_and_son_051611_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670278" y="1935163"/>
            <a:ext cx="7803444" cy="43894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8860" y="704088"/>
            <a:ext cx="6257940" cy="1143000"/>
          </a:xfrm>
        </p:spPr>
        <p:txBody>
          <a:bodyPr/>
          <a:lstStyle/>
          <a:p>
            <a:r>
              <a:rPr lang="ru-RU" b="1" i="1" u="sng" dirty="0" smtClean="0">
                <a:solidFill>
                  <a:schemeClr val="tx1"/>
                </a:solidFill>
              </a:rPr>
              <a:t>Цель проекта:</a:t>
            </a:r>
            <a:endParaRPr lang="ru-RU" b="1" i="1" u="sng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935480"/>
            <a:ext cx="8186766" cy="4389120"/>
          </a:xfrm>
        </p:spPr>
        <p:txBody>
          <a:bodyPr>
            <a:normAutofit lnSpcReduction="10000"/>
          </a:bodyPr>
          <a:lstStyle/>
          <a:p>
            <a:pPr marL="342900" lvl="1" indent="-342900" algn="ctr">
              <a:buNone/>
            </a:pPr>
            <a:r>
              <a:rPr lang="ru-RU" dirty="0" smtClean="0">
                <a:solidFill>
                  <a:srgbClr val="7030A0"/>
                </a:solidFill>
              </a:rPr>
              <a:t>	</a:t>
            </a:r>
            <a:r>
              <a:rPr lang="ru-RU" sz="3600" b="1" dirty="0" smtClean="0"/>
              <a:t>Создание среды для развития толерантных качеств личности учащегося, которые помогают ценить культурное и социальное различие между людьми, воспитывают терпимое отношение к окружающим и самому себе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Уголок национальных культур в школьном музее (начало работы)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85794"/>
            <a:ext cx="9072626" cy="1143000"/>
          </a:xfrm>
        </p:spPr>
        <p:txBody>
          <a:bodyPr>
            <a:normAutofit fontScale="90000"/>
          </a:bodyPr>
          <a:lstStyle/>
          <a:p>
            <a:r>
              <a:rPr lang="ru-RU" u="sng" dirty="0" smtClean="0"/>
              <a:t>ПРЕДЛОЖЕНИЯ ПО РАСПРОСТРАНЕНИЮ ИНИЦИАТИВЫ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447800"/>
            <a:ext cx="8329642" cy="4572000"/>
          </a:xfrm>
        </p:spPr>
        <p:txBody>
          <a:bodyPr>
            <a:normAutofit lnSpcReduction="10000"/>
          </a:bodyPr>
          <a:lstStyle/>
          <a:p>
            <a:pPr lvl="0"/>
            <a:r>
              <a:rPr lang="ru-RU" dirty="0" smtClean="0"/>
              <a:t>Система мероприятий по развитию толерантных качеств личности поможет повысить исследовательскую и творческую активность учащихся, уровень их воспитанности, а также будет способствовать решению межличностных,  психологических и социальных конфликтов в школе, семье, между сверстниками </a:t>
            </a:r>
          </a:p>
          <a:p>
            <a:pPr lvl="0"/>
            <a:r>
              <a:rPr lang="ru-RU" dirty="0" smtClean="0"/>
              <a:t>Система развивающих тренингов и семинаров для учащихся по проблеме толерантности поможет им установить дружеские и доверительные отношения между собой, будет мотивировать их к сотрудничеству.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проект1\Рисунок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32213" y="1465263"/>
            <a:ext cx="5411787" cy="539273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14290"/>
            <a:ext cx="6572296" cy="1143000"/>
          </a:xfrm>
        </p:spPr>
        <p:txBody>
          <a:bodyPr>
            <a:normAutofit/>
          </a:bodyPr>
          <a:lstStyle/>
          <a:p>
            <a:r>
              <a:rPr lang="ru-RU" sz="6000" dirty="0" smtClean="0"/>
              <a:t>Задачи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14422"/>
            <a:ext cx="8572560" cy="5214974"/>
          </a:xfrm>
        </p:spPr>
        <p:txBody>
          <a:bodyPr>
            <a:normAutofit lnSpcReduction="10000"/>
          </a:bodyPr>
          <a:lstStyle/>
          <a:p>
            <a:pPr lvl="0"/>
            <a:r>
              <a:rPr lang="ru-RU" sz="4000" b="1" dirty="0" smtClean="0"/>
              <a:t>Исследовать «уровень толерантности»  образовательного пространства школы;</a:t>
            </a:r>
          </a:p>
          <a:p>
            <a:pPr lvl="0"/>
            <a:r>
              <a:rPr lang="ru-RU" sz="4000" b="1" dirty="0" smtClean="0"/>
              <a:t>Выявить «очаги нетерпимости» (элементы негативного отношения участников образовательного процесса к социальным явлениям);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D:\Documents and Settings\100\Рабочий стол\проект\DwwDkTp6S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71670" y="285728"/>
            <a:ext cx="7072330" cy="3714776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chemeClr val="bg1"/>
                </a:solidFill>
                <a:latin typeface="Garamond" pitchFamily="18" charset="0"/>
                <a:cs typeface="Mangal" pitchFamily="2"/>
              </a:rPr>
              <a:t>Теперь, когда мы научились</a:t>
            </a:r>
            <a:r>
              <a:rPr lang="ru-RU" sz="3200" i="1" dirty="0" smtClean="0">
                <a:solidFill>
                  <a:schemeClr val="bg1"/>
                </a:solidFill>
                <a:latin typeface="Garamond" pitchFamily="18" charset="0"/>
                <a:cs typeface="Mangal" pitchFamily="2"/>
              </a:rPr>
              <a:t/>
            </a:r>
            <a:br>
              <a:rPr lang="ru-RU" sz="3200" i="1" dirty="0" smtClean="0">
                <a:solidFill>
                  <a:schemeClr val="bg1"/>
                </a:solidFill>
                <a:latin typeface="Garamond" pitchFamily="18" charset="0"/>
                <a:cs typeface="Mangal" pitchFamily="2"/>
              </a:rPr>
            </a:br>
            <a:r>
              <a:rPr lang="ru-RU" sz="3200" b="1" i="1" dirty="0" smtClean="0">
                <a:solidFill>
                  <a:schemeClr val="bg1"/>
                </a:solidFill>
                <a:latin typeface="Garamond" pitchFamily="18" charset="0"/>
                <a:cs typeface="Mangal" pitchFamily="2"/>
              </a:rPr>
              <a:t>Летать по воздуху, как птицы,</a:t>
            </a:r>
            <a:r>
              <a:rPr lang="ru-RU" sz="3200" i="1" dirty="0" smtClean="0">
                <a:solidFill>
                  <a:schemeClr val="bg1"/>
                </a:solidFill>
                <a:latin typeface="Garamond" pitchFamily="18" charset="0"/>
                <a:cs typeface="Mangal" pitchFamily="2"/>
              </a:rPr>
              <a:t/>
            </a:r>
            <a:br>
              <a:rPr lang="ru-RU" sz="3200" i="1" dirty="0" smtClean="0">
                <a:solidFill>
                  <a:schemeClr val="bg1"/>
                </a:solidFill>
                <a:latin typeface="Garamond" pitchFamily="18" charset="0"/>
                <a:cs typeface="Mangal" pitchFamily="2"/>
              </a:rPr>
            </a:br>
            <a:r>
              <a:rPr lang="ru-RU" sz="3200" b="1" i="1" dirty="0" smtClean="0">
                <a:solidFill>
                  <a:schemeClr val="bg1"/>
                </a:solidFill>
                <a:latin typeface="Garamond" pitchFamily="18" charset="0"/>
                <a:cs typeface="Mangal" pitchFamily="2"/>
              </a:rPr>
              <a:t>Плавать под водой, как рыбы,</a:t>
            </a:r>
            <a:r>
              <a:rPr lang="ru-RU" sz="3200" i="1" dirty="0" smtClean="0">
                <a:solidFill>
                  <a:schemeClr val="bg1"/>
                </a:solidFill>
                <a:latin typeface="Garamond" pitchFamily="18" charset="0"/>
                <a:cs typeface="Mangal" pitchFamily="2"/>
              </a:rPr>
              <a:t/>
            </a:r>
            <a:br>
              <a:rPr lang="ru-RU" sz="3200" i="1" dirty="0" smtClean="0">
                <a:solidFill>
                  <a:schemeClr val="bg1"/>
                </a:solidFill>
                <a:latin typeface="Garamond" pitchFamily="18" charset="0"/>
                <a:cs typeface="Mangal" pitchFamily="2"/>
              </a:rPr>
            </a:br>
            <a:r>
              <a:rPr lang="ru-RU" sz="3200" b="1" i="1" dirty="0" smtClean="0">
                <a:solidFill>
                  <a:schemeClr val="bg1"/>
                </a:solidFill>
                <a:latin typeface="Garamond" pitchFamily="18" charset="0"/>
                <a:cs typeface="Mangal" pitchFamily="2"/>
              </a:rPr>
              <a:t>Нам не хватает только одного:</a:t>
            </a:r>
            <a:r>
              <a:rPr lang="ru-RU" sz="3200" i="1" dirty="0" smtClean="0">
                <a:solidFill>
                  <a:schemeClr val="bg1"/>
                </a:solidFill>
                <a:latin typeface="Garamond" pitchFamily="18" charset="0"/>
                <a:cs typeface="Mangal" pitchFamily="2"/>
              </a:rPr>
              <a:t/>
            </a:r>
            <a:br>
              <a:rPr lang="ru-RU" sz="3200" i="1" dirty="0" smtClean="0">
                <a:solidFill>
                  <a:schemeClr val="bg1"/>
                </a:solidFill>
                <a:latin typeface="Garamond" pitchFamily="18" charset="0"/>
                <a:cs typeface="Mangal" pitchFamily="2"/>
              </a:rPr>
            </a:br>
            <a:r>
              <a:rPr lang="ru-RU" sz="3200" b="1" i="1" dirty="0" smtClean="0">
                <a:solidFill>
                  <a:schemeClr val="bg1"/>
                </a:solidFill>
                <a:latin typeface="Garamond" pitchFamily="18" charset="0"/>
                <a:cs typeface="Mangal" pitchFamily="2"/>
              </a:rPr>
              <a:t>Научиться жить на земле, как люди.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098" name="Picture 2" descr="F:\проект1\Рисунок2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00826" y="4643446"/>
            <a:ext cx="2243137" cy="2047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07154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ПЛАНИРУЕМЫЕ РЕЗУЛЬТАТЫ ПРОЕКТА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b="1" u="sng" dirty="0" smtClean="0"/>
              <a:t>Разработать:</a:t>
            </a:r>
            <a:endParaRPr lang="ru-RU" dirty="0" smtClean="0"/>
          </a:p>
          <a:p>
            <a:pPr lvl="0"/>
            <a:r>
              <a:rPr lang="ru-RU" dirty="0" smtClean="0"/>
              <a:t>Систему мероприятий по развитию толерантных качеств личности учащихся</a:t>
            </a:r>
          </a:p>
          <a:p>
            <a:pPr lvl="0">
              <a:buNone/>
            </a:pPr>
            <a:r>
              <a:rPr lang="ru-RU" b="1" u="sng" dirty="0" smtClean="0"/>
              <a:t>Создать:</a:t>
            </a:r>
            <a:endParaRPr lang="ru-RU" dirty="0" smtClean="0"/>
          </a:p>
          <a:p>
            <a:pPr lvl="0"/>
            <a:r>
              <a:rPr lang="ru-RU" dirty="0" smtClean="0"/>
              <a:t>Систему мониторинга для выявления толерантных качеств образовательной среды;</a:t>
            </a:r>
          </a:p>
          <a:p>
            <a:pPr lvl="0"/>
            <a:r>
              <a:rPr lang="ru-RU" dirty="0" smtClean="0"/>
              <a:t>Эффективную модель взаимодействия школы и общества в аспекте толерантности;</a:t>
            </a:r>
          </a:p>
          <a:p>
            <a:pPr lvl="0"/>
            <a:r>
              <a:rPr lang="ru-RU" dirty="0" smtClean="0"/>
              <a:t>Уголок национальных культур в школьном музее.</a:t>
            </a:r>
          </a:p>
          <a:p>
            <a:endParaRPr lang="ru-RU" dirty="0"/>
          </a:p>
        </p:txBody>
      </p:sp>
      <p:pic>
        <p:nvPicPr>
          <p:cNvPr id="5122" name="Picture 2" descr="F:\проект1\Рисунок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7620" y="1000108"/>
            <a:ext cx="4266739" cy="13700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214290"/>
            <a:ext cx="5929354" cy="1143000"/>
          </a:xfrm>
        </p:spPr>
        <p:txBody>
          <a:bodyPr/>
          <a:lstStyle/>
          <a:p>
            <a:r>
              <a:rPr lang="ru-RU" dirty="0" smtClean="0"/>
              <a:t>Актуальность.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285860"/>
            <a:ext cx="8229600" cy="43891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	Официальная статистика и данные многочисленных исследований фиксируют рост молодежного экстремизма, различных форм </a:t>
            </a:r>
            <a:r>
              <a:rPr lang="ru-RU" dirty="0" err="1" smtClean="0"/>
              <a:t>девиантного</a:t>
            </a:r>
            <a:r>
              <a:rPr lang="ru-RU" dirty="0" smtClean="0"/>
              <a:t> поведения, конфликтов на почве межнациональной розни, социального расслоения населения и т.п. В этой связи формирование толерантного сознания и поведения, воспитание миролюбия и взаимной терпимости в обществе стало сегодня насущной необходимостью.</a:t>
            </a:r>
            <a:endParaRPr lang="ru-RU" dirty="0"/>
          </a:p>
        </p:txBody>
      </p:sp>
      <p:pic>
        <p:nvPicPr>
          <p:cNvPr id="4" name="Picture 9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214414" y="4857760"/>
            <a:ext cx="6587544" cy="17922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042" y="214290"/>
            <a:ext cx="7300906" cy="1143000"/>
          </a:xfrm>
        </p:spPr>
        <p:txBody>
          <a:bodyPr/>
          <a:lstStyle/>
          <a:p>
            <a:r>
              <a:rPr lang="ru-RU" dirty="0" smtClean="0"/>
              <a:t>Введение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447800"/>
            <a:ext cx="8115328" cy="45720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3200" dirty="0" smtClean="0"/>
              <a:t>	</a:t>
            </a:r>
            <a:r>
              <a:rPr lang="ru-RU" sz="3200" b="1" dirty="0" smtClean="0"/>
              <a:t>Россия крупнейшее в мире многонациональное государство, сформировавшееся на протяжении многих столетий. В 2015 году Россия празднует 1153-летие со дня зарождения государственности. Россия органично вобрала в себя все </a:t>
            </a:r>
            <a:r>
              <a:rPr lang="ru-RU" sz="3200" b="1" dirty="0" err="1" smtClean="0"/>
              <a:t>многоцветье</a:t>
            </a:r>
            <a:r>
              <a:rPr lang="ru-RU" sz="3200" b="1" dirty="0" smtClean="0"/>
              <a:t> народов, языков, религий, нравов и обычаев. </a:t>
            </a:r>
            <a:endParaRPr lang="ru-RU" sz="32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</p:spPr>
        <p:txBody>
          <a:bodyPr/>
          <a:lstStyle/>
          <a:p>
            <a:r>
              <a:rPr lang="ru-RU" dirty="0" smtClean="0"/>
              <a:t>Толерантность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357298"/>
            <a:ext cx="8643998" cy="5143536"/>
          </a:xfrm>
        </p:spPr>
        <p:txBody>
          <a:bodyPr>
            <a:normAutofit/>
          </a:bodyPr>
          <a:lstStyle/>
          <a:p>
            <a:r>
              <a:rPr lang="ru-RU" dirty="0" smtClean="0"/>
              <a:t>это ценность и социальная норма гражданского общества, проявляющаяся в праве всех граждан быть различными; обеспечение устойчивой гармонии между различными </a:t>
            </a:r>
            <a:r>
              <a:rPr lang="ru-RU" dirty="0" err="1" smtClean="0"/>
              <a:t>конфессиями</a:t>
            </a:r>
            <a:r>
              <a:rPr lang="ru-RU" dirty="0" smtClean="0"/>
              <a:t>: политическими, этническими и другими социальными группами; уважение к разнообразию различных мировых культур, цивилизаций и народов; готовности к пониманию и сотрудничеству с людьми, различающимися по внешности, языку, убеждениям, обычаям и верованиям.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 smtClean="0"/>
              <a:t>ЭТАПЫ РЕАЛИЗАЦИИ ПРОЕКТА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Организационно-методический (1 этап)</a:t>
            </a:r>
          </a:p>
          <a:p>
            <a:pPr lvl="0"/>
            <a:r>
              <a:rPr lang="ru-RU" dirty="0" smtClean="0"/>
              <a:t>Разработка плана реализации проекта, определение списка необходимых мероприятий. </a:t>
            </a:r>
          </a:p>
          <a:p>
            <a:pPr lvl="0"/>
            <a:r>
              <a:rPr lang="ru-RU" dirty="0" smtClean="0"/>
              <a:t>Проведение  конференции  на классных часах «Толерантность – дорога к будущему». </a:t>
            </a:r>
          </a:p>
          <a:p>
            <a:pPr lvl="0"/>
            <a:r>
              <a:rPr lang="ru-RU" dirty="0" smtClean="0"/>
              <a:t>Комплексное социологическое исследование состояния образовательной среды в аспекте толерантности.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219</TotalTime>
  <Words>449</Words>
  <PresentationFormat>Экран (4:3)</PresentationFormat>
  <Paragraphs>67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Поток</vt:lpstr>
      <vt:lpstr>Слайд 1</vt:lpstr>
      <vt:lpstr>Цель проекта:</vt:lpstr>
      <vt:lpstr>Задачи</vt:lpstr>
      <vt:lpstr>Теперь, когда мы научились Летать по воздуху, как птицы, Плавать под водой, как рыбы, Нам не хватает только одного: Научиться жить на земле, как люди. </vt:lpstr>
      <vt:lpstr>ПЛАНИРУЕМЫЕ РЕЗУЛЬТАТЫ ПРОЕКТА </vt:lpstr>
      <vt:lpstr>Актуальность.</vt:lpstr>
      <vt:lpstr>Введение</vt:lpstr>
      <vt:lpstr>Толерантность</vt:lpstr>
      <vt:lpstr>ЭТАПЫ РЕАЛИЗАЦИИ ПРОЕКТА </vt:lpstr>
      <vt:lpstr>ЭТАПЫ РЕАЛИЗАЦИИ ПРОЕКТА </vt:lpstr>
      <vt:lpstr>ЭТАПЫ РЕАЛИЗАЦИИ ПРОЕКТА </vt:lpstr>
      <vt:lpstr>Слайд 12</vt:lpstr>
      <vt:lpstr>Результаты социологического исследования  в МБОУ  СОШ№24 </vt:lpstr>
      <vt:lpstr>Практическая часть</vt:lpstr>
      <vt:lpstr>Практическая часть</vt:lpstr>
      <vt:lpstr>Практическая часть</vt:lpstr>
      <vt:lpstr>Практическая часть</vt:lpstr>
      <vt:lpstr>Практическая часть</vt:lpstr>
      <vt:lpstr>Практическая часть</vt:lpstr>
      <vt:lpstr>Уголок национальных культур в школьном музее (начало работы)</vt:lpstr>
      <vt:lpstr>ПРЕДЛОЖЕНИЯ ПО РАСПРОСТРАНЕНИЮ ИНИЦИАТИВЫ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HP</cp:lastModifiedBy>
  <cp:revision>29</cp:revision>
  <dcterms:modified xsi:type="dcterms:W3CDTF">2015-02-24T14:56:49Z</dcterms:modified>
</cp:coreProperties>
</file>