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ms-office.legacyDiagramTex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2" r:id="rId5"/>
    <p:sldId id="260" r:id="rId6"/>
    <p:sldId id="266" r:id="rId7"/>
    <p:sldId id="267" r:id="rId8"/>
    <p:sldId id="26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1" d="100"/>
          <a:sy n="71" d="100"/>
        </p:scale>
        <p:origin x="-1542" y="-4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06/relationships/legacyDocTextInfo" Target="legacyDocTextInfo.bin"/></Relationships>
</file>

<file path=ppt/drawings/_rels/vmlDrawing1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8.bin"/><Relationship Id="rId3" Type="http://schemas.microsoft.com/office/2006/relationships/legacyDiagramText" Target="legacyDiagramText3.bin"/><Relationship Id="rId7" Type="http://schemas.microsoft.com/office/2006/relationships/legacyDiagramText" Target="legacyDiagramText7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Relationship Id="rId9" Type="http://schemas.microsoft.com/office/2006/relationships/legacyDiagramText" Target="legacyDiagramText9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Елена\Рабочий стол\фоны презентаций\сказочные зверюш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14546" y="21429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Batang" pitchFamily="18" charset="-127"/>
                <a:ea typeface="Batang" pitchFamily="18" charset="-127"/>
              </a:rPr>
              <a:t>МУНИЦИПАЛЬНОЕ АВТОНОМНОЕ ДОШКОЛЬНОЕ </a:t>
            </a:r>
          </a:p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Batang" pitchFamily="18" charset="-127"/>
                <a:ea typeface="Batang" pitchFamily="18" charset="-127"/>
              </a:rPr>
              <a:t>ОБРАЗОВАТЕЛЬНОЕ УЧРЕЖДЕНИЕ</a:t>
            </a:r>
          </a:p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Batang" pitchFamily="18" charset="-127"/>
                <a:ea typeface="Batang" pitchFamily="18" charset="-127"/>
              </a:rPr>
              <a:t>ДЕТСКИЙ САД № 57</a:t>
            </a:r>
          </a:p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Batang" pitchFamily="18" charset="-127"/>
                <a:ea typeface="Batang" pitchFamily="18" charset="-127"/>
              </a:rPr>
              <a:t>Г. КАЛИНИНГРАДА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7" y="1714488"/>
            <a:ext cx="8358246" cy="243143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4000" b="1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Р</a:t>
            </a:r>
            <a:r>
              <a:rPr lang="ru-RU" sz="4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азвитие речи и готовность к школе</a:t>
            </a:r>
            <a:endParaRPr lang="ru-RU" sz="4000" b="1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детей в условиях ДОО</a:t>
            </a:r>
            <a:endParaRPr lang="ru-RU" sz="4000" b="1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3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00364" y="4500570"/>
            <a:ext cx="4572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Batang" pitchFamily="18" charset="-127"/>
                <a:ea typeface="Batang" pitchFamily="18" charset="-127"/>
              </a:rPr>
              <a:t>УЧИТЕЛЬ-ЛОГОПЕД</a:t>
            </a:r>
          </a:p>
          <a:p>
            <a:pPr algn="ctr"/>
            <a:r>
              <a:rPr lang="ru-RU" sz="32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Batang" pitchFamily="18" charset="-127"/>
                <a:ea typeface="Batang" pitchFamily="18" charset="-127"/>
              </a:rPr>
              <a:t>Чепуркина</a:t>
            </a:r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Batang" pitchFamily="18" charset="-127"/>
                <a:ea typeface="Batang" pitchFamily="18" charset="-127"/>
              </a:rPr>
              <a:t> В.В.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Documents and Settings\Елена\Рабочий стол\фоны презентаций\сказочные зверюшки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2050" name="Organization Chart 5"/>
          <p:cNvGraphicFramePr>
            <a:graphicFrameLocks/>
          </p:cNvGraphicFramePr>
          <p:nvPr/>
        </p:nvGraphicFramePr>
        <p:xfrm>
          <a:off x="0" y="357166"/>
          <a:ext cx="6858016" cy="4857784"/>
        </p:xfrm>
        <a:graphic>
          <a:graphicData uri="http://schemas.openxmlformats.org/drawingml/2006/compatibility">
            <com:legacyDrawing xmlns:com="http://schemas.openxmlformats.org/drawingml/2006/compatibility" spid="_x0000_s2050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 l="3200" t="7291" r="4800"/>
          <a:stretch>
            <a:fillRect/>
          </a:stretch>
        </p:blipFill>
        <p:spPr bwMode="auto">
          <a:xfrm>
            <a:off x="-1" y="-1857412"/>
            <a:ext cx="11906333" cy="892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Елена\Рабочий стол\фоны презентаций\сказочные зверюш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http://logoped.sad60.edusite.ru/images/risunok2.png"/>
          <p:cNvPicPr/>
          <p:nvPr/>
        </p:nvPicPr>
        <p:blipFill>
          <a:blip r:embed="rId3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14282" y="285728"/>
            <a:ext cx="8643998" cy="49500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Елена\Рабочий стол\фоны презентаций\сказочные зверюш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868" y="3357562"/>
            <a:ext cx="400052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b="1" dirty="0" smtClean="0">
              <a:solidFill>
                <a:schemeClr val="tx2"/>
              </a:solidFill>
              <a:latin typeface="Batang" pitchFamily="18" charset="-127"/>
              <a:ea typeface="Batang" pitchFamily="18" charset="-127"/>
            </a:endParaRPr>
          </a:p>
          <a:p>
            <a:pPr algn="r"/>
            <a:endParaRPr lang="ru-RU" b="1" dirty="0" smtClean="0">
              <a:solidFill>
                <a:schemeClr val="tx2"/>
              </a:solidFill>
              <a:latin typeface="Batang" pitchFamily="18" charset="-127"/>
              <a:ea typeface="Batang" pitchFamily="18" charset="-127"/>
            </a:endParaRPr>
          </a:p>
          <a:p>
            <a:pPr algn="r"/>
            <a:endParaRPr lang="ru-RU" b="1" dirty="0" smtClean="0">
              <a:solidFill>
                <a:schemeClr val="tx2"/>
              </a:solidFill>
              <a:latin typeface="Batang" pitchFamily="18" charset="-127"/>
              <a:ea typeface="Batang" pitchFamily="18" charset="-127"/>
            </a:endParaRPr>
          </a:p>
          <a:p>
            <a:pPr algn="r"/>
            <a:endParaRPr lang="ru-RU" b="1" dirty="0" smtClean="0">
              <a:solidFill>
                <a:schemeClr val="tx2"/>
              </a:solidFill>
              <a:latin typeface="Batang" pitchFamily="18" charset="-127"/>
              <a:ea typeface="Batang" pitchFamily="18" charset="-127"/>
            </a:endParaRPr>
          </a:p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Batang" pitchFamily="18" charset="-127"/>
                <a:ea typeface="Batang" pitchFamily="18" charset="-127"/>
              </a:rPr>
              <a:t>главная цель </a:t>
            </a:r>
            <a:r>
              <a:rPr lang="ru-RU" b="1" dirty="0" smtClean="0">
                <a:solidFill>
                  <a:schemeClr val="tx2"/>
                </a:solidFill>
                <a:latin typeface="Batang" pitchFamily="18" charset="-127"/>
                <a:ea typeface="Batang" pitchFamily="18" charset="-127"/>
              </a:rPr>
              <a:t>– </a:t>
            </a:r>
          </a:p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Monotype Corsiva" pitchFamily="66" charset="0"/>
                <a:ea typeface="Batang" pitchFamily="18" charset="-127"/>
              </a:rPr>
              <a:t>РАЗВИТИЕ РЕЧИ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857488" y="357166"/>
            <a:ext cx="571500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Monotype Corsiva" pitchFamily="66" charset="0"/>
              </a:rPr>
              <a:t>Заберите у меня все, чем я обладаю, 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Monotype Corsiva" pitchFamily="66" charset="0"/>
              </a:rPr>
              <a:t>но оставьте мне мою речь, </a:t>
            </a:r>
          </a:p>
          <a:p>
            <a:pPr algn="r"/>
            <a:r>
              <a:rPr lang="ru-RU" sz="2800" b="1" dirty="0" smtClean="0">
                <a:solidFill>
                  <a:srgbClr val="7030A0"/>
                </a:solidFill>
                <a:latin typeface="Monotype Corsiva" pitchFamily="66" charset="0"/>
              </a:rPr>
              <a:t>и скоро я обрету все, что имел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i="1" dirty="0" smtClean="0">
                <a:solidFill>
                  <a:schemeClr val="tx2"/>
                </a:solidFill>
                <a:latin typeface="Batang" pitchFamily="18" charset="-127"/>
                <a:ea typeface="Batang" pitchFamily="18" charset="-127"/>
              </a:rPr>
              <a:t>Уэбстер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1714488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altLang="ru-RU" b="1" dirty="0" smtClean="0">
                <a:solidFill>
                  <a:srgbClr val="CC0000"/>
                </a:solidFill>
              </a:rPr>
              <a:t>Овладение звуковой культурой речи  имеет первостепенное значение для коррекции и формирования фонетической стороны речи и её грамматического строя, а также для умения произносить слова сложной слоговой структуры. Поэтому очень важно проводить работу по звуковой культуре речи ведь на ее основе будет проходить и обучение звуковому анализу, и  овладение чтением слогов и слов, а, следовательно, и обучение  грамоте.</a:t>
            </a:r>
            <a:endParaRPr lang="ru-RU" altLang="ru-RU" b="1" dirty="0">
              <a:solidFill>
                <a:srgbClr val="CC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1. Увеличивается активный словарный запас (от 2500 до 3000 слов к концу шестого года жизни), что дает ребенку возможность высказываться  более полно, точнее излагать мысли.</a:t>
            </a:r>
          </a:p>
          <a:p>
            <a:pPr>
              <a:buNone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2. В речи ребенка появляются прилагательные, которыми он пользуется для обозначения признаков и качеств предметов, описания временных и пространственных отношений.</a:t>
            </a:r>
          </a:p>
          <a:p>
            <a:pPr>
              <a:buNone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. Свое высказывании ребенок строит из двух-трех и более простых распространенных предложений, сложные предложения использует чаще, но все же еще не во всех ситуациях.</a:t>
            </a:r>
          </a:p>
          <a:p>
            <a:pPr>
              <a:buNone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4. Пятилетние дети начинают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овладевают монологической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речью. Появляются предложения с однородными обстоятельствами. Ребенок начинает правильно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согласует прилагательные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с другими частями речи.</a:t>
            </a:r>
          </a:p>
          <a:p>
            <a:pPr>
              <a:buNone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Некоторые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дети, замечая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неправильности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в произношении у своих сверстников, могут не замечать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дефектов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звучания собственной речи.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Это говорит  о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недостаточном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развитии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самоконтроля за собственным произношением.</a:t>
            </a:r>
          </a:p>
          <a:p>
            <a:pPr>
              <a:buNone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6. У пятилетних детей отмечается тяга к рифме. Играя со словами,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некоторые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рифмуют их, создавая собственные небольшие двух-,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четырех-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стишия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, успешно подбирая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пары слов: «кошка-мошка», «наша -Маша». </a:t>
            </a:r>
          </a:p>
          <a:p>
            <a:pPr>
              <a:buNone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7. На шестом году жизни ребенок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осуществляет точные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движения языком и губами благодаря увеличению подвижности мышц речевого аппарата.</a:t>
            </a:r>
          </a:p>
          <a:p>
            <a:pPr>
              <a:buNone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При звукопроизношении 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полностью исчезает смягчение согласных,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не происходит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пропуск звуков и слогов.</a:t>
            </a:r>
          </a:p>
          <a:p>
            <a:pPr>
              <a:buNone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9. Большинство детей к 5-ти годам усваивают и правильно произносят шипящие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звуки,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л,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рь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, отчетливо выговаривают многосложные слова, точно сохраняя в них слоговую структуру. Дети чаще правильно ставят в словах ударение.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Уровень развития речи детей в 5 </a:t>
            </a: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лет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Уровень развития речи детей в 6 лет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1. Шестилетние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умеют вычленять существенные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признаки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предметов и явлений,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устанавливают причинно-следственные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связи между ними, временные и другие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отношения.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. За период от 5 до 6 лет словарный запас увеличивается на 1000-1200 слов.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3. К концу шестого года жизни ребенок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различает обобщающие слова. Например, он не только говорит «цветы», но и может  отметить, что ромашка, колокольчик – это полевые цветы и т.д.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4. У ребенка на седьмом году жизни развивается связная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монологическая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речь. Он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без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помощи взрослых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передает  содержание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сказки,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рассказа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, мультфильма,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описывает 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события, участником которых он был.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5. К шести годам мышцы губ и языка становятся достаточно крепкими и ребенок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правильно произносит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все звуки родного языка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6. Шестилетний ребенок в большинстве случаев правильно пользуется вопросительной и повествовательной интонациями. Он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передает свои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чувства по отношению к различным предметам и явлениям: радость, печаль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, негодование, удивление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и др.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7. Шестилетний ребенок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имеет развитый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фонематический слух.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хорошо слышит звуки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, выполняет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задания, связанные с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выделением заданного звука в слове, определяет место требуемого звука в слове, его характеристику, придумывает слова на заданные слоги, предложения с заданными словами.</a:t>
            </a: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Рекомендации логопеда для родителей детей старшего возраста</a:t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Уважаемые папы и мамы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00174"/>
            <a:ext cx="8229600" cy="53578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Время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от времени беседуйте с ребенком о школе, настраивая его на серьезное и ответственное отношение, но не запугивайте школой, а, наоборот, вызывайте интерес к учебе.</a:t>
            </a: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 ребенка должна быть сформирована речевая готовность, т. е.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умения: правильно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произносить все звуки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языка; выделять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первый и последний звук 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слове; разделять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слово 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слоги;  определять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сколько слогов в слове, сколько звуков 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слове;  придумывать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слова на заданный звук;</a:t>
            </a: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сливать два названных звука в слог: М+А=МА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определять количество слов в предложении, учитывая и «короткие» слова — предлоги.</a:t>
            </a: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Важно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выяснить: насколько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богат словарный запас малыша, может ли он связно рассказать о том, что увидел, услышал;</a:t>
            </a: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насколько развит кругозор ребенка, знает ли он свою фамилию, имя, отчество,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возраст, адрес;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что знает об окружающем мире, может ли назвать дни недели, времена года;</a:t>
            </a: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сформированы ли у него слова-обобщения; ориентируется ли во времени;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умеет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ли исключить из предложенного ряда «лишнее»;</a:t>
            </a: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может ли разложить сюжетные картинки по порядку и составить по ним рассказ.</a:t>
            </a: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Больше занимайтесь с ребенком рисованием. Проверьте, умеет ли ваш ребенок рисовать человека, т. е. фигуру с деталями лица, одежды, четко прорисованными конечностями. Это умение свидетельствует о том, как развита кисть руки. Предложите ребенку «срисовать» четко написанную вами прописью фразу типа «Он ел суп».</a:t>
            </a: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Повторяйте цифры от 1 до 9 и счет в пределах 20 — количественный и порядковый.</a:t>
            </a: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Время от времени повторяйте с ребенком выученные стихи.</a:t>
            </a: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Всегда интересуйтесь жизнью ребенка в детском саду.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случаях любых затруднений обращайтесь к логопеду</a:t>
            </a:r>
          </a:p>
          <a:p>
            <a:endParaRPr lang="ru-RU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921</Words>
  <PresentationFormat>Экран (4:3)</PresentationFormat>
  <Paragraphs>65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Уровень развития речи детей в 5 лет  </vt:lpstr>
      <vt:lpstr> Уровень развития речи детей в 6 лет </vt:lpstr>
      <vt:lpstr>Рекомендации логопеда для родителей детей старшего возраста Уважаемые папы и мамы!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56</cp:revision>
  <dcterms:modified xsi:type="dcterms:W3CDTF">2018-04-18T11:35:10Z</dcterms:modified>
</cp:coreProperties>
</file>