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sldIdLst>
    <p:sldId id="277" r:id="rId3"/>
    <p:sldId id="296" r:id="rId4"/>
    <p:sldId id="300" r:id="rId5"/>
    <p:sldId id="305" r:id="rId6"/>
    <p:sldId id="297" r:id="rId7"/>
    <p:sldId id="304" r:id="rId8"/>
    <p:sldId id="307" r:id="rId9"/>
    <p:sldId id="306" r:id="rId10"/>
    <p:sldId id="298" r:id="rId11"/>
    <p:sldId id="301" r:id="rId12"/>
    <p:sldId id="308" r:id="rId13"/>
    <p:sldId id="295" r:id="rId14"/>
    <p:sldId id="309" r:id="rId15"/>
    <p:sldId id="302" r:id="rId16"/>
    <p:sldId id="310" r:id="rId17"/>
    <p:sldId id="26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E973"/>
    <a:srgbClr val="0000FF"/>
    <a:srgbClr val="FF3737"/>
    <a:srgbClr val="C6D9F1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9" autoAdjust="0"/>
    <p:restoredTop sz="94563" autoAdjust="0"/>
  </p:normalViewPr>
  <p:slideViewPr>
    <p:cSldViewPr snapToGrid="0">
      <p:cViewPr>
        <p:scale>
          <a:sx n="60" d="100"/>
          <a:sy n="60" d="100"/>
        </p:scale>
        <p:origin x="-102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E99EFA-0469-41EB-BF58-912706F51A2D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4474D94-1FF8-4BAA-B5B9-D7ED4F86317F}">
      <dgm:prSet phldrT="[Текст]" custT="1"/>
      <dgm:spPr/>
      <dgm:t>
        <a:bodyPr/>
        <a:lstStyle/>
        <a:p>
          <a:r>
            <a:rPr lang="ru-RU" sz="4400" b="1" dirty="0" smtClean="0"/>
            <a:t>У</a:t>
          </a:r>
          <a:endParaRPr lang="ru-RU" sz="4400" b="1" dirty="0"/>
        </a:p>
      </dgm:t>
    </dgm:pt>
    <dgm:pt modelId="{AABBFD9C-22EA-41A9-8858-A4A220490848}" type="parTrans" cxnId="{4C9D275A-ABB1-4AF3-A831-BA20EA6229BA}">
      <dgm:prSet/>
      <dgm:spPr/>
      <dgm:t>
        <a:bodyPr/>
        <a:lstStyle/>
        <a:p>
          <a:endParaRPr lang="ru-RU"/>
        </a:p>
      </dgm:t>
    </dgm:pt>
    <dgm:pt modelId="{03156009-A561-4987-9EDA-23834B78ACC9}" type="sibTrans" cxnId="{4C9D275A-ABB1-4AF3-A831-BA20EA6229BA}">
      <dgm:prSet/>
      <dgm:spPr/>
      <dgm:t>
        <a:bodyPr/>
        <a:lstStyle/>
        <a:p>
          <a:endParaRPr lang="ru-RU"/>
        </a:p>
      </dgm:t>
    </dgm:pt>
    <dgm:pt modelId="{CBF0F75E-ADA8-45D4-9CCA-CE8D51CA7A54}">
      <dgm:prSet phldrT="[Текст]"/>
      <dgm:spPr/>
      <dgm:t>
        <a:bodyPr/>
        <a:lstStyle/>
        <a:p>
          <a:r>
            <a:rPr lang="ru-RU" b="1" dirty="0" smtClean="0"/>
            <a:t>Увлеченность творчеством</a:t>
          </a:r>
          <a:endParaRPr lang="ru-RU" b="1" dirty="0"/>
        </a:p>
      </dgm:t>
    </dgm:pt>
    <dgm:pt modelId="{6AA71C3D-0327-4485-AC59-AAEF37447CF1}" type="parTrans" cxnId="{EDA3FAEC-7BF0-431D-808C-6672FBB58989}">
      <dgm:prSet/>
      <dgm:spPr/>
      <dgm:t>
        <a:bodyPr/>
        <a:lstStyle/>
        <a:p>
          <a:endParaRPr lang="ru-RU"/>
        </a:p>
      </dgm:t>
    </dgm:pt>
    <dgm:pt modelId="{3757B257-2ACF-4673-BB9A-9B20DEF5CAD2}" type="sibTrans" cxnId="{EDA3FAEC-7BF0-431D-808C-6672FBB58989}">
      <dgm:prSet/>
      <dgm:spPr/>
      <dgm:t>
        <a:bodyPr/>
        <a:lstStyle/>
        <a:p>
          <a:endParaRPr lang="ru-RU"/>
        </a:p>
      </dgm:t>
    </dgm:pt>
    <dgm:pt modelId="{20EB5C62-2366-4FF5-989D-F016D38E437F}">
      <dgm:prSet phldrT="[Текст]" custT="1"/>
      <dgm:spPr/>
      <dgm:t>
        <a:bodyPr/>
        <a:lstStyle/>
        <a:p>
          <a:r>
            <a:rPr lang="ru-RU" sz="4000" b="1" dirty="0" smtClean="0"/>
            <a:t>С</a:t>
          </a:r>
          <a:endParaRPr lang="ru-RU" sz="4000" b="1" dirty="0"/>
        </a:p>
      </dgm:t>
    </dgm:pt>
    <dgm:pt modelId="{F500106E-2CD1-4636-91EB-9ABE2B1344FD}" type="parTrans" cxnId="{0556A43F-D322-4BE8-8514-54478F646396}">
      <dgm:prSet/>
      <dgm:spPr/>
      <dgm:t>
        <a:bodyPr/>
        <a:lstStyle/>
        <a:p>
          <a:endParaRPr lang="ru-RU"/>
        </a:p>
      </dgm:t>
    </dgm:pt>
    <dgm:pt modelId="{1CC4E7C0-CE98-44B4-9731-BCD907AFA1F4}" type="sibTrans" cxnId="{0556A43F-D322-4BE8-8514-54478F646396}">
      <dgm:prSet/>
      <dgm:spPr/>
      <dgm:t>
        <a:bodyPr/>
        <a:lstStyle/>
        <a:p>
          <a:endParaRPr lang="ru-RU"/>
        </a:p>
      </dgm:t>
    </dgm:pt>
    <dgm:pt modelId="{1BACDF91-C404-4F06-AA76-F1247F4B3821}">
      <dgm:prSet phldrT="[Текст]"/>
      <dgm:spPr/>
      <dgm:t>
        <a:bodyPr/>
        <a:lstStyle/>
        <a:p>
          <a:r>
            <a:rPr lang="ru-RU" b="1" dirty="0" smtClean="0"/>
            <a:t>Сотрудничество детей и взрослых</a:t>
          </a:r>
          <a:endParaRPr lang="ru-RU" b="1" dirty="0"/>
        </a:p>
      </dgm:t>
    </dgm:pt>
    <dgm:pt modelId="{6C03A8EE-7601-4C04-8E2B-6AA8486695E8}" type="parTrans" cxnId="{ABF82B13-BF72-4416-A9E0-944ED7E5A33D}">
      <dgm:prSet/>
      <dgm:spPr/>
      <dgm:t>
        <a:bodyPr/>
        <a:lstStyle/>
        <a:p>
          <a:endParaRPr lang="ru-RU"/>
        </a:p>
      </dgm:t>
    </dgm:pt>
    <dgm:pt modelId="{343DD06E-1114-4031-BC8A-9FA40AA042DB}" type="sibTrans" cxnId="{ABF82B13-BF72-4416-A9E0-944ED7E5A33D}">
      <dgm:prSet/>
      <dgm:spPr/>
      <dgm:t>
        <a:bodyPr/>
        <a:lstStyle/>
        <a:p>
          <a:endParaRPr lang="ru-RU"/>
        </a:p>
      </dgm:t>
    </dgm:pt>
    <dgm:pt modelId="{1DEA865D-9E8E-41EA-9E91-65BD2E14C673}">
      <dgm:prSet phldrT="[Текст]" custT="1"/>
      <dgm:spPr/>
      <dgm:t>
        <a:bodyPr/>
        <a:lstStyle/>
        <a:p>
          <a:r>
            <a:rPr lang="ru-RU" sz="4400" b="1" dirty="0" smtClean="0"/>
            <a:t>П</a:t>
          </a:r>
          <a:endParaRPr lang="ru-RU" sz="4400" b="1" dirty="0"/>
        </a:p>
      </dgm:t>
    </dgm:pt>
    <dgm:pt modelId="{A083335B-AC88-4339-B0ED-B81A7C0BA374}" type="parTrans" cxnId="{89541E08-EE6F-4BA0-A6B0-83A73D7D324B}">
      <dgm:prSet/>
      <dgm:spPr/>
      <dgm:t>
        <a:bodyPr/>
        <a:lstStyle/>
        <a:p>
          <a:endParaRPr lang="ru-RU"/>
        </a:p>
      </dgm:t>
    </dgm:pt>
    <dgm:pt modelId="{CF8D01EB-41B5-48D2-AD95-3F4E989025B6}" type="sibTrans" cxnId="{89541E08-EE6F-4BA0-A6B0-83A73D7D324B}">
      <dgm:prSet/>
      <dgm:spPr/>
      <dgm:t>
        <a:bodyPr/>
        <a:lstStyle/>
        <a:p>
          <a:endParaRPr lang="ru-RU"/>
        </a:p>
      </dgm:t>
    </dgm:pt>
    <dgm:pt modelId="{951728BA-F684-4611-B994-1B8B584320EE}">
      <dgm:prSet phldrT="[Текст]"/>
      <dgm:spPr/>
      <dgm:t>
        <a:bodyPr/>
        <a:lstStyle/>
        <a:p>
          <a:r>
            <a:rPr lang="ru-RU" b="1" dirty="0" smtClean="0"/>
            <a:t>Предоставление свободы выбора деятельности</a:t>
          </a:r>
          <a:endParaRPr lang="ru-RU" b="1" dirty="0"/>
        </a:p>
      </dgm:t>
    </dgm:pt>
    <dgm:pt modelId="{578537F1-6220-41CC-B6F7-EBF449885404}" type="parTrans" cxnId="{5BC0ABD6-6233-4683-AA32-F37E71C07C01}">
      <dgm:prSet/>
      <dgm:spPr/>
      <dgm:t>
        <a:bodyPr/>
        <a:lstStyle/>
        <a:p>
          <a:endParaRPr lang="ru-RU"/>
        </a:p>
      </dgm:t>
    </dgm:pt>
    <dgm:pt modelId="{4642F005-C23E-430B-A873-BE4FAB671B44}" type="sibTrans" cxnId="{5BC0ABD6-6233-4683-AA32-F37E71C07C01}">
      <dgm:prSet/>
      <dgm:spPr/>
      <dgm:t>
        <a:bodyPr/>
        <a:lstStyle/>
        <a:p>
          <a:endParaRPr lang="ru-RU"/>
        </a:p>
      </dgm:t>
    </dgm:pt>
    <dgm:pt modelId="{4FD142C0-EBE5-442E-BC7C-010B08745CC5}">
      <dgm:prSet custT="1"/>
      <dgm:spPr/>
      <dgm:t>
        <a:bodyPr/>
        <a:lstStyle/>
        <a:p>
          <a:r>
            <a:rPr lang="ru-RU" sz="4400" b="1" dirty="0" smtClean="0"/>
            <a:t>Е</a:t>
          </a:r>
          <a:endParaRPr lang="ru-RU" sz="4400" b="1" dirty="0"/>
        </a:p>
      </dgm:t>
    </dgm:pt>
    <dgm:pt modelId="{05385AB3-DC98-4E93-82DD-55C18536A6D0}" type="parTrans" cxnId="{091B3342-9128-4FAE-AD7F-8641AC5C8CCA}">
      <dgm:prSet/>
      <dgm:spPr/>
      <dgm:t>
        <a:bodyPr/>
        <a:lstStyle/>
        <a:p>
          <a:endParaRPr lang="ru-RU"/>
        </a:p>
      </dgm:t>
    </dgm:pt>
    <dgm:pt modelId="{D69A0006-BB58-4791-BB29-50413EE2FE6C}" type="sibTrans" cxnId="{091B3342-9128-4FAE-AD7F-8641AC5C8CCA}">
      <dgm:prSet/>
      <dgm:spPr/>
      <dgm:t>
        <a:bodyPr/>
        <a:lstStyle/>
        <a:p>
          <a:endParaRPr lang="ru-RU"/>
        </a:p>
      </dgm:t>
    </dgm:pt>
    <dgm:pt modelId="{86940606-D0BE-4C18-A3C5-BF13863A6296}">
      <dgm:prSet custT="1"/>
      <dgm:spPr/>
      <dgm:t>
        <a:bodyPr/>
        <a:lstStyle/>
        <a:p>
          <a:r>
            <a:rPr lang="ru-RU" sz="4400" b="1" dirty="0" smtClean="0"/>
            <a:t>Х</a:t>
          </a:r>
          <a:endParaRPr lang="ru-RU" sz="4400" b="1" dirty="0"/>
        </a:p>
      </dgm:t>
    </dgm:pt>
    <dgm:pt modelId="{1E026797-B744-4EDD-88B8-7AD80AFBF39F}" type="parTrans" cxnId="{F1B88887-2F2F-473B-A2E4-C30CB3F4C897}">
      <dgm:prSet/>
      <dgm:spPr/>
      <dgm:t>
        <a:bodyPr/>
        <a:lstStyle/>
        <a:p>
          <a:endParaRPr lang="ru-RU"/>
        </a:p>
      </dgm:t>
    </dgm:pt>
    <dgm:pt modelId="{D886C264-F660-4960-BDB9-42C9EC9BF200}" type="sibTrans" cxnId="{F1B88887-2F2F-473B-A2E4-C30CB3F4C897}">
      <dgm:prSet/>
      <dgm:spPr/>
      <dgm:t>
        <a:bodyPr/>
        <a:lstStyle/>
        <a:p>
          <a:endParaRPr lang="ru-RU"/>
        </a:p>
      </dgm:t>
    </dgm:pt>
    <dgm:pt modelId="{53D3BC82-477C-4E71-B8F4-138CB48BA5F3}">
      <dgm:prSet/>
      <dgm:spPr/>
      <dgm:t>
        <a:bodyPr/>
        <a:lstStyle/>
        <a:p>
          <a:r>
            <a:rPr lang="ru-RU" b="1" dirty="0" smtClean="0"/>
            <a:t>Единство обучения и воспитания</a:t>
          </a:r>
          <a:endParaRPr lang="ru-RU" b="1" dirty="0"/>
        </a:p>
      </dgm:t>
    </dgm:pt>
    <dgm:pt modelId="{E9101ACC-B19A-4A77-AF09-B942BA2AC914}" type="parTrans" cxnId="{A9E462A1-B1A2-4436-B88D-896873EC6996}">
      <dgm:prSet/>
      <dgm:spPr/>
      <dgm:t>
        <a:bodyPr/>
        <a:lstStyle/>
        <a:p>
          <a:endParaRPr lang="ru-RU"/>
        </a:p>
      </dgm:t>
    </dgm:pt>
    <dgm:pt modelId="{85803C83-02A5-4CD4-B14C-B86BE44C0C31}" type="sibTrans" cxnId="{A9E462A1-B1A2-4436-B88D-896873EC6996}">
      <dgm:prSet/>
      <dgm:spPr/>
      <dgm:t>
        <a:bodyPr/>
        <a:lstStyle/>
        <a:p>
          <a:endParaRPr lang="ru-RU"/>
        </a:p>
      </dgm:t>
    </dgm:pt>
    <dgm:pt modelId="{F5861E05-F737-44DC-80BF-37AF6DD296C4}">
      <dgm:prSet/>
      <dgm:spPr/>
      <dgm:t>
        <a:bodyPr/>
        <a:lstStyle/>
        <a:p>
          <a:r>
            <a:rPr lang="ru-RU" b="1" dirty="0" smtClean="0"/>
            <a:t>Хорошее настроение</a:t>
          </a:r>
          <a:endParaRPr lang="ru-RU" b="1" dirty="0"/>
        </a:p>
      </dgm:t>
    </dgm:pt>
    <dgm:pt modelId="{BD3F21EF-DDFB-44C0-BA54-F64BA53F4996}" type="parTrans" cxnId="{0D185C46-9E45-45FB-A900-D4023247875D}">
      <dgm:prSet/>
      <dgm:spPr/>
      <dgm:t>
        <a:bodyPr/>
        <a:lstStyle/>
        <a:p>
          <a:endParaRPr lang="ru-RU"/>
        </a:p>
      </dgm:t>
    </dgm:pt>
    <dgm:pt modelId="{EC716880-6436-444E-B7C8-1F63B7920056}" type="sibTrans" cxnId="{0D185C46-9E45-45FB-A900-D4023247875D}">
      <dgm:prSet/>
      <dgm:spPr/>
      <dgm:t>
        <a:bodyPr/>
        <a:lstStyle/>
        <a:p>
          <a:endParaRPr lang="ru-RU"/>
        </a:p>
      </dgm:t>
    </dgm:pt>
    <dgm:pt modelId="{806AEE82-35B9-4C65-AF37-1420AD4FCBA4}">
      <dgm:prSet/>
      <dgm:spPr/>
      <dgm:t>
        <a:bodyPr/>
        <a:lstStyle/>
        <a:p>
          <a:r>
            <a:rPr lang="ru-RU" b="1" dirty="0" smtClean="0"/>
            <a:t> Благоприятный психологический климат</a:t>
          </a:r>
          <a:endParaRPr lang="ru-RU" b="1" dirty="0"/>
        </a:p>
      </dgm:t>
    </dgm:pt>
    <dgm:pt modelId="{7F907356-F16C-44F4-8CB8-8FC9153EF057}" type="parTrans" cxnId="{97B3AB5D-C45A-4ADF-A31F-F11BAEDB4D1A}">
      <dgm:prSet/>
      <dgm:spPr/>
      <dgm:t>
        <a:bodyPr/>
        <a:lstStyle/>
        <a:p>
          <a:endParaRPr lang="ru-RU"/>
        </a:p>
      </dgm:t>
    </dgm:pt>
    <dgm:pt modelId="{EBF684A8-E739-495D-9A51-F2B3C00CFAF7}" type="sibTrans" cxnId="{97B3AB5D-C45A-4ADF-A31F-F11BAEDB4D1A}">
      <dgm:prSet/>
      <dgm:spPr/>
      <dgm:t>
        <a:bodyPr/>
        <a:lstStyle/>
        <a:p>
          <a:endParaRPr lang="ru-RU"/>
        </a:p>
      </dgm:t>
    </dgm:pt>
    <dgm:pt modelId="{DE02C23E-D082-49D9-911C-8F39C5DF8372}" type="pres">
      <dgm:prSet presAssocID="{36E99EFA-0469-41EB-BF58-912706F51A2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2B1AD8-72CE-4032-A1F5-CD5E587ED324}" type="pres">
      <dgm:prSet presAssocID="{34474D94-1FF8-4BAA-B5B9-D7ED4F86317F}" presName="composite" presStyleCnt="0"/>
      <dgm:spPr/>
    </dgm:pt>
    <dgm:pt modelId="{E578227C-F439-426F-856B-5BEAFABFAF49}" type="pres">
      <dgm:prSet presAssocID="{34474D94-1FF8-4BAA-B5B9-D7ED4F86317F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7C45BC-7A5B-4AD4-B715-71031DA0BC5C}" type="pres">
      <dgm:prSet presAssocID="{34474D94-1FF8-4BAA-B5B9-D7ED4F86317F}" presName="descendantText" presStyleLbl="alignAcc1" presStyleIdx="0" presStyleCnt="5" custScaleX="93592" custScaleY="128326" custLinFactNeighborX="-2018" custLinFactNeighborY="66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80F3B0-47F0-4DA0-8F41-83C0F9B17270}" type="pres">
      <dgm:prSet presAssocID="{03156009-A561-4987-9EDA-23834B78ACC9}" presName="sp" presStyleCnt="0"/>
      <dgm:spPr/>
    </dgm:pt>
    <dgm:pt modelId="{67DE4D82-4CA8-4D8A-8D53-2C48DC706AC6}" type="pres">
      <dgm:prSet presAssocID="{20EB5C62-2366-4FF5-989D-F016D38E437F}" presName="composite" presStyleCnt="0"/>
      <dgm:spPr/>
    </dgm:pt>
    <dgm:pt modelId="{426349A9-778D-439D-984A-8B8DA681DEEF}" type="pres">
      <dgm:prSet presAssocID="{20EB5C62-2366-4FF5-989D-F016D38E437F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DA808E-3230-4513-A958-99DE3BF56AF2}" type="pres">
      <dgm:prSet presAssocID="{20EB5C62-2366-4FF5-989D-F016D38E437F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909FEF-5E3E-4847-8FAE-5501FA13393E}" type="pres">
      <dgm:prSet presAssocID="{1CC4E7C0-CE98-44B4-9731-BCD907AFA1F4}" presName="sp" presStyleCnt="0"/>
      <dgm:spPr/>
    </dgm:pt>
    <dgm:pt modelId="{74CF1141-E562-4445-BA16-32B003065240}" type="pres">
      <dgm:prSet presAssocID="{1DEA865D-9E8E-41EA-9E91-65BD2E14C673}" presName="composite" presStyleCnt="0"/>
      <dgm:spPr/>
    </dgm:pt>
    <dgm:pt modelId="{F1423A19-038C-43F4-96A5-88553114ADC0}" type="pres">
      <dgm:prSet presAssocID="{1DEA865D-9E8E-41EA-9E91-65BD2E14C673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FEA68E-992E-4874-B6FA-3A0CB64EE58D}" type="pres">
      <dgm:prSet presAssocID="{1DEA865D-9E8E-41EA-9E91-65BD2E14C673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CCE31A-40E7-409C-9A10-EADFD5A2E939}" type="pres">
      <dgm:prSet presAssocID="{CF8D01EB-41B5-48D2-AD95-3F4E989025B6}" presName="sp" presStyleCnt="0"/>
      <dgm:spPr/>
    </dgm:pt>
    <dgm:pt modelId="{1BB560C4-8D43-4D1F-9C52-B4DD728F42D4}" type="pres">
      <dgm:prSet presAssocID="{4FD142C0-EBE5-442E-BC7C-010B08745CC5}" presName="composite" presStyleCnt="0"/>
      <dgm:spPr/>
    </dgm:pt>
    <dgm:pt modelId="{22832F78-99A5-44E6-ABF6-F363350B576F}" type="pres">
      <dgm:prSet presAssocID="{4FD142C0-EBE5-442E-BC7C-010B08745CC5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E0E7E3-7757-4174-908D-45A0E0BACFA5}" type="pres">
      <dgm:prSet presAssocID="{4FD142C0-EBE5-442E-BC7C-010B08745CC5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CF5587-EBD6-4F04-B328-72D52390845F}" type="pres">
      <dgm:prSet presAssocID="{D69A0006-BB58-4791-BB29-50413EE2FE6C}" presName="sp" presStyleCnt="0"/>
      <dgm:spPr/>
    </dgm:pt>
    <dgm:pt modelId="{B7B982A3-A635-4D97-B1CE-2C10AA119311}" type="pres">
      <dgm:prSet presAssocID="{86940606-D0BE-4C18-A3C5-BF13863A6296}" presName="composite" presStyleCnt="0"/>
      <dgm:spPr/>
    </dgm:pt>
    <dgm:pt modelId="{2C571A20-69A4-4FE5-91B0-0E8E724585DD}" type="pres">
      <dgm:prSet presAssocID="{86940606-D0BE-4C18-A3C5-BF13863A6296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0F937C-8DF5-4F61-A408-E467AC11909F}" type="pres">
      <dgm:prSet presAssocID="{86940606-D0BE-4C18-A3C5-BF13863A6296}" presName="descendantText" presStyleLbl="alignAcc1" presStyleIdx="4" presStyleCnt="5" custScaleY="120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CDD108-E469-49C8-95C8-15E7371881BA}" type="presOf" srcId="{36E99EFA-0469-41EB-BF58-912706F51A2D}" destId="{DE02C23E-D082-49D9-911C-8F39C5DF8372}" srcOrd="0" destOrd="0" presId="urn:microsoft.com/office/officeart/2005/8/layout/chevron2"/>
    <dgm:cxn modelId="{3AF1ABCC-048D-459A-824E-58E7B58AB204}" type="presOf" srcId="{CBF0F75E-ADA8-45D4-9CCA-CE8D51CA7A54}" destId="{657C45BC-7A5B-4AD4-B715-71031DA0BC5C}" srcOrd="0" destOrd="0" presId="urn:microsoft.com/office/officeart/2005/8/layout/chevron2"/>
    <dgm:cxn modelId="{0556A43F-D322-4BE8-8514-54478F646396}" srcId="{36E99EFA-0469-41EB-BF58-912706F51A2D}" destId="{20EB5C62-2366-4FF5-989D-F016D38E437F}" srcOrd="1" destOrd="0" parTransId="{F500106E-2CD1-4636-91EB-9ABE2B1344FD}" sibTransId="{1CC4E7C0-CE98-44B4-9731-BCD907AFA1F4}"/>
    <dgm:cxn modelId="{F1B88887-2F2F-473B-A2E4-C30CB3F4C897}" srcId="{36E99EFA-0469-41EB-BF58-912706F51A2D}" destId="{86940606-D0BE-4C18-A3C5-BF13863A6296}" srcOrd="4" destOrd="0" parTransId="{1E026797-B744-4EDD-88B8-7AD80AFBF39F}" sibTransId="{D886C264-F660-4960-BDB9-42C9EC9BF200}"/>
    <dgm:cxn modelId="{4C9D275A-ABB1-4AF3-A831-BA20EA6229BA}" srcId="{36E99EFA-0469-41EB-BF58-912706F51A2D}" destId="{34474D94-1FF8-4BAA-B5B9-D7ED4F86317F}" srcOrd="0" destOrd="0" parTransId="{AABBFD9C-22EA-41A9-8858-A4A220490848}" sibTransId="{03156009-A561-4987-9EDA-23834B78ACC9}"/>
    <dgm:cxn modelId="{1E4D0AB4-9AF0-4C04-A3F8-D4AA133C111C}" type="presOf" srcId="{1BACDF91-C404-4F06-AA76-F1247F4B3821}" destId="{2FDA808E-3230-4513-A958-99DE3BF56AF2}" srcOrd="0" destOrd="0" presId="urn:microsoft.com/office/officeart/2005/8/layout/chevron2"/>
    <dgm:cxn modelId="{091B3342-9128-4FAE-AD7F-8641AC5C8CCA}" srcId="{36E99EFA-0469-41EB-BF58-912706F51A2D}" destId="{4FD142C0-EBE5-442E-BC7C-010B08745CC5}" srcOrd="3" destOrd="0" parTransId="{05385AB3-DC98-4E93-82DD-55C18536A6D0}" sibTransId="{D69A0006-BB58-4791-BB29-50413EE2FE6C}"/>
    <dgm:cxn modelId="{5C1AA9F1-3CEE-4EB2-AC0C-EEB1DB58DF93}" type="presOf" srcId="{951728BA-F684-4611-B994-1B8B584320EE}" destId="{EBFEA68E-992E-4874-B6FA-3A0CB64EE58D}" srcOrd="0" destOrd="0" presId="urn:microsoft.com/office/officeart/2005/8/layout/chevron2"/>
    <dgm:cxn modelId="{7CD5E612-EF80-4658-8DB4-511AB26F166E}" type="presOf" srcId="{F5861E05-F737-44DC-80BF-37AF6DD296C4}" destId="{890F937C-8DF5-4F61-A408-E467AC11909F}" srcOrd="0" destOrd="0" presId="urn:microsoft.com/office/officeart/2005/8/layout/chevron2"/>
    <dgm:cxn modelId="{4218DF49-0944-4509-84D2-1D1638DB4A1D}" type="presOf" srcId="{53D3BC82-477C-4E71-B8F4-138CB48BA5F3}" destId="{6BE0E7E3-7757-4174-908D-45A0E0BACFA5}" srcOrd="0" destOrd="0" presId="urn:microsoft.com/office/officeart/2005/8/layout/chevron2"/>
    <dgm:cxn modelId="{97B3AB5D-C45A-4ADF-A31F-F11BAEDB4D1A}" srcId="{86940606-D0BE-4C18-A3C5-BF13863A6296}" destId="{806AEE82-35B9-4C65-AF37-1420AD4FCBA4}" srcOrd="1" destOrd="0" parTransId="{7F907356-F16C-44F4-8CB8-8FC9153EF057}" sibTransId="{EBF684A8-E739-495D-9A51-F2B3C00CFAF7}"/>
    <dgm:cxn modelId="{35AF8BD3-8D00-493C-B8FD-A418AB07909E}" type="presOf" srcId="{86940606-D0BE-4C18-A3C5-BF13863A6296}" destId="{2C571A20-69A4-4FE5-91B0-0E8E724585DD}" srcOrd="0" destOrd="0" presId="urn:microsoft.com/office/officeart/2005/8/layout/chevron2"/>
    <dgm:cxn modelId="{ABF82B13-BF72-4416-A9E0-944ED7E5A33D}" srcId="{20EB5C62-2366-4FF5-989D-F016D38E437F}" destId="{1BACDF91-C404-4F06-AA76-F1247F4B3821}" srcOrd="0" destOrd="0" parTransId="{6C03A8EE-7601-4C04-8E2B-6AA8486695E8}" sibTransId="{343DD06E-1114-4031-BC8A-9FA40AA042DB}"/>
    <dgm:cxn modelId="{3B206926-71D8-4883-BF87-8942F55270EA}" type="presOf" srcId="{4FD142C0-EBE5-442E-BC7C-010B08745CC5}" destId="{22832F78-99A5-44E6-ABF6-F363350B576F}" srcOrd="0" destOrd="0" presId="urn:microsoft.com/office/officeart/2005/8/layout/chevron2"/>
    <dgm:cxn modelId="{7F23617E-1830-41D7-8F4A-7BF8BC1DE1C9}" type="presOf" srcId="{20EB5C62-2366-4FF5-989D-F016D38E437F}" destId="{426349A9-778D-439D-984A-8B8DA681DEEF}" srcOrd="0" destOrd="0" presId="urn:microsoft.com/office/officeart/2005/8/layout/chevron2"/>
    <dgm:cxn modelId="{9FC0472B-AECB-4F35-A601-72C42AE851AC}" type="presOf" srcId="{806AEE82-35B9-4C65-AF37-1420AD4FCBA4}" destId="{890F937C-8DF5-4F61-A408-E467AC11909F}" srcOrd="0" destOrd="1" presId="urn:microsoft.com/office/officeart/2005/8/layout/chevron2"/>
    <dgm:cxn modelId="{DB0B0C67-B29F-4A87-B7F3-804FFF7A6E4A}" type="presOf" srcId="{34474D94-1FF8-4BAA-B5B9-D7ED4F86317F}" destId="{E578227C-F439-426F-856B-5BEAFABFAF49}" srcOrd="0" destOrd="0" presId="urn:microsoft.com/office/officeart/2005/8/layout/chevron2"/>
    <dgm:cxn modelId="{5BC0ABD6-6233-4683-AA32-F37E71C07C01}" srcId="{1DEA865D-9E8E-41EA-9E91-65BD2E14C673}" destId="{951728BA-F684-4611-B994-1B8B584320EE}" srcOrd="0" destOrd="0" parTransId="{578537F1-6220-41CC-B6F7-EBF449885404}" sibTransId="{4642F005-C23E-430B-A873-BE4FAB671B44}"/>
    <dgm:cxn modelId="{0D185C46-9E45-45FB-A900-D4023247875D}" srcId="{86940606-D0BE-4C18-A3C5-BF13863A6296}" destId="{F5861E05-F737-44DC-80BF-37AF6DD296C4}" srcOrd="0" destOrd="0" parTransId="{BD3F21EF-DDFB-44C0-BA54-F64BA53F4996}" sibTransId="{EC716880-6436-444E-B7C8-1F63B7920056}"/>
    <dgm:cxn modelId="{EDA3FAEC-7BF0-431D-808C-6672FBB58989}" srcId="{34474D94-1FF8-4BAA-B5B9-D7ED4F86317F}" destId="{CBF0F75E-ADA8-45D4-9CCA-CE8D51CA7A54}" srcOrd="0" destOrd="0" parTransId="{6AA71C3D-0327-4485-AC59-AAEF37447CF1}" sibTransId="{3757B257-2ACF-4673-BB9A-9B20DEF5CAD2}"/>
    <dgm:cxn modelId="{89541E08-EE6F-4BA0-A6B0-83A73D7D324B}" srcId="{36E99EFA-0469-41EB-BF58-912706F51A2D}" destId="{1DEA865D-9E8E-41EA-9E91-65BD2E14C673}" srcOrd="2" destOrd="0" parTransId="{A083335B-AC88-4339-B0ED-B81A7C0BA374}" sibTransId="{CF8D01EB-41B5-48D2-AD95-3F4E989025B6}"/>
    <dgm:cxn modelId="{D70B0883-4906-4937-8777-E137C941CB56}" type="presOf" srcId="{1DEA865D-9E8E-41EA-9E91-65BD2E14C673}" destId="{F1423A19-038C-43F4-96A5-88553114ADC0}" srcOrd="0" destOrd="0" presId="urn:microsoft.com/office/officeart/2005/8/layout/chevron2"/>
    <dgm:cxn modelId="{A9E462A1-B1A2-4436-B88D-896873EC6996}" srcId="{4FD142C0-EBE5-442E-BC7C-010B08745CC5}" destId="{53D3BC82-477C-4E71-B8F4-138CB48BA5F3}" srcOrd="0" destOrd="0" parTransId="{E9101ACC-B19A-4A77-AF09-B942BA2AC914}" sibTransId="{85803C83-02A5-4CD4-B14C-B86BE44C0C31}"/>
    <dgm:cxn modelId="{F2CB9644-B283-496D-8EA4-A3BEF5B33633}" type="presParOf" srcId="{DE02C23E-D082-49D9-911C-8F39C5DF8372}" destId="{2A2B1AD8-72CE-4032-A1F5-CD5E587ED324}" srcOrd="0" destOrd="0" presId="urn:microsoft.com/office/officeart/2005/8/layout/chevron2"/>
    <dgm:cxn modelId="{C450942B-5A11-42CC-8CDF-CD3279C6D024}" type="presParOf" srcId="{2A2B1AD8-72CE-4032-A1F5-CD5E587ED324}" destId="{E578227C-F439-426F-856B-5BEAFABFAF49}" srcOrd="0" destOrd="0" presId="urn:microsoft.com/office/officeart/2005/8/layout/chevron2"/>
    <dgm:cxn modelId="{D578D588-FA78-4E07-81E2-6CE57DED3E3F}" type="presParOf" srcId="{2A2B1AD8-72CE-4032-A1F5-CD5E587ED324}" destId="{657C45BC-7A5B-4AD4-B715-71031DA0BC5C}" srcOrd="1" destOrd="0" presId="urn:microsoft.com/office/officeart/2005/8/layout/chevron2"/>
    <dgm:cxn modelId="{820F39EB-96F1-429B-A6DE-607ED5CBAF65}" type="presParOf" srcId="{DE02C23E-D082-49D9-911C-8F39C5DF8372}" destId="{4880F3B0-47F0-4DA0-8F41-83C0F9B17270}" srcOrd="1" destOrd="0" presId="urn:microsoft.com/office/officeart/2005/8/layout/chevron2"/>
    <dgm:cxn modelId="{1B70EFA2-7B84-4C80-8ADA-B90350AE51E4}" type="presParOf" srcId="{DE02C23E-D082-49D9-911C-8F39C5DF8372}" destId="{67DE4D82-4CA8-4D8A-8D53-2C48DC706AC6}" srcOrd="2" destOrd="0" presId="urn:microsoft.com/office/officeart/2005/8/layout/chevron2"/>
    <dgm:cxn modelId="{E476ED32-4D3C-4A1B-8F25-C1D14C7C6070}" type="presParOf" srcId="{67DE4D82-4CA8-4D8A-8D53-2C48DC706AC6}" destId="{426349A9-778D-439D-984A-8B8DA681DEEF}" srcOrd="0" destOrd="0" presId="urn:microsoft.com/office/officeart/2005/8/layout/chevron2"/>
    <dgm:cxn modelId="{C08ABFD6-6947-4889-AFAC-979924A1751E}" type="presParOf" srcId="{67DE4D82-4CA8-4D8A-8D53-2C48DC706AC6}" destId="{2FDA808E-3230-4513-A958-99DE3BF56AF2}" srcOrd="1" destOrd="0" presId="urn:microsoft.com/office/officeart/2005/8/layout/chevron2"/>
    <dgm:cxn modelId="{38A454A5-3F70-457E-A744-E1047C20B1F0}" type="presParOf" srcId="{DE02C23E-D082-49D9-911C-8F39C5DF8372}" destId="{A4909FEF-5E3E-4847-8FAE-5501FA13393E}" srcOrd="3" destOrd="0" presId="urn:microsoft.com/office/officeart/2005/8/layout/chevron2"/>
    <dgm:cxn modelId="{A58B568D-C63C-45A6-98FD-8FF1C3F7DF76}" type="presParOf" srcId="{DE02C23E-D082-49D9-911C-8F39C5DF8372}" destId="{74CF1141-E562-4445-BA16-32B003065240}" srcOrd="4" destOrd="0" presId="urn:microsoft.com/office/officeart/2005/8/layout/chevron2"/>
    <dgm:cxn modelId="{006F8022-723C-43F7-9033-DBD9850D30B0}" type="presParOf" srcId="{74CF1141-E562-4445-BA16-32B003065240}" destId="{F1423A19-038C-43F4-96A5-88553114ADC0}" srcOrd="0" destOrd="0" presId="urn:microsoft.com/office/officeart/2005/8/layout/chevron2"/>
    <dgm:cxn modelId="{C94AFCCF-1132-41DD-A568-8458A921F5CF}" type="presParOf" srcId="{74CF1141-E562-4445-BA16-32B003065240}" destId="{EBFEA68E-992E-4874-B6FA-3A0CB64EE58D}" srcOrd="1" destOrd="0" presId="urn:microsoft.com/office/officeart/2005/8/layout/chevron2"/>
    <dgm:cxn modelId="{8291FF3F-D498-4DD1-BB90-BB6AF33E1D74}" type="presParOf" srcId="{DE02C23E-D082-49D9-911C-8F39C5DF8372}" destId="{A1CCE31A-40E7-409C-9A10-EADFD5A2E939}" srcOrd="5" destOrd="0" presId="urn:microsoft.com/office/officeart/2005/8/layout/chevron2"/>
    <dgm:cxn modelId="{8E2F6FA7-18E9-48A4-B4E2-33CCEEC28208}" type="presParOf" srcId="{DE02C23E-D082-49D9-911C-8F39C5DF8372}" destId="{1BB560C4-8D43-4D1F-9C52-B4DD728F42D4}" srcOrd="6" destOrd="0" presId="urn:microsoft.com/office/officeart/2005/8/layout/chevron2"/>
    <dgm:cxn modelId="{337D78DF-12DE-48B0-98DE-15A472B65E69}" type="presParOf" srcId="{1BB560C4-8D43-4D1F-9C52-B4DD728F42D4}" destId="{22832F78-99A5-44E6-ABF6-F363350B576F}" srcOrd="0" destOrd="0" presId="urn:microsoft.com/office/officeart/2005/8/layout/chevron2"/>
    <dgm:cxn modelId="{C2D1E412-8169-46CA-906E-DD00D6C8C34F}" type="presParOf" srcId="{1BB560C4-8D43-4D1F-9C52-B4DD728F42D4}" destId="{6BE0E7E3-7757-4174-908D-45A0E0BACFA5}" srcOrd="1" destOrd="0" presId="urn:microsoft.com/office/officeart/2005/8/layout/chevron2"/>
    <dgm:cxn modelId="{37811265-7E97-45B9-ABFF-2A4D01BEC30D}" type="presParOf" srcId="{DE02C23E-D082-49D9-911C-8F39C5DF8372}" destId="{29CF5587-EBD6-4F04-B328-72D52390845F}" srcOrd="7" destOrd="0" presId="urn:microsoft.com/office/officeart/2005/8/layout/chevron2"/>
    <dgm:cxn modelId="{993E2E50-F818-4A7D-B118-4B99BED21E7E}" type="presParOf" srcId="{DE02C23E-D082-49D9-911C-8F39C5DF8372}" destId="{B7B982A3-A635-4D97-B1CE-2C10AA119311}" srcOrd="8" destOrd="0" presId="urn:microsoft.com/office/officeart/2005/8/layout/chevron2"/>
    <dgm:cxn modelId="{A3BB3AF6-A7E8-4E8A-8F86-5A5FE70FF755}" type="presParOf" srcId="{B7B982A3-A635-4D97-B1CE-2C10AA119311}" destId="{2C571A20-69A4-4FE5-91B0-0E8E724585DD}" srcOrd="0" destOrd="0" presId="urn:microsoft.com/office/officeart/2005/8/layout/chevron2"/>
    <dgm:cxn modelId="{AAD17930-DDE5-4E74-AE67-33D6E43A2F8A}" type="presParOf" srcId="{B7B982A3-A635-4D97-B1CE-2C10AA119311}" destId="{890F937C-8DF5-4F61-A408-E467AC11909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78227C-F439-426F-856B-5BEAFABFAF49}">
      <dsp:nvSpPr>
        <dsp:cNvPr id="0" name=""/>
        <dsp:cNvSpPr/>
      </dsp:nvSpPr>
      <dsp:spPr>
        <a:xfrm rot="5400000">
          <a:off x="-160288" y="268280"/>
          <a:ext cx="1068590" cy="74801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У</a:t>
          </a:r>
          <a:endParaRPr lang="ru-RU" sz="4400" b="1" kern="1200" dirty="0"/>
        </a:p>
      </dsp:txBody>
      <dsp:txXfrm rot="5400000">
        <a:off x="-160288" y="268280"/>
        <a:ext cx="1068590" cy="748013"/>
      </dsp:txXfrm>
    </dsp:sp>
    <dsp:sp modelId="{657C45BC-7A5B-4AD4-B715-71031DA0BC5C}">
      <dsp:nvSpPr>
        <dsp:cNvPr id="0" name=""/>
        <dsp:cNvSpPr/>
      </dsp:nvSpPr>
      <dsp:spPr>
        <a:xfrm rot="5400000">
          <a:off x="3199377" y="-2323809"/>
          <a:ext cx="891331" cy="56508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Увлеченность творчеством</a:t>
          </a:r>
          <a:endParaRPr lang="ru-RU" sz="2300" b="1" kern="1200" dirty="0"/>
        </a:p>
      </dsp:txBody>
      <dsp:txXfrm rot="5400000">
        <a:off x="3199377" y="-2323809"/>
        <a:ext cx="891331" cy="5650844"/>
      </dsp:txXfrm>
    </dsp:sp>
    <dsp:sp modelId="{426349A9-778D-439D-984A-8B8DA681DEEF}">
      <dsp:nvSpPr>
        <dsp:cNvPr id="0" name=""/>
        <dsp:cNvSpPr/>
      </dsp:nvSpPr>
      <dsp:spPr>
        <a:xfrm rot="5400000">
          <a:off x="-160288" y="1224247"/>
          <a:ext cx="1068590" cy="748013"/>
        </a:xfrm>
        <a:prstGeom prst="chevron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С</a:t>
          </a:r>
          <a:endParaRPr lang="ru-RU" sz="4000" b="1" kern="1200" dirty="0"/>
        </a:p>
      </dsp:txBody>
      <dsp:txXfrm rot="5400000">
        <a:off x="-160288" y="1224247"/>
        <a:ext cx="1068590" cy="748013"/>
      </dsp:txXfrm>
    </dsp:sp>
    <dsp:sp modelId="{2FDA808E-3230-4513-A958-99DE3BF56AF2}">
      <dsp:nvSpPr>
        <dsp:cNvPr id="0" name=""/>
        <dsp:cNvSpPr/>
      </dsp:nvSpPr>
      <dsp:spPr>
        <a:xfrm rot="5400000">
          <a:off x="4025900" y="-2213929"/>
          <a:ext cx="694583" cy="72503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Сотрудничество детей и взрослых</a:t>
          </a:r>
          <a:endParaRPr lang="ru-RU" sz="2300" b="1" kern="1200" dirty="0"/>
        </a:p>
      </dsp:txBody>
      <dsp:txXfrm rot="5400000">
        <a:off x="4025900" y="-2213929"/>
        <a:ext cx="694583" cy="7250358"/>
      </dsp:txXfrm>
    </dsp:sp>
    <dsp:sp modelId="{F1423A19-038C-43F4-96A5-88553114ADC0}">
      <dsp:nvSpPr>
        <dsp:cNvPr id="0" name=""/>
        <dsp:cNvSpPr/>
      </dsp:nvSpPr>
      <dsp:spPr>
        <a:xfrm rot="5400000">
          <a:off x="-160288" y="2180213"/>
          <a:ext cx="1068590" cy="748013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П</a:t>
          </a:r>
          <a:endParaRPr lang="ru-RU" sz="4400" b="1" kern="1200" dirty="0"/>
        </a:p>
      </dsp:txBody>
      <dsp:txXfrm rot="5400000">
        <a:off x="-160288" y="2180213"/>
        <a:ext cx="1068590" cy="748013"/>
      </dsp:txXfrm>
    </dsp:sp>
    <dsp:sp modelId="{EBFEA68E-992E-4874-B6FA-3A0CB64EE58D}">
      <dsp:nvSpPr>
        <dsp:cNvPr id="0" name=""/>
        <dsp:cNvSpPr/>
      </dsp:nvSpPr>
      <dsp:spPr>
        <a:xfrm rot="5400000">
          <a:off x="4025900" y="-1257962"/>
          <a:ext cx="694583" cy="72503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Предоставление свободы выбора деятельности</a:t>
          </a:r>
          <a:endParaRPr lang="ru-RU" sz="2300" b="1" kern="1200" dirty="0"/>
        </a:p>
      </dsp:txBody>
      <dsp:txXfrm rot="5400000">
        <a:off x="4025900" y="-1257962"/>
        <a:ext cx="694583" cy="7250358"/>
      </dsp:txXfrm>
    </dsp:sp>
    <dsp:sp modelId="{22832F78-99A5-44E6-ABF6-F363350B576F}">
      <dsp:nvSpPr>
        <dsp:cNvPr id="0" name=""/>
        <dsp:cNvSpPr/>
      </dsp:nvSpPr>
      <dsp:spPr>
        <a:xfrm rot="5400000">
          <a:off x="-160288" y="3136180"/>
          <a:ext cx="1068590" cy="748013"/>
        </a:xfrm>
        <a:prstGeom prst="chevron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Е</a:t>
          </a:r>
          <a:endParaRPr lang="ru-RU" sz="4400" b="1" kern="1200" dirty="0"/>
        </a:p>
      </dsp:txBody>
      <dsp:txXfrm rot="5400000">
        <a:off x="-160288" y="3136180"/>
        <a:ext cx="1068590" cy="748013"/>
      </dsp:txXfrm>
    </dsp:sp>
    <dsp:sp modelId="{6BE0E7E3-7757-4174-908D-45A0E0BACFA5}">
      <dsp:nvSpPr>
        <dsp:cNvPr id="0" name=""/>
        <dsp:cNvSpPr/>
      </dsp:nvSpPr>
      <dsp:spPr>
        <a:xfrm rot="5400000">
          <a:off x="4025900" y="-301995"/>
          <a:ext cx="694583" cy="72503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Единство обучения и воспитания</a:t>
          </a:r>
          <a:endParaRPr lang="ru-RU" sz="2300" b="1" kern="1200" dirty="0"/>
        </a:p>
      </dsp:txBody>
      <dsp:txXfrm rot="5400000">
        <a:off x="4025900" y="-301995"/>
        <a:ext cx="694583" cy="7250358"/>
      </dsp:txXfrm>
    </dsp:sp>
    <dsp:sp modelId="{2C571A20-69A4-4FE5-91B0-0E8E724585DD}">
      <dsp:nvSpPr>
        <dsp:cNvPr id="0" name=""/>
        <dsp:cNvSpPr/>
      </dsp:nvSpPr>
      <dsp:spPr>
        <a:xfrm rot="5400000">
          <a:off x="-160288" y="4164707"/>
          <a:ext cx="1068590" cy="748013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Х</a:t>
          </a:r>
          <a:endParaRPr lang="ru-RU" sz="4400" b="1" kern="1200" dirty="0"/>
        </a:p>
      </dsp:txBody>
      <dsp:txXfrm rot="5400000">
        <a:off x="-160288" y="4164707"/>
        <a:ext cx="1068590" cy="748013"/>
      </dsp:txXfrm>
    </dsp:sp>
    <dsp:sp modelId="{890F937C-8DF5-4F61-A408-E467AC11909F}">
      <dsp:nvSpPr>
        <dsp:cNvPr id="0" name=""/>
        <dsp:cNvSpPr/>
      </dsp:nvSpPr>
      <dsp:spPr>
        <a:xfrm rot="5400000">
          <a:off x="3953341" y="726531"/>
          <a:ext cx="839703" cy="72503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Хорошее настроение</a:t>
          </a:r>
          <a:endParaRPr lang="ru-RU" sz="2300" b="1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 Благоприятный психологический климат</a:t>
          </a:r>
          <a:endParaRPr lang="ru-RU" sz="2300" b="1" kern="1200" dirty="0"/>
        </a:p>
      </dsp:txBody>
      <dsp:txXfrm rot="5400000">
        <a:off x="3953341" y="726531"/>
        <a:ext cx="839703" cy="72503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3568" y="1052736"/>
            <a:ext cx="7772400" cy="1470025"/>
          </a:xfrm>
        </p:spPr>
        <p:txBody>
          <a:bodyPr/>
          <a:lstStyle>
            <a:lvl1pPr>
              <a:defRPr b="1" baseline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МЫ ЗА ЗДОРОВЫЙ </a:t>
            </a:r>
            <a:br>
              <a:rPr lang="ru-RU" dirty="0" smtClean="0"/>
            </a:br>
            <a:r>
              <a:rPr lang="ru-RU" dirty="0" smtClean="0"/>
              <a:t>ОБРАЗ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811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72200" y="6492875"/>
            <a:ext cx="2771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 baseline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248000"/>
          </a:xfr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DDE1-8FCD-478F-9608-720CCFD9E4E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mtClean="0"/>
              <a:t>©Рассохина Г.В. </a:t>
            </a:r>
            <a:r>
              <a:rPr lang="en-US" smtClean="0"/>
              <a:t>http://pedsovet.su/</a:t>
            </a:r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DDE1-8FCD-478F-9608-720CCFD9E4E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4bb97ff07cca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479739" y="927100"/>
            <a:ext cx="2664261" cy="5334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DDE1-8FCD-478F-9608-720CCFD9E4E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B3B72-72C7-4C3A-8D8E-58B287B4F64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005110753ae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7978"/>
            <a:ext cx="9144000" cy="680204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DDE1-8FCD-478F-9608-720CCFD9E4E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B3B72-72C7-4C3A-8D8E-58B287B4F6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banner_alarm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1852464" cy="1852464"/>
          </a:xfrm>
          <a:prstGeom prst="rect">
            <a:avLst/>
          </a:prstGeom>
        </p:spPr>
      </p:pic>
      <p:pic>
        <p:nvPicPr>
          <p:cNvPr id="10" name="Рисунок 9" descr="animashki-deti-709_thumb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06468" y="4533900"/>
            <a:ext cx="1697782" cy="189071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7DDE1-8FCD-478F-9608-720CCFD9E4E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B3B72-72C7-4C3A-8D8E-58B287B4F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C8EC-D1D4-4AD2-B3A2-0A84C84FFBC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C8EC-D1D4-4AD2-B3A2-0A84C84FFBC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4bb97ff07cca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479739" y="927100"/>
            <a:ext cx="2664261" cy="533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587500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C8EC-D1D4-4AD2-B3A2-0A84C84FFBC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C8EC-D1D4-4AD2-B3A2-0A84C84FFBC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C8EC-D1D4-4AD2-B3A2-0A84C84FFBC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C8EC-D1D4-4AD2-B3A2-0A84C84FFBC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5110753ae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7978"/>
            <a:ext cx="9144000" cy="68020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299" y="4508500"/>
            <a:ext cx="7110413" cy="1260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3499" y="3111500"/>
            <a:ext cx="7161213" cy="12954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banner_alarm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1852464" cy="18524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863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" name="Рисунок 9" descr="animashki-deti-709_thumb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06468" y="4533900"/>
            <a:ext cx="1697782" cy="1890712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 Образец текста</a:t>
            </a:r>
          </a:p>
          <a:p>
            <a:pPr lvl="1"/>
            <a:r>
              <a:rPr lang="ru-RU" dirty="0" smtClean="0"/>
              <a:t> Второй уровень</a:t>
            </a:r>
          </a:p>
          <a:p>
            <a:pPr lvl="2"/>
            <a:r>
              <a:rPr lang="ru-RU" dirty="0" smtClean="0"/>
              <a:t> 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361856" y="6500367"/>
            <a:ext cx="2746648" cy="313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rgbClr val="0000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B18D2-1ECD-4F85-8C5C-EB5AF9C0BA2D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©Рассохина Г.В. </a:t>
            </a:r>
            <a:r>
              <a:rPr lang="en-US" smtClean="0"/>
              <a:t>http://pedsovet.su/</a:t>
            </a:r>
            <a:r>
              <a:rPr lang="ru-RU" smtClean="0"/>
              <a:t> </a:t>
            </a:r>
          </a:p>
          <a:p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68626" y="189186"/>
            <a:ext cx="7904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БОУ г. Омска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«Средняя общеобразовательная школа № «160»</a:t>
            </a:r>
            <a:endParaRPr lang="ru-RU" b="1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49242" y="965892"/>
            <a:ext cx="8306027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99543" y="1984676"/>
            <a:ext cx="8071945" cy="38643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Родительское собрание</a:t>
            </a:r>
          </a:p>
          <a:p>
            <a:pPr marL="342900" indent="-342900" algn="ctr"/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/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Педагог дополнительного образования</a:t>
            </a:r>
          </a:p>
          <a:p>
            <a:pPr marL="342900" indent="-342900" algn="ctr"/>
            <a:r>
              <a:rPr lang="ru-RU" sz="2800" b="1" dirty="0" smtClean="0">
                <a:solidFill>
                  <a:srgbClr val="1F497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Сергеева Эльвира </a:t>
            </a:r>
            <a:r>
              <a:rPr lang="ru-RU" sz="2800" b="1" dirty="0" err="1" smtClean="0">
                <a:solidFill>
                  <a:srgbClr val="1F497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Нуримановна</a:t>
            </a:r>
            <a:r>
              <a:rPr lang="ru-RU" sz="2800" b="1" dirty="0" smtClean="0">
                <a:solidFill>
                  <a:srgbClr val="1F497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Эльвира\Desktop\Радуга\abstract-rainbow-colored-star-background-vector-illustration-33024787.jpg"/>
          <p:cNvPicPr>
            <a:picLocks noChangeAspect="1" noChangeArrowheads="1"/>
          </p:cNvPicPr>
          <p:nvPr/>
        </p:nvPicPr>
        <p:blipFill>
          <a:blip r:embed="rId3" cstate="print"/>
          <a:srcRect t="6077" b="10663"/>
          <a:stretch>
            <a:fillRect/>
          </a:stretch>
        </p:blipFill>
        <p:spPr bwMode="auto">
          <a:xfrm>
            <a:off x="0" y="0"/>
            <a:ext cx="9144000" cy="6890818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291831" y="274291"/>
            <a:ext cx="8599250" cy="6340518"/>
          </a:xfrm>
          <a:prstGeom prst="roundRect">
            <a:avLst>
              <a:gd name="adj" fmla="val 10730"/>
            </a:avLst>
          </a:prstGeom>
          <a:solidFill>
            <a:schemeClr val="bg1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4051738" y="896624"/>
            <a:ext cx="3846786" cy="395287"/>
          </a:xfrm>
        </p:spPr>
        <p:txBody>
          <a:bodyPr>
            <a:noAutofit/>
          </a:bodyPr>
          <a:lstStyle/>
          <a:p>
            <a:pPr algn="l"/>
            <a:endParaRPr lang="ru-RU" sz="3200" b="1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788275" y="601987"/>
          <a:ext cx="7614746" cy="5731082"/>
        </p:xfrm>
        <a:graphic>
          <a:graphicData uri="http://schemas.openxmlformats.org/presentationml/2006/ole">
            <p:oleObj spid="_x0000_s6145" r:id="rId4" imgW="6946763" imgH="7594803" progId="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3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46841" y="559676"/>
            <a:ext cx="6968359" cy="5935717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Задачи педагогов и </a:t>
            </a:r>
            <a:r>
              <a:rPr lang="ru-RU" b="1" i="1" dirty="0" smtClean="0">
                <a:solidFill>
                  <a:srgbClr val="FF0000"/>
                </a:solidFill>
              </a:rPr>
              <a:t>родителей</a:t>
            </a:r>
            <a:endParaRPr lang="ru-RU" dirty="0" smtClean="0">
              <a:solidFill>
                <a:srgbClr val="FF0000"/>
              </a:solidFill>
            </a:endParaRPr>
          </a:p>
          <a:p>
            <a:pPr lvl="0"/>
            <a:r>
              <a:rPr lang="ru-RU" dirty="0" smtClean="0"/>
              <a:t>развитие ключевых компетенций личности (учебной, исследовательской, коммуникативной, организационной);</a:t>
            </a:r>
          </a:p>
          <a:p>
            <a:pPr lvl="0"/>
            <a:r>
              <a:rPr lang="ru-RU" dirty="0" smtClean="0"/>
              <a:t>формирование у детей умения переживать неудачи, преодолевать препятствия;</a:t>
            </a:r>
          </a:p>
          <a:p>
            <a:pPr lvl="0"/>
            <a:r>
              <a:rPr lang="ru-RU" dirty="0" smtClean="0"/>
              <a:t>формирование у детей толерантного отношения к другим людям, интереса к проявлениям их индивидуальности, умения оценить, признать успех, достижение, приоритет того, кто находится рядом;</a:t>
            </a:r>
          </a:p>
          <a:p>
            <a:pPr lvl="0"/>
            <a:r>
              <a:rPr lang="ru-RU" dirty="0" smtClean="0"/>
              <a:t>организация участия детей в конкурсах и соревнованиях различного уровня.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Эльвира\Desktop\Радуга\abstract-rainbow-colored-star-background-vector-illustration-33024787.jpg"/>
          <p:cNvPicPr>
            <a:picLocks noChangeAspect="1" noChangeArrowheads="1"/>
          </p:cNvPicPr>
          <p:nvPr/>
        </p:nvPicPr>
        <p:blipFill>
          <a:blip r:embed="rId2" cstate="print"/>
          <a:srcRect t="6077" b="10663"/>
          <a:stretch>
            <a:fillRect/>
          </a:stretch>
        </p:blipFill>
        <p:spPr bwMode="auto">
          <a:xfrm>
            <a:off x="0" y="0"/>
            <a:ext cx="9144000" cy="6890818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354894" y="290057"/>
            <a:ext cx="8599250" cy="6340518"/>
          </a:xfrm>
          <a:prstGeom prst="roundRect">
            <a:avLst>
              <a:gd name="adj" fmla="val 10730"/>
            </a:avLst>
          </a:prstGeom>
          <a:solidFill>
            <a:schemeClr val="bg1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166649" y="495357"/>
            <a:ext cx="7457090" cy="52940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Участие в проектной деятельности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14853" y="1069973"/>
            <a:ext cx="810347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Творческие проекты способны кардинальным образом изменить представление окружающих об авторе проекта, поднять его статус в классе, снизить тревожность, повысить самооценку.</a:t>
            </a:r>
            <a:endParaRPr lang="ru-RU" sz="2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Вовлекая замкнутого, застенчивого подростка в работу, педагог помогает ему приобрести или усовершенствовать свою коммуникативную компетентность.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Users\Эльвира\Desktop\ШКОЛА 2014-2015\Учитель года\Сергеева Э.Н\Сергеева ФОТО\Музейная деятельность\DSC030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855" y="4257602"/>
            <a:ext cx="3081720" cy="2152447"/>
          </a:xfrm>
          <a:prstGeom prst="rect">
            <a:avLst/>
          </a:prstGeom>
          <a:noFill/>
        </p:spPr>
      </p:pic>
      <p:pic>
        <p:nvPicPr>
          <p:cNvPr id="7171" name="Picture 3" descr="C:\Users\Эльвира\Videos\4 классы 2014\4В_2014 Майер_фото. Видео\ФОТО Альбом 4В класс\4кл\проект Береговой\DSCN21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38347" y="4240924"/>
            <a:ext cx="2837790" cy="2128343"/>
          </a:xfrm>
          <a:prstGeom prst="rect">
            <a:avLst/>
          </a:prstGeom>
          <a:noFill/>
        </p:spPr>
      </p:pic>
      <p:pic>
        <p:nvPicPr>
          <p:cNvPr id="7172" name="Picture 4" descr="C:\Users\Эльвира\Videos\4 классы 2014\4В_2014 Майер_фото. Видео\ФОТО Альбом 4В класс\4кл\проект Береговой\DSC03072.JPG"/>
          <p:cNvPicPr>
            <a:picLocks noChangeAspect="1" noChangeArrowheads="1"/>
          </p:cNvPicPr>
          <p:nvPr/>
        </p:nvPicPr>
        <p:blipFill>
          <a:blip r:embed="rId5" cstate="print"/>
          <a:srcRect l="4906" r="7314"/>
          <a:stretch>
            <a:fillRect/>
          </a:stretch>
        </p:blipFill>
        <p:spPr bwMode="auto">
          <a:xfrm rot="16200000">
            <a:off x="3460509" y="4075364"/>
            <a:ext cx="2734713" cy="207381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220607" cy="4525963"/>
          </a:xfrm>
        </p:spPr>
        <p:txBody>
          <a:bodyPr/>
          <a:lstStyle/>
          <a:p>
            <a:r>
              <a:rPr lang="ru-RU" dirty="0" smtClean="0"/>
              <a:t>Проблема </a:t>
            </a:r>
            <a:endParaRPr lang="ru-RU" dirty="0" smtClean="0"/>
          </a:p>
          <a:p>
            <a:r>
              <a:rPr lang="ru-RU" dirty="0" smtClean="0"/>
              <a:t>К </a:t>
            </a:r>
            <a:r>
              <a:rPr lang="ru-RU" dirty="0" smtClean="0"/>
              <a:t>какому общему мнению мы пришли? </a:t>
            </a:r>
          </a:p>
          <a:p>
            <a:r>
              <a:rPr lang="ru-RU" dirty="0" smtClean="0"/>
              <a:t>Что </a:t>
            </a:r>
            <a:r>
              <a:rPr lang="ru-RU" dirty="0" smtClean="0"/>
              <a:t>ценного вы взяли для себя?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Эльвира\Desktop\Радуга\abstract-rainbow-colored-star-background-vector-illustration-33024787.jpg"/>
          <p:cNvPicPr>
            <a:picLocks noChangeAspect="1" noChangeArrowheads="1"/>
          </p:cNvPicPr>
          <p:nvPr/>
        </p:nvPicPr>
        <p:blipFill>
          <a:blip r:embed="rId2" cstate="print"/>
          <a:srcRect t="6077" b="10663"/>
          <a:stretch>
            <a:fillRect/>
          </a:stretch>
        </p:blipFill>
        <p:spPr bwMode="auto">
          <a:xfrm>
            <a:off x="0" y="0"/>
            <a:ext cx="9144000" cy="6890818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291831" y="281000"/>
            <a:ext cx="8599250" cy="6340518"/>
          </a:xfrm>
          <a:prstGeom prst="roundRect">
            <a:avLst>
              <a:gd name="adj" fmla="val 10730"/>
            </a:avLst>
          </a:prstGeom>
          <a:solidFill>
            <a:schemeClr val="bg1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1" name="Picture 1" descr="C:\Users\Эльвира\Desktop\Родительское собрание\Рис логотипа.jpg"/>
          <p:cNvPicPr>
            <a:picLocks noChangeAspect="1" noChangeArrowheads="1"/>
          </p:cNvPicPr>
          <p:nvPr/>
        </p:nvPicPr>
        <p:blipFill>
          <a:blip r:embed="rId3" cstate="print"/>
          <a:srcRect r="619" b="10062"/>
          <a:stretch>
            <a:fillRect/>
          </a:stretch>
        </p:blipFill>
        <p:spPr bwMode="auto">
          <a:xfrm>
            <a:off x="3694224" y="390691"/>
            <a:ext cx="1571459" cy="1579292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 flipH="1">
            <a:off x="472961" y="1981444"/>
            <a:ext cx="835572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Занятость  детей дополнительным образованием 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внеурочной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деятельностью –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это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один из самых эффективных способов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социализации и адаптации в социуме.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Здоровая, уверенная в своих силах личность, с высокой самооценкой, умеющая самостоятельно решать свои проблемы, обладающая разнообразными компетенциями - залог духовно здорового общества.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354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Анкета для родителей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9448" y="1174530"/>
            <a:ext cx="6668814" cy="547851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1. Любимые </a:t>
            </a:r>
            <a:r>
              <a:rPr lang="ru-RU" dirty="0" smtClean="0"/>
              <a:t>занятия ребёнка:</a:t>
            </a:r>
          </a:p>
          <a:p>
            <a:pPr>
              <a:buNone/>
            </a:pPr>
            <a:r>
              <a:rPr lang="ru-RU" dirty="0" smtClean="0"/>
              <a:t>—       в дошкольном возрасте;</a:t>
            </a:r>
          </a:p>
          <a:p>
            <a:pPr>
              <a:buNone/>
            </a:pPr>
            <a:r>
              <a:rPr lang="ru-RU" dirty="0" smtClean="0"/>
              <a:t>—       в начальной школе;</a:t>
            </a:r>
          </a:p>
          <a:p>
            <a:pPr>
              <a:buNone/>
            </a:pPr>
            <a:r>
              <a:rPr lang="ru-RU" dirty="0" smtClean="0"/>
              <a:t>—       в средней школе и сейчас.</a:t>
            </a:r>
          </a:p>
          <a:p>
            <a:pPr>
              <a:buNone/>
            </a:pPr>
            <a:r>
              <a:rPr lang="ru-RU" dirty="0" smtClean="0"/>
              <a:t>2</a:t>
            </a:r>
            <a:r>
              <a:rPr lang="ru-RU" dirty="0" smtClean="0"/>
              <a:t>. В </a:t>
            </a:r>
            <a:r>
              <a:rPr lang="ru-RU" dirty="0" smtClean="0"/>
              <a:t>чём видит себя ребёнок успешным?</a:t>
            </a:r>
          </a:p>
          <a:p>
            <a:pPr>
              <a:buNone/>
            </a:pPr>
            <a:r>
              <a:rPr lang="ru-RU" dirty="0" smtClean="0"/>
              <a:t>3</a:t>
            </a:r>
            <a:r>
              <a:rPr lang="ru-RU" dirty="0" smtClean="0"/>
              <a:t>. Какие </a:t>
            </a:r>
            <a:r>
              <a:rPr lang="ru-RU" dirty="0" smtClean="0"/>
              <a:t>интересы устойчивы у ребёнка?</a:t>
            </a:r>
          </a:p>
          <a:p>
            <a:pPr>
              <a:buNone/>
            </a:pPr>
            <a:r>
              <a:rPr lang="ru-RU" dirty="0" smtClean="0"/>
              <a:t>4</a:t>
            </a:r>
            <a:r>
              <a:rPr lang="ru-RU" dirty="0" smtClean="0"/>
              <a:t>. Любимые </a:t>
            </a:r>
            <a:r>
              <a:rPr lang="ru-RU" dirty="0" smtClean="0"/>
              <a:t>уроки с вашей точки зрения?</a:t>
            </a:r>
          </a:p>
          <a:p>
            <a:pPr>
              <a:buNone/>
            </a:pPr>
            <a:r>
              <a:rPr lang="ru-RU" dirty="0" smtClean="0"/>
              <a:t>5</a:t>
            </a:r>
            <a:r>
              <a:rPr lang="ru-RU" dirty="0" smtClean="0"/>
              <a:t>. Коммуникабельность </a:t>
            </a:r>
            <a:r>
              <a:rPr lang="ru-RU" dirty="0" smtClean="0"/>
              <a:t>— заметная черта ребёнка?</a:t>
            </a:r>
          </a:p>
          <a:p>
            <a:pPr>
              <a:buNone/>
            </a:pPr>
            <a:r>
              <a:rPr lang="ru-RU" dirty="0" smtClean="0"/>
              <a:t>6</a:t>
            </a:r>
            <a:r>
              <a:rPr lang="ru-RU" dirty="0" smtClean="0"/>
              <a:t>. Упорство </a:t>
            </a:r>
            <a:r>
              <a:rPr lang="ru-RU" dirty="0" smtClean="0"/>
              <a:t>и трудолюбие в какой степени свойственно вашему ре­бёнку?</a:t>
            </a:r>
          </a:p>
          <a:p>
            <a:pPr>
              <a:buNone/>
            </a:pPr>
            <a:r>
              <a:rPr lang="ru-RU" dirty="0" smtClean="0"/>
              <a:t>7</a:t>
            </a:r>
            <a:r>
              <a:rPr lang="ru-RU" dirty="0" smtClean="0"/>
              <a:t>. Интересуют </a:t>
            </a:r>
            <a:r>
              <a:rPr lang="ru-RU" dirty="0" smtClean="0"/>
              <a:t>ли его ваши профессии и ваше отношение к своей де­ятельности?</a:t>
            </a:r>
          </a:p>
          <a:p>
            <a:pPr>
              <a:buNone/>
            </a:pPr>
            <a:r>
              <a:rPr lang="ru-RU" dirty="0" smtClean="0"/>
              <a:t>8</a:t>
            </a:r>
            <a:r>
              <a:rPr lang="ru-RU" dirty="0" smtClean="0"/>
              <a:t>. Хочет </a:t>
            </a:r>
            <a:r>
              <a:rPr lang="ru-RU" dirty="0" smtClean="0"/>
              <a:t>ли ребёнок получать от вас советы</a:t>
            </a:r>
            <a:r>
              <a:rPr lang="ru-RU" dirty="0" smtClean="0"/>
              <a:t>?</a:t>
            </a:r>
            <a:endParaRPr lang="ru-RU" dirty="0" smtClean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Эльвира\Desktop\Радуга\abstract-rainbow-colored-star-background-vector-illustration-33024787.jpg"/>
          <p:cNvPicPr>
            <a:picLocks noChangeAspect="1" noChangeArrowheads="1"/>
          </p:cNvPicPr>
          <p:nvPr/>
        </p:nvPicPr>
        <p:blipFill>
          <a:blip r:embed="rId2" cstate="print"/>
          <a:srcRect t="6077" b="10663"/>
          <a:stretch>
            <a:fillRect/>
          </a:stretch>
        </p:blipFill>
        <p:spPr bwMode="auto">
          <a:xfrm>
            <a:off x="0" y="0"/>
            <a:ext cx="9144000" cy="6890818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276067" y="280999"/>
            <a:ext cx="8599250" cy="6340518"/>
          </a:xfrm>
          <a:prstGeom prst="roundRect">
            <a:avLst>
              <a:gd name="adj" fmla="val 10730"/>
            </a:avLst>
          </a:prstGeom>
          <a:solidFill>
            <a:schemeClr val="bg1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280954" y="549782"/>
            <a:ext cx="8532813" cy="39528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Жемчужины мысли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09903" y="1178544"/>
            <a:ext cx="8198069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«От того, как прошло детство,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 кто вёл ребенка за руку в детские годы,</a:t>
            </a:r>
          </a:p>
          <a:p>
            <a:pPr algn="r"/>
            <a:r>
              <a:rPr lang="ru-RU" sz="2400" b="1" dirty="0" smtClean="0">
                <a:solidFill>
                  <a:srgbClr val="7030A0"/>
                </a:solidFill>
              </a:rPr>
              <a:t> что вошло в его разум и сердце из окружающего мира - от этого в решающей степени зависит, каким человеком станет сегодняшний ребенок»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					</a:t>
            </a:r>
            <a:r>
              <a:rPr lang="ru-RU" sz="2400" i="1" dirty="0" smtClean="0">
                <a:solidFill>
                  <a:srgbClr val="7030A0"/>
                </a:solidFill>
              </a:rPr>
              <a:t>В.А.Сухомлинский</a:t>
            </a:r>
          </a:p>
          <a:p>
            <a:pPr algn="r"/>
            <a:endParaRPr lang="ru-RU" sz="2400" i="1" dirty="0" smtClean="0">
              <a:solidFill>
                <a:srgbClr val="7030A0"/>
              </a:solidFill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«Где нет общности интересов, там не может быть единства целей, не говоря уже о единстве действий» 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Ф. Энгельс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solidFill>
                <a:srgbClr val="7030A0"/>
              </a:solidFill>
              <a:ea typeface="Calibri" pitchFamily="34" charset="0"/>
              <a:cs typeface="Times New Roman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«Где единение, там и победа»</a:t>
            </a:r>
            <a:endParaRPr lang="ru-RU" sz="2400" b="1" dirty="0" smtClean="0"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err="1" smtClean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Публий</a:t>
            </a:r>
            <a:endParaRPr lang="ru-RU" sz="2400" b="1" dirty="0" smtClean="0"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Calibri" pitchFamily="34" charset="0"/>
                <a:cs typeface="Times New Roman" pitchFamily="18" charset="0"/>
              </a:rPr>
            </a:br>
            <a:endParaRPr lang="ru-RU" sz="2400" b="1" dirty="0" smtClean="0">
              <a:solidFill>
                <a:srgbClr val="7030A0"/>
              </a:solidFill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Calibri" pitchFamily="34" charset="0"/>
                <a:cs typeface="Times New Roman" pitchFamily="18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</p:txBody>
      </p:sp>
      <p:pic>
        <p:nvPicPr>
          <p:cNvPr id="2055" name="Picture 7" descr="Жемчужины мысли"/>
          <p:cNvPicPr>
            <a:picLocks noChangeAspect="1" noChangeArrowheads="1"/>
          </p:cNvPicPr>
          <p:nvPr/>
        </p:nvPicPr>
        <p:blipFill>
          <a:blip r:embed="rId3" cstate="print"/>
          <a:srcRect r="57625"/>
          <a:stretch>
            <a:fillRect/>
          </a:stretch>
        </p:blipFill>
        <p:spPr bwMode="auto">
          <a:xfrm>
            <a:off x="6714029" y="596570"/>
            <a:ext cx="1830881" cy="110433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Эльвира\Desktop\Радуга\abstract-rainbow-colored-star-background-vector-illustration-33024787.jpg"/>
          <p:cNvPicPr>
            <a:picLocks noChangeAspect="1" noChangeArrowheads="1"/>
          </p:cNvPicPr>
          <p:nvPr/>
        </p:nvPicPr>
        <p:blipFill>
          <a:blip r:embed="rId2" cstate="print"/>
          <a:srcRect t="6077" b="10663"/>
          <a:stretch>
            <a:fillRect/>
          </a:stretch>
        </p:blipFill>
        <p:spPr bwMode="auto">
          <a:xfrm>
            <a:off x="0" y="0"/>
            <a:ext cx="9144000" cy="6890818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307597" y="315310"/>
            <a:ext cx="8599250" cy="6340518"/>
          </a:xfrm>
          <a:prstGeom prst="roundRect">
            <a:avLst>
              <a:gd name="adj" fmla="val 10730"/>
            </a:avLst>
          </a:prstGeom>
          <a:solidFill>
            <a:schemeClr val="bg1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3324" y="602506"/>
            <a:ext cx="8135007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ДОПОЛНИТЕЛЬНОЕ   ОБРАЗОВАНИЕ </a:t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 ПРОСТРАНСТВО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УСПЕШНОЙ  СОЦИАЛИЗАЦИИ  ДЕТЕЙ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7" name="Picture 3" descr="C:\Users\Эльвира\Desktop\Родительское собрание\0_831d3_b6953e8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6552" y="2002221"/>
            <a:ext cx="6238563" cy="457272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Эльвира\Desktop\Радуга\abstract-rainbow-colored-star-background-vector-illustration-33024787.jpg"/>
          <p:cNvPicPr>
            <a:picLocks noChangeAspect="1" noChangeArrowheads="1"/>
          </p:cNvPicPr>
          <p:nvPr/>
        </p:nvPicPr>
        <p:blipFill>
          <a:blip r:embed="rId2" cstate="print"/>
          <a:srcRect t="6077" b="10663"/>
          <a:stretch>
            <a:fillRect/>
          </a:stretch>
        </p:blipFill>
        <p:spPr bwMode="auto">
          <a:xfrm>
            <a:off x="0" y="0"/>
            <a:ext cx="9144000" cy="6890818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291831" y="274291"/>
            <a:ext cx="8599250" cy="6340518"/>
          </a:xfrm>
          <a:prstGeom prst="roundRect">
            <a:avLst>
              <a:gd name="adj" fmla="val 10730"/>
            </a:avLst>
          </a:prstGeom>
          <a:solidFill>
            <a:schemeClr val="bg1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914399" y="549782"/>
            <a:ext cx="7583215" cy="39528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Дополнительное образование</a:t>
            </a:r>
          </a:p>
        </p:txBody>
      </p:sp>
      <p:pic>
        <p:nvPicPr>
          <p:cNvPr id="6" name="Picture 3" descr="C:\Users\Эльвира\Desktop\ШКОЛА 2014-2015\Учитель года\Сергеева Э.Н\Сергеева ФОТО\Дети на кружке\DSC01042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4284" y="4426117"/>
            <a:ext cx="3370627" cy="1880091"/>
          </a:xfrm>
          <a:prstGeom prst="rect">
            <a:avLst/>
          </a:prstGeom>
          <a:noFill/>
        </p:spPr>
      </p:pic>
      <p:pic>
        <p:nvPicPr>
          <p:cNvPr id="7" name="Picture 5" descr="C:\Users\Эльвира\Desktop\Учитель года\Сергеева ФОТО\Детские работы\DSC004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3229" y="4357771"/>
            <a:ext cx="3058510" cy="1937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94138" y="999498"/>
            <a:ext cx="8466083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Направлено на развитие личности ребёнка, его творческого потенциала, становление индивидуальности в комфортных для ребёнка условиях, практическое применение знаний и способностей.  </a:t>
            </a:r>
          </a:p>
          <a:p>
            <a:r>
              <a:rPr lang="ru-RU" sz="2000" dirty="0" smtClean="0"/>
              <a:t> </a:t>
            </a:r>
          </a:p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Цель современного дополнительного образования детей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развитие мотивации детей к познанию и творчеству, содействие личностному и профессиональному самоопределению обучающихся, их адаптации к жизни в динамично изменяющемся и развивающемся обществе, приобщение к здоровому образу жизни, формирование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социокультурных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компетенций.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Эльвира\Desktop\Радуга\abstract-rainbow-colored-star-background-vector-illustration-33024787.jpg"/>
          <p:cNvPicPr>
            <a:picLocks noChangeAspect="1" noChangeArrowheads="1"/>
          </p:cNvPicPr>
          <p:nvPr/>
        </p:nvPicPr>
        <p:blipFill>
          <a:blip r:embed="rId2" cstate="print"/>
          <a:srcRect t="6077" b="10663"/>
          <a:stretch>
            <a:fillRect/>
          </a:stretch>
        </p:blipFill>
        <p:spPr bwMode="auto">
          <a:xfrm>
            <a:off x="0" y="0"/>
            <a:ext cx="9144000" cy="6890818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291831" y="274291"/>
            <a:ext cx="8599250" cy="6340518"/>
          </a:xfrm>
          <a:prstGeom prst="roundRect">
            <a:avLst>
              <a:gd name="adj" fmla="val 10730"/>
            </a:avLst>
          </a:prstGeom>
          <a:solidFill>
            <a:schemeClr val="bg1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280954" y="549782"/>
            <a:ext cx="8532813" cy="395287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Направления дополнительного образования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0620" y="1111581"/>
            <a:ext cx="737826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lvl="0" indent="-173038">
              <a:buFont typeface="Arial" pitchFamily="34" charset="0"/>
              <a:buChar char="•"/>
            </a:pPr>
            <a:r>
              <a:rPr lang="ru-RU" sz="2400" dirty="0" smtClean="0"/>
              <a:t>Художественно-эстетическое (хореографическое, вокальное, театральное, декоративно-прикладное);</a:t>
            </a:r>
          </a:p>
          <a:p>
            <a:pPr marL="173038" lvl="0" indent="-173038">
              <a:buFont typeface="Arial" pitchFamily="34" charset="0"/>
              <a:buChar char="•"/>
            </a:pPr>
            <a:r>
              <a:rPr lang="ru-RU" sz="2400" dirty="0" smtClean="0"/>
              <a:t>физкультурно-спортивное;</a:t>
            </a:r>
          </a:p>
          <a:p>
            <a:pPr marL="173038" lvl="0" indent="-173038">
              <a:buFont typeface="Arial" pitchFamily="34" charset="0"/>
              <a:buChar char="•"/>
            </a:pPr>
            <a:r>
              <a:rPr lang="ru-RU" sz="2400" dirty="0" smtClean="0"/>
              <a:t>спортивно- техническое;</a:t>
            </a:r>
          </a:p>
          <a:p>
            <a:pPr marL="173038" lvl="0" indent="-173038">
              <a:buFont typeface="Arial" pitchFamily="34" charset="0"/>
              <a:buChar char="•"/>
            </a:pPr>
            <a:r>
              <a:rPr lang="ru-RU" sz="2400" dirty="0" smtClean="0"/>
              <a:t>военно-патриотическое;</a:t>
            </a:r>
          </a:p>
          <a:p>
            <a:pPr marL="173038" lvl="0" indent="-173038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ea typeface="Calibri" pitchFamily="34" charset="0"/>
                <a:cs typeface="Tahoma" pitchFamily="34" charset="0"/>
              </a:rPr>
              <a:t>научно-техническое;</a:t>
            </a:r>
            <a:endParaRPr lang="ru-RU" sz="24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173038" lvl="0" indent="-173038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ea typeface="Calibri" pitchFamily="34" charset="0"/>
                <a:cs typeface="Tahoma" pitchFamily="34" charset="0"/>
              </a:rPr>
              <a:t>туристско-краеведческое;</a:t>
            </a:r>
            <a:endParaRPr lang="ru-RU" sz="24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marL="173038" lvl="0" indent="-173038">
              <a:buFont typeface="Arial" pitchFamily="34" charset="0"/>
              <a:buChar char="•"/>
            </a:pPr>
            <a:r>
              <a:rPr lang="ru-RU" sz="2400" dirty="0" smtClean="0"/>
              <a:t>эколого-биологическое;</a:t>
            </a:r>
          </a:p>
          <a:p>
            <a:pPr marL="173038" lvl="0" indent="-173038">
              <a:buFont typeface="Arial" pitchFamily="34" charset="0"/>
              <a:buChar char="•"/>
            </a:pPr>
            <a:r>
              <a:rPr lang="ru-RU" sz="2400" dirty="0" smtClean="0"/>
              <a:t>естественнонаучное;</a:t>
            </a:r>
          </a:p>
          <a:p>
            <a:pPr marL="173038" lvl="0" indent="-173038">
              <a:buFont typeface="Arial" pitchFamily="34" charset="0"/>
              <a:buChar char="•"/>
            </a:pPr>
            <a:r>
              <a:rPr lang="ru-RU" sz="2400" dirty="0" smtClean="0"/>
              <a:t>культурологическое;</a:t>
            </a:r>
          </a:p>
          <a:p>
            <a:pPr marL="173038" lvl="0" indent="-173038">
              <a:buFont typeface="Arial" pitchFamily="34" charset="0"/>
              <a:buChar char="•"/>
            </a:pPr>
            <a:r>
              <a:rPr lang="ru-RU" sz="2400" dirty="0" smtClean="0"/>
              <a:t>социально-педагогическое</a:t>
            </a:r>
          </a:p>
          <a:p>
            <a:pPr marL="173038" lvl="0" indent="-173038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ea typeface="Calibri" pitchFamily="34" charset="0"/>
                <a:cs typeface="Tahoma" pitchFamily="34" charset="0"/>
              </a:rPr>
              <a:t>экономико-правовое</a:t>
            </a:r>
            <a:endParaRPr lang="ru-RU" sz="2000" dirty="0" smtClean="0"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8194" name="Picture 2" descr="C:\Users\Эльвира\Desktop\Родительское собрание\Областное-14.02.2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2154" y="2551222"/>
            <a:ext cx="3771897" cy="323472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Эльвира\Desktop\Радуга\abstract-rainbow-colored-star-background-vector-illustration-33024787.jpg"/>
          <p:cNvPicPr>
            <a:picLocks noChangeAspect="1" noChangeArrowheads="1"/>
          </p:cNvPicPr>
          <p:nvPr/>
        </p:nvPicPr>
        <p:blipFill>
          <a:blip r:embed="rId2" cstate="print"/>
          <a:srcRect t="6077" b="10663"/>
          <a:stretch>
            <a:fillRect/>
          </a:stretch>
        </p:blipFill>
        <p:spPr bwMode="auto">
          <a:xfrm>
            <a:off x="0" y="0"/>
            <a:ext cx="9144000" cy="6890818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291831" y="274291"/>
            <a:ext cx="8599250" cy="6340518"/>
          </a:xfrm>
          <a:prstGeom prst="roundRect">
            <a:avLst>
              <a:gd name="adj" fmla="val 10730"/>
            </a:avLst>
          </a:prstGeom>
          <a:solidFill>
            <a:schemeClr val="bg1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819806" y="1196167"/>
            <a:ext cx="5391807" cy="395287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Успех</a:t>
            </a:r>
          </a:p>
        </p:txBody>
      </p:sp>
      <p:pic>
        <p:nvPicPr>
          <p:cNvPr id="39944" name="Picture 8" descr="http://danden.ru/wp-content/uploads/2012/02/znak-vopro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1834" y="693683"/>
            <a:ext cx="2114660" cy="21146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Эльвира\Desktop\Радуга\abstract-rainbow-colored-star-background-vector-illustration-33024787.jpg"/>
          <p:cNvPicPr>
            <a:picLocks noChangeAspect="1" noChangeArrowheads="1"/>
          </p:cNvPicPr>
          <p:nvPr/>
        </p:nvPicPr>
        <p:blipFill>
          <a:blip r:embed="rId2" cstate="print"/>
          <a:srcRect t="6077" b="10663"/>
          <a:stretch>
            <a:fillRect/>
          </a:stretch>
        </p:blipFill>
        <p:spPr bwMode="auto">
          <a:xfrm>
            <a:off x="0" y="0"/>
            <a:ext cx="9144000" cy="6890818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291831" y="274291"/>
            <a:ext cx="8599250" cy="6340518"/>
          </a:xfrm>
          <a:prstGeom prst="roundRect">
            <a:avLst>
              <a:gd name="adj" fmla="val 10730"/>
            </a:avLst>
          </a:prstGeom>
          <a:solidFill>
            <a:schemeClr val="bg1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819806" y="1196167"/>
            <a:ext cx="5391807" cy="395287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Успех</a:t>
            </a:r>
          </a:p>
        </p:txBody>
      </p:sp>
      <p:pic>
        <p:nvPicPr>
          <p:cNvPr id="39944" name="Picture 8" descr="http://danden.ru/wp-content/uploads/2012/02/znak-vopro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1834" y="693683"/>
            <a:ext cx="2114660" cy="2114660"/>
          </a:xfrm>
          <a:prstGeom prst="rect">
            <a:avLst/>
          </a:prstGeom>
          <a:noFill/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88730" y="2709554"/>
            <a:ext cx="775663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Для успешного решения задач воспитания и социализации, нам необходимо: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268288" marR="0" lvl="0" indent="-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убедить детей, что среди них нет неудачников, каждый из них успешен в чем-то своем;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268288" marR="0" lvl="0" indent="-268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научить ребенка выстраивать и реализовывать индивидуальную траекторию собственного развития;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268288" lvl="0" indent="-268288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научить ребенка понимать самого себя, свои возможности и потребности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Эльвира\Desktop\Радуга\abstract-rainbow-colored-star-background-vector-illustration-33024787.jpg"/>
          <p:cNvPicPr>
            <a:picLocks noChangeAspect="1" noChangeArrowheads="1"/>
          </p:cNvPicPr>
          <p:nvPr/>
        </p:nvPicPr>
        <p:blipFill>
          <a:blip r:embed="rId2" cstate="print"/>
          <a:srcRect t="6077" b="10663"/>
          <a:stretch>
            <a:fillRect/>
          </a:stretch>
        </p:blipFill>
        <p:spPr bwMode="auto">
          <a:xfrm>
            <a:off x="0" y="0"/>
            <a:ext cx="9144000" cy="6890818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276065" y="242760"/>
            <a:ext cx="8599250" cy="6340518"/>
          </a:xfrm>
          <a:prstGeom prst="roundRect">
            <a:avLst>
              <a:gd name="adj" fmla="val 10730"/>
            </a:avLst>
          </a:prstGeom>
          <a:solidFill>
            <a:schemeClr val="bg1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9944" name="Picture 8" descr="http://danden.ru/wp-content/uploads/2012/02/znak-vopro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4451" y="409903"/>
            <a:ext cx="1383535" cy="1383535"/>
          </a:xfrm>
          <a:prstGeom prst="rect">
            <a:avLst/>
          </a:prstGeom>
          <a:noFill/>
        </p:spPr>
      </p:pic>
      <p:pic>
        <p:nvPicPr>
          <p:cNvPr id="40962" name="Picture 2" descr="C:\Users\Эльвира\Desktop\Родительское собрание\Снимок.JPG"/>
          <p:cNvPicPr>
            <a:picLocks noChangeAspect="1" noChangeArrowheads="1"/>
          </p:cNvPicPr>
          <p:nvPr/>
        </p:nvPicPr>
        <p:blipFill>
          <a:blip r:embed="rId4" cstate="print"/>
          <a:srcRect t="10389" b="12066"/>
          <a:stretch>
            <a:fillRect/>
          </a:stretch>
        </p:blipFill>
        <p:spPr bwMode="auto">
          <a:xfrm>
            <a:off x="378210" y="3657601"/>
            <a:ext cx="4272618" cy="2330428"/>
          </a:xfrm>
          <a:prstGeom prst="rect">
            <a:avLst/>
          </a:prstGeom>
          <a:noFill/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551793" y="1714757"/>
            <a:ext cx="384678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Социализация  ребенка и важнейшая ее часть – развитие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коммуникативности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ребенка, т.е. умения общаться со сверстниками и взрослыми.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3" name="Picture 3" descr="C:\Users\Эльвира\Desktop\Родительское собрание\Снимок.5JP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11724" y="1529258"/>
            <a:ext cx="4483872" cy="3373818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2128344" y="644374"/>
            <a:ext cx="6101256" cy="39528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Социализация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Эльвира\Desktop\Радуга\abstract-rainbow-colored-star-background-vector-illustration-33024787.jpg"/>
          <p:cNvPicPr>
            <a:picLocks noChangeAspect="1" noChangeArrowheads="1"/>
          </p:cNvPicPr>
          <p:nvPr/>
        </p:nvPicPr>
        <p:blipFill>
          <a:blip r:embed="rId2" cstate="print"/>
          <a:srcRect t="6077" b="10663"/>
          <a:stretch>
            <a:fillRect/>
          </a:stretch>
        </p:blipFill>
        <p:spPr bwMode="auto">
          <a:xfrm>
            <a:off x="0" y="0"/>
            <a:ext cx="9144000" cy="6890818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291831" y="274291"/>
            <a:ext cx="8599250" cy="6340518"/>
          </a:xfrm>
          <a:prstGeom prst="roundRect">
            <a:avLst>
              <a:gd name="adj" fmla="val 10730"/>
            </a:avLst>
          </a:prstGeom>
          <a:solidFill>
            <a:schemeClr val="bg1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280954" y="549782"/>
            <a:ext cx="8532813" cy="39528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Успешная  социализация  детей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578069" y="1239344"/>
          <a:ext cx="7998372" cy="5082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218" name="Picture 2" descr="C:\Users\Эльвира\Desktop\Родительское собрание\Исследовательская-деятельность.jpg"/>
          <p:cNvPicPr>
            <a:picLocks noChangeAspect="1" noChangeArrowheads="1"/>
          </p:cNvPicPr>
          <p:nvPr/>
        </p:nvPicPr>
        <p:blipFill>
          <a:blip r:embed="rId8" cstate="print"/>
          <a:srcRect l="10798" t="6122" r="10976" b="9184"/>
          <a:stretch>
            <a:fillRect/>
          </a:stretch>
        </p:blipFill>
        <p:spPr bwMode="auto">
          <a:xfrm>
            <a:off x="7328684" y="930165"/>
            <a:ext cx="1421178" cy="1371602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3296</TotalTime>
  <Words>411</Words>
  <Application>Microsoft Office PowerPoint</Application>
  <PresentationFormat>Экран (4:3)</PresentationFormat>
  <Paragraphs>84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1_Тема Office</vt:lpstr>
      <vt:lpstr>Слайд 1</vt:lpstr>
      <vt:lpstr>Жемчужины мысли</vt:lpstr>
      <vt:lpstr>Слайд 3</vt:lpstr>
      <vt:lpstr>Дополнительное образование</vt:lpstr>
      <vt:lpstr>Направления дополнительного образования </vt:lpstr>
      <vt:lpstr>Успех</vt:lpstr>
      <vt:lpstr>Успех</vt:lpstr>
      <vt:lpstr>Социализация </vt:lpstr>
      <vt:lpstr>Успешная  социализация  детей</vt:lpstr>
      <vt:lpstr>Слайд 10</vt:lpstr>
      <vt:lpstr> </vt:lpstr>
      <vt:lpstr>Участие в проектной деятельности</vt:lpstr>
      <vt:lpstr>Слайд 13</vt:lpstr>
      <vt:lpstr>Слайд 14</vt:lpstr>
      <vt:lpstr>Анкета для родителей: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Galina.Rassohina</dc:creator>
  <cp:lastModifiedBy>Эльвира</cp:lastModifiedBy>
  <cp:revision>101</cp:revision>
  <dcterms:created xsi:type="dcterms:W3CDTF">2014-08-01T19:25:21Z</dcterms:created>
  <dcterms:modified xsi:type="dcterms:W3CDTF">2015-04-29T04:27:15Z</dcterms:modified>
</cp:coreProperties>
</file>