
<file path=[Content_Types].xml><?xml version="1.0" encoding="utf-8"?>
<Types xmlns="http://schemas.openxmlformats.org/package/2006/content-types">
  <Override PartName="/customXml/itemProps2.xml" ContentType="application/vnd.openxmlformats-officedocument.customXmlProperties+xml"/>
  <Override PartName="/customXml/itemProps3.xml" ContentType="application/vnd.openxmlformats-officedocument.customXmlProperties+xml"/>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customXml/itemProps1.xml" ContentType="application/vnd.openxmlformats-officedocument.customXmlProperties+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docProps/custom.xml" ContentType="application/vnd.openxmlformats-officedocument.custom-properties+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sldIdLst>
    <p:sldId id="256" r:id="rId5"/>
    <p:sldId id="257" r:id="rId6"/>
    <p:sldId id="258" r:id="rId7"/>
    <p:sldId id="260" r:id="rId8"/>
    <p:sldId id="259" r:id="rId9"/>
    <p:sldId id="261" r:id="rId10"/>
    <p:sldId id="262" r:id="rId11"/>
    <p:sldId id="263" r:id="rId12"/>
    <p:sldId id="264" r:id="rId13"/>
    <p:sldId id="265" r:id="rId14"/>
    <p:sldId id="266" r:id="rId15"/>
    <p:sldId id="267" r:id="rId16"/>
    <p:sldId id="268" r:id="rId17"/>
    <p:sldId id="269" r:id="rId18"/>
    <p:sldId id="270" r:id="rId19"/>
    <p:sldId id="271" r:id="rId20"/>
    <p:sldId id="272" r:id="rId21"/>
    <p:sldId id="273" r:id="rId22"/>
    <p:sldId id="274" r:id="rId23"/>
    <p:sldId id="275" r:id="rId24"/>
  </p:sldIdLst>
  <p:sldSz cx="9144000" cy="6858000" type="screen4x3"/>
  <p:notesSz cx="6858000" cy="9144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99"/>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horzBarState="maximized">
    <p:restoredLeft sz="15620"/>
    <p:restoredTop sz="94660"/>
  </p:normalViewPr>
  <p:slideViewPr>
    <p:cSldViewPr>
      <p:cViewPr>
        <p:scale>
          <a:sx n="60" d="100"/>
          <a:sy n="60" d="100"/>
        </p:scale>
        <p:origin x="-1104" y="-6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viewProps" Target="viewProps.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pic>
        <p:nvPicPr>
          <p:cNvPr id="7" name="6 Imagen" descr="01.jpg"/>
          <p:cNvPicPr>
            <a:picLocks noChangeAspect="1"/>
          </p:cNvPicPr>
          <p:nvPr userDrawn="1"/>
        </p:nvPicPr>
        <p:blipFill>
          <a:blip r:embed="rId2" cstate="print"/>
          <a:stretch>
            <a:fillRect/>
          </a:stretch>
        </p:blipFill>
        <p:spPr>
          <a:xfrm>
            <a:off x="0" y="0"/>
            <a:ext cx="9144000" cy="6858000"/>
          </a:xfrm>
          <a:prstGeom prst="rect">
            <a:avLst/>
          </a:prstGeom>
        </p:spPr>
      </p:pic>
      <p:sp>
        <p:nvSpPr>
          <p:cNvPr id="2" name="1 Título"/>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3 Marcador de fecha"/>
          <p:cNvSpPr>
            <a:spLocks noGrp="1"/>
          </p:cNvSpPr>
          <p:nvPr>
            <p:ph type="dt" sz="half" idx="10"/>
          </p:nvPr>
        </p:nvSpPr>
        <p:spPr/>
        <p:txBody>
          <a:bodyPr/>
          <a:lstStyle/>
          <a:p>
            <a:fld id="{2D811BF3-C921-435F-BDD0-D7E694560AE4}" type="datetimeFigureOut">
              <a:rPr lang="ru-RU" smtClean="0"/>
              <a:pPr/>
              <a:t>13.05.2019</a:t>
            </a:fld>
            <a:endParaRPr lang="ru-RU"/>
          </a:p>
        </p:txBody>
      </p:sp>
      <p:sp>
        <p:nvSpPr>
          <p:cNvPr id="5" name="4 Marcador de pie de página"/>
          <p:cNvSpPr>
            <a:spLocks noGrp="1"/>
          </p:cNvSpPr>
          <p:nvPr>
            <p:ph type="ftr" sz="quarter" idx="11"/>
          </p:nvPr>
        </p:nvSpPr>
        <p:spPr/>
        <p:txBody>
          <a:bodyPr/>
          <a:lstStyle/>
          <a:p>
            <a:endParaRPr lang="ru-RU"/>
          </a:p>
        </p:txBody>
      </p:sp>
      <p:sp>
        <p:nvSpPr>
          <p:cNvPr id="6" name="5 Marcador de número de diapositiva"/>
          <p:cNvSpPr>
            <a:spLocks noGrp="1"/>
          </p:cNvSpPr>
          <p:nvPr>
            <p:ph type="sldNum" sz="quarter" idx="12"/>
          </p:nvPr>
        </p:nvSpPr>
        <p:spPr/>
        <p:txBody>
          <a:bodyPr/>
          <a:lstStyle/>
          <a:p>
            <a:fld id="{F2DD99F7-944E-4DB1-A033-D70FCFFB0459}"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ru-RU" smtClean="0"/>
              <a:t>Образец заголовка</a:t>
            </a:r>
            <a:endParaRPr lang="ru-RU"/>
          </a:p>
        </p:txBody>
      </p:sp>
      <p:sp>
        <p:nvSpPr>
          <p:cNvPr id="3" name="2 Marcador de texto vertical"/>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3 Marcador de fecha"/>
          <p:cNvSpPr>
            <a:spLocks noGrp="1"/>
          </p:cNvSpPr>
          <p:nvPr>
            <p:ph type="dt" sz="half" idx="10"/>
          </p:nvPr>
        </p:nvSpPr>
        <p:spPr/>
        <p:txBody>
          <a:bodyPr/>
          <a:lstStyle/>
          <a:p>
            <a:fld id="{2D811BF3-C921-435F-BDD0-D7E694560AE4}" type="datetimeFigureOut">
              <a:rPr lang="ru-RU" smtClean="0"/>
              <a:pPr/>
              <a:t>13.05.2019</a:t>
            </a:fld>
            <a:endParaRPr lang="ru-RU"/>
          </a:p>
        </p:txBody>
      </p:sp>
      <p:sp>
        <p:nvSpPr>
          <p:cNvPr id="5" name="4 Marcador de pie de página"/>
          <p:cNvSpPr>
            <a:spLocks noGrp="1"/>
          </p:cNvSpPr>
          <p:nvPr>
            <p:ph type="ftr" sz="quarter" idx="11"/>
          </p:nvPr>
        </p:nvSpPr>
        <p:spPr/>
        <p:txBody>
          <a:bodyPr/>
          <a:lstStyle/>
          <a:p>
            <a:endParaRPr lang="ru-RU"/>
          </a:p>
        </p:txBody>
      </p:sp>
      <p:sp>
        <p:nvSpPr>
          <p:cNvPr id="6" name="5 Marcador de número de diapositiva"/>
          <p:cNvSpPr>
            <a:spLocks noGrp="1"/>
          </p:cNvSpPr>
          <p:nvPr>
            <p:ph type="sldNum" sz="quarter" idx="12"/>
          </p:nvPr>
        </p:nvSpPr>
        <p:spPr/>
        <p:txBody>
          <a:bodyPr/>
          <a:lstStyle/>
          <a:p>
            <a:fld id="{F2DD99F7-944E-4DB1-A033-D70FCFFB0459}"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3 Marcador de fecha"/>
          <p:cNvSpPr>
            <a:spLocks noGrp="1"/>
          </p:cNvSpPr>
          <p:nvPr>
            <p:ph type="dt" sz="half" idx="10"/>
          </p:nvPr>
        </p:nvSpPr>
        <p:spPr/>
        <p:txBody>
          <a:bodyPr/>
          <a:lstStyle/>
          <a:p>
            <a:fld id="{2D811BF3-C921-435F-BDD0-D7E694560AE4}" type="datetimeFigureOut">
              <a:rPr lang="ru-RU" smtClean="0"/>
              <a:pPr/>
              <a:t>13.05.2019</a:t>
            </a:fld>
            <a:endParaRPr lang="ru-RU"/>
          </a:p>
        </p:txBody>
      </p:sp>
      <p:sp>
        <p:nvSpPr>
          <p:cNvPr id="5" name="4 Marcador de pie de página"/>
          <p:cNvSpPr>
            <a:spLocks noGrp="1"/>
          </p:cNvSpPr>
          <p:nvPr>
            <p:ph type="ftr" sz="quarter" idx="11"/>
          </p:nvPr>
        </p:nvSpPr>
        <p:spPr/>
        <p:txBody>
          <a:bodyPr/>
          <a:lstStyle/>
          <a:p>
            <a:endParaRPr lang="ru-RU"/>
          </a:p>
        </p:txBody>
      </p:sp>
      <p:sp>
        <p:nvSpPr>
          <p:cNvPr id="6" name="5 Marcador de número de diapositiva"/>
          <p:cNvSpPr>
            <a:spLocks noGrp="1"/>
          </p:cNvSpPr>
          <p:nvPr>
            <p:ph type="sldNum" sz="quarter" idx="12"/>
          </p:nvPr>
        </p:nvSpPr>
        <p:spPr/>
        <p:txBody>
          <a:bodyPr/>
          <a:lstStyle/>
          <a:p>
            <a:fld id="{F2DD99F7-944E-4DB1-A033-D70FCFFB0459}"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ru-RU" smtClean="0"/>
              <a:t>Образец заголовка</a:t>
            </a:r>
            <a:endParaRPr lang="ru-RU"/>
          </a:p>
        </p:txBody>
      </p:sp>
      <p:sp>
        <p:nvSpPr>
          <p:cNvPr id="3" name="2 Marcador de contenido"/>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3 Marcador de fecha"/>
          <p:cNvSpPr>
            <a:spLocks noGrp="1"/>
          </p:cNvSpPr>
          <p:nvPr>
            <p:ph type="dt" sz="half" idx="10"/>
          </p:nvPr>
        </p:nvSpPr>
        <p:spPr/>
        <p:txBody>
          <a:bodyPr/>
          <a:lstStyle/>
          <a:p>
            <a:fld id="{2D811BF3-C921-435F-BDD0-D7E694560AE4}" type="datetimeFigureOut">
              <a:rPr lang="ru-RU" smtClean="0"/>
              <a:pPr/>
              <a:t>13.05.2019</a:t>
            </a:fld>
            <a:endParaRPr lang="ru-RU"/>
          </a:p>
        </p:txBody>
      </p:sp>
      <p:sp>
        <p:nvSpPr>
          <p:cNvPr id="5" name="4 Marcador de pie de página"/>
          <p:cNvSpPr>
            <a:spLocks noGrp="1"/>
          </p:cNvSpPr>
          <p:nvPr>
            <p:ph type="ftr" sz="quarter" idx="11"/>
          </p:nvPr>
        </p:nvSpPr>
        <p:spPr/>
        <p:txBody>
          <a:bodyPr/>
          <a:lstStyle/>
          <a:p>
            <a:endParaRPr lang="ru-RU"/>
          </a:p>
        </p:txBody>
      </p:sp>
      <p:sp>
        <p:nvSpPr>
          <p:cNvPr id="6" name="5 Marcador de número de diapositiva"/>
          <p:cNvSpPr>
            <a:spLocks noGrp="1"/>
          </p:cNvSpPr>
          <p:nvPr>
            <p:ph type="sldNum" sz="quarter" idx="12"/>
          </p:nvPr>
        </p:nvSpPr>
        <p:spPr/>
        <p:txBody>
          <a:bodyPr/>
          <a:lstStyle/>
          <a:p>
            <a:fld id="{F2DD99F7-944E-4DB1-A033-D70FCFFB0459}"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3 Marcador de fecha"/>
          <p:cNvSpPr>
            <a:spLocks noGrp="1"/>
          </p:cNvSpPr>
          <p:nvPr>
            <p:ph type="dt" sz="half" idx="10"/>
          </p:nvPr>
        </p:nvSpPr>
        <p:spPr/>
        <p:txBody>
          <a:bodyPr/>
          <a:lstStyle/>
          <a:p>
            <a:fld id="{2D811BF3-C921-435F-BDD0-D7E694560AE4}" type="datetimeFigureOut">
              <a:rPr lang="ru-RU" smtClean="0"/>
              <a:pPr/>
              <a:t>13.05.2019</a:t>
            </a:fld>
            <a:endParaRPr lang="ru-RU"/>
          </a:p>
        </p:txBody>
      </p:sp>
      <p:sp>
        <p:nvSpPr>
          <p:cNvPr id="5" name="4 Marcador de pie de página"/>
          <p:cNvSpPr>
            <a:spLocks noGrp="1"/>
          </p:cNvSpPr>
          <p:nvPr>
            <p:ph type="ftr" sz="quarter" idx="11"/>
          </p:nvPr>
        </p:nvSpPr>
        <p:spPr/>
        <p:txBody>
          <a:bodyPr/>
          <a:lstStyle/>
          <a:p>
            <a:endParaRPr lang="ru-RU"/>
          </a:p>
        </p:txBody>
      </p:sp>
      <p:sp>
        <p:nvSpPr>
          <p:cNvPr id="6" name="5 Marcador de número de diapositiva"/>
          <p:cNvSpPr>
            <a:spLocks noGrp="1"/>
          </p:cNvSpPr>
          <p:nvPr>
            <p:ph type="sldNum" sz="quarter" idx="12"/>
          </p:nvPr>
        </p:nvSpPr>
        <p:spPr/>
        <p:txBody>
          <a:bodyPr/>
          <a:lstStyle/>
          <a:p>
            <a:fld id="{F2DD99F7-944E-4DB1-A033-D70FCFFB0459}"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ru-RU" smtClean="0"/>
              <a:t>Образец заголовка</a:t>
            </a:r>
            <a:endParaRPr lang="ru-RU"/>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4 Marcador de fecha"/>
          <p:cNvSpPr>
            <a:spLocks noGrp="1"/>
          </p:cNvSpPr>
          <p:nvPr>
            <p:ph type="dt" sz="half" idx="10"/>
          </p:nvPr>
        </p:nvSpPr>
        <p:spPr/>
        <p:txBody>
          <a:bodyPr/>
          <a:lstStyle/>
          <a:p>
            <a:fld id="{2D811BF3-C921-435F-BDD0-D7E694560AE4}" type="datetimeFigureOut">
              <a:rPr lang="ru-RU" smtClean="0"/>
              <a:pPr/>
              <a:t>13.05.2019</a:t>
            </a:fld>
            <a:endParaRPr lang="ru-RU"/>
          </a:p>
        </p:txBody>
      </p:sp>
      <p:sp>
        <p:nvSpPr>
          <p:cNvPr id="6" name="5 Marcador de pie de página"/>
          <p:cNvSpPr>
            <a:spLocks noGrp="1"/>
          </p:cNvSpPr>
          <p:nvPr>
            <p:ph type="ftr" sz="quarter" idx="11"/>
          </p:nvPr>
        </p:nvSpPr>
        <p:spPr/>
        <p:txBody>
          <a:bodyPr/>
          <a:lstStyle/>
          <a:p>
            <a:endParaRPr lang="ru-RU"/>
          </a:p>
        </p:txBody>
      </p:sp>
      <p:sp>
        <p:nvSpPr>
          <p:cNvPr id="7" name="6 Marcador de número de diapositiva"/>
          <p:cNvSpPr>
            <a:spLocks noGrp="1"/>
          </p:cNvSpPr>
          <p:nvPr>
            <p:ph type="sldNum" sz="quarter" idx="12"/>
          </p:nvPr>
        </p:nvSpPr>
        <p:spPr/>
        <p:txBody>
          <a:bodyPr/>
          <a:lstStyle/>
          <a:p>
            <a:fld id="{F2DD99F7-944E-4DB1-A033-D70FCFFB0459}"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ru-RU" smtClean="0"/>
              <a:t>Образец заголовка</a:t>
            </a:r>
            <a:endParaRPr lang="ru-RU"/>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6 Marcador de fecha"/>
          <p:cNvSpPr>
            <a:spLocks noGrp="1"/>
          </p:cNvSpPr>
          <p:nvPr>
            <p:ph type="dt" sz="half" idx="10"/>
          </p:nvPr>
        </p:nvSpPr>
        <p:spPr/>
        <p:txBody>
          <a:bodyPr/>
          <a:lstStyle/>
          <a:p>
            <a:fld id="{2D811BF3-C921-435F-BDD0-D7E694560AE4}" type="datetimeFigureOut">
              <a:rPr lang="ru-RU" smtClean="0"/>
              <a:pPr/>
              <a:t>13.05.2019</a:t>
            </a:fld>
            <a:endParaRPr lang="ru-RU"/>
          </a:p>
        </p:txBody>
      </p:sp>
      <p:sp>
        <p:nvSpPr>
          <p:cNvPr id="8" name="7 Marcador de pie de página"/>
          <p:cNvSpPr>
            <a:spLocks noGrp="1"/>
          </p:cNvSpPr>
          <p:nvPr>
            <p:ph type="ftr" sz="quarter" idx="11"/>
          </p:nvPr>
        </p:nvSpPr>
        <p:spPr/>
        <p:txBody>
          <a:bodyPr/>
          <a:lstStyle/>
          <a:p>
            <a:endParaRPr lang="ru-RU"/>
          </a:p>
        </p:txBody>
      </p:sp>
      <p:sp>
        <p:nvSpPr>
          <p:cNvPr id="9" name="8 Marcador de número de diapositiva"/>
          <p:cNvSpPr>
            <a:spLocks noGrp="1"/>
          </p:cNvSpPr>
          <p:nvPr>
            <p:ph type="sldNum" sz="quarter" idx="12"/>
          </p:nvPr>
        </p:nvSpPr>
        <p:spPr/>
        <p:txBody>
          <a:bodyPr/>
          <a:lstStyle/>
          <a:p>
            <a:fld id="{F2DD99F7-944E-4DB1-A033-D70FCFFB0459}"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ru-RU" smtClean="0"/>
              <a:t>Образец заголовка</a:t>
            </a:r>
            <a:endParaRPr lang="ru-RU"/>
          </a:p>
        </p:txBody>
      </p:sp>
      <p:sp>
        <p:nvSpPr>
          <p:cNvPr id="3" name="2 Marcador de fecha"/>
          <p:cNvSpPr>
            <a:spLocks noGrp="1"/>
          </p:cNvSpPr>
          <p:nvPr>
            <p:ph type="dt" sz="half" idx="10"/>
          </p:nvPr>
        </p:nvSpPr>
        <p:spPr/>
        <p:txBody>
          <a:bodyPr/>
          <a:lstStyle/>
          <a:p>
            <a:fld id="{2D811BF3-C921-435F-BDD0-D7E694560AE4}" type="datetimeFigureOut">
              <a:rPr lang="ru-RU" smtClean="0"/>
              <a:pPr/>
              <a:t>13.05.2019</a:t>
            </a:fld>
            <a:endParaRPr lang="ru-RU"/>
          </a:p>
        </p:txBody>
      </p:sp>
      <p:sp>
        <p:nvSpPr>
          <p:cNvPr id="4" name="3 Marcador de pie de página"/>
          <p:cNvSpPr>
            <a:spLocks noGrp="1"/>
          </p:cNvSpPr>
          <p:nvPr>
            <p:ph type="ftr" sz="quarter" idx="11"/>
          </p:nvPr>
        </p:nvSpPr>
        <p:spPr/>
        <p:txBody>
          <a:bodyPr/>
          <a:lstStyle/>
          <a:p>
            <a:endParaRPr lang="ru-RU"/>
          </a:p>
        </p:txBody>
      </p:sp>
      <p:sp>
        <p:nvSpPr>
          <p:cNvPr id="5" name="4 Marcador de número de diapositiva"/>
          <p:cNvSpPr>
            <a:spLocks noGrp="1"/>
          </p:cNvSpPr>
          <p:nvPr>
            <p:ph type="sldNum" sz="quarter" idx="12"/>
          </p:nvPr>
        </p:nvSpPr>
        <p:spPr/>
        <p:txBody>
          <a:bodyPr/>
          <a:lstStyle/>
          <a:p>
            <a:fld id="{F2DD99F7-944E-4DB1-A033-D70FCFFB0459}"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2D811BF3-C921-435F-BDD0-D7E694560AE4}" type="datetimeFigureOut">
              <a:rPr lang="ru-RU" smtClean="0"/>
              <a:pPr/>
              <a:t>13.05.2019</a:t>
            </a:fld>
            <a:endParaRPr lang="ru-RU"/>
          </a:p>
        </p:txBody>
      </p:sp>
      <p:sp>
        <p:nvSpPr>
          <p:cNvPr id="3" name="2 Marcador de pie de página"/>
          <p:cNvSpPr>
            <a:spLocks noGrp="1"/>
          </p:cNvSpPr>
          <p:nvPr>
            <p:ph type="ftr" sz="quarter" idx="11"/>
          </p:nvPr>
        </p:nvSpPr>
        <p:spPr/>
        <p:txBody>
          <a:bodyPr/>
          <a:lstStyle/>
          <a:p>
            <a:endParaRPr lang="ru-RU"/>
          </a:p>
        </p:txBody>
      </p:sp>
      <p:sp>
        <p:nvSpPr>
          <p:cNvPr id="4" name="3 Marcador de número de diapositiva"/>
          <p:cNvSpPr>
            <a:spLocks noGrp="1"/>
          </p:cNvSpPr>
          <p:nvPr>
            <p:ph type="sldNum" sz="quarter" idx="12"/>
          </p:nvPr>
        </p:nvSpPr>
        <p:spPr/>
        <p:txBody>
          <a:bodyPr/>
          <a:lstStyle/>
          <a:p>
            <a:fld id="{F2DD99F7-944E-4DB1-A033-D70FCFFB0459}"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4 Marcador de fecha"/>
          <p:cNvSpPr>
            <a:spLocks noGrp="1"/>
          </p:cNvSpPr>
          <p:nvPr>
            <p:ph type="dt" sz="half" idx="10"/>
          </p:nvPr>
        </p:nvSpPr>
        <p:spPr/>
        <p:txBody>
          <a:bodyPr/>
          <a:lstStyle/>
          <a:p>
            <a:fld id="{2D811BF3-C921-435F-BDD0-D7E694560AE4}" type="datetimeFigureOut">
              <a:rPr lang="ru-RU" smtClean="0"/>
              <a:pPr/>
              <a:t>13.05.2019</a:t>
            </a:fld>
            <a:endParaRPr lang="ru-RU"/>
          </a:p>
        </p:txBody>
      </p:sp>
      <p:sp>
        <p:nvSpPr>
          <p:cNvPr id="6" name="5 Marcador de pie de página"/>
          <p:cNvSpPr>
            <a:spLocks noGrp="1"/>
          </p:cNvSpPr>
          <p:nvPr>
            <p:ph type="ftr" sz="quarter" idx="11"/>
          </p:nvPr>
        </p:nvSpPr>
        <p:spPr/>
        <p:txBody>
          <a:bodyPr/>
          <a:lstStyle/>
          <a:p>
            <a:endParaRPr lang="ru-RU"/>
          </a:p>
        </p:txBody>
      </p:sp>
      <p:sp>
        <p:nvSpPr>
          <p:cNvPr id="7" name="6 Marcador de número de diapositiva"/>
          <p:cNvSpPr>
            <a:spLocks noGrp="1"/>
          </p:cNvSpPr>
          <p:nvPr>
            <p:ph type="sldNum" sz="quarter" idx="12"/>
          </p:nvPr>
        </p:nvSpPr>
        <p:spPr/>
        <p:txBody>
          <a:bodyPr/>
          <a:lstStyle/>
          <a:p>
            <a:fld id="{F2DD99F7-944E-4DB1-A033-D70FCFFB0459}"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ru-RU"/>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4 Marcador de fecha"/>
          <p:cNvSpPr>
            <a:spLocks noGrp="1"/>
          </p:cNvSpPr>
          <p:nvPr>
            <p:ph type="dt" sz="half" idx="10"/>
          </p:nvPr>
        </p:nvSpPr>
        <p:spPr/>
        <p:txBody>
          <a:bodyPr/>
          <a:lstStyle/>
          <a:p>
            <a:fld id="{2D811BF3-C921-435F-BDD0-D7E694560AE4}" type="datetimeFigureOut">
              <a:rPr lang="ru-RU" smtClean="0"/>
              <a:pPr/>
              <a:t>13.05.2019</a:t>
            </a:fld>
            <a:endParaRPr lang="ru-RU"/>
          </a:p>
        </p:txBody>
      </p:sp>
      <p:sp>
        <p:nvSpPr>
          <p:cNvPr id="6" name="5 Marcador de pie de página"/>
          <p:cNvSpPr>
            <a:spLocks noGrp="1"/>
          </p:cNvSpPr>
          <p:nvPr>
            <p:ph type="ftr" sz="quarter" idx="11"/>
          </p:nvPr>
        </p:nvSpPr>
        <p:spPr/>
        <p:txBody>
          <a:bodyPr/>
          <a:lstStyle/>
          <a:p>
            <a:endParaRPr lang="ru-RU"/>
          </a:p>
        </p:txBody>
      </p:sp>
      <p:sp>
        <p:nvSpPr>
          <p:cNvPr id="7" name="6 Marcador de número de diapositiva"/>
          <p:cNvSpPr>
            <a:spLocks noGrp="1"/>
          </p:cNvSpPr>
          <p:nvPr>
            <p:ph type="sldNum" sz="quarter" idx="12"/>
          </p:nvPr>
        </p:nvSpPr>
        <p:spPr/>
        <p:txBody>
          <a:bodyPr/>
          <a:lstStyle/>
          <a:p>
            <a:fld id="{F2DD99F7-944E-4DB1-A033-D70FCFFB0459}"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Haga clic para modificar el estilo de título del patrón</a:t>
            </a:r>
            <a:endParaRPr lang="ru-RU" dirty="0"/>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Haga clic para modificar el estilo de texto del patrón</a:t>
            </a:r>
          </a:p>
          <a:p>
            <a:pPr lvl="1"/>
            <a:r>
              <a:rPr lang="ru-RU" smtClean="0"/>
              <a:t>Segundo nivel</a:t>
            </a:r>
          </a:p>
          <a:p>
            <a:pPr lvl="2"/>
            <a:r>
              <a:rPr lang="ru-RU" smtClean="0"/>
              <a:t>Tercer nivel</a:t>
            </a:r>
          </a:p>
          <a:p>
            <a:pPr lvl="3"/>
            <a:r>
              <a:rPr lang="ru-RU" smtClean="0"/>
              <a:t>Cuarto nivel</a:t>
            </a:r>
          </a:p>
          <a:p>
            <a:pPr lvl="4"/>
            <a:r>
              <a:rPr lang="ru-RU" smtClean="0"/>
              <a:t>Quinto nivel</a:t>
            </a:r>
            <a:endParaRPr lang="ru-RU"/>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D811BF3-C921-435F-BDD0-D7E694560AE4}" type="datetimeFigureOut">
              <a:rPr lang="ru-RU" smtClean="0"/>
              <a:pPr/>
              <a:t>13.05.2019</a:t>
            </a:fld>
            <a:endParaRPr lang="ru-RU"/>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2DD99F7-944E-4DB1-A033-D70FCFFB0459}" type="slidenum">
              <a:rPr lang="ru-RU" smtClean="0"/>
              <a:pPr/>
              <a:t>‹#›</a:t>
            </a:fld>
            <a:endParaRPr lang="ru-RU"/>
          </a:p>
        </p:txBody>
      </p:sp>
      <p:pic>
        <p:nvPicPr>
          <p:cNvPr id="8" name="Picture 2"/>
          <p:cNvPicPr>
            <a:picLocks noChangeAspect="1" noChangeArrowheads="1"/>
          </p:cNvPicPr>
          <p:nvPr/>
        </p:nvPicPr>
        <p:blipFill>
          <a:blip r:embed="rId13" cstate="print"/>
          <a:srcRect/>
          <a:stretch>
            <a:fillRect/>
          </a:stretch>
        </p:blipFill>
        <p:spPr bwMode="auto">
          <a:xfrm>
            <a:off x="0" y="0"/>
            <a:ext cx="9144000" cy="6858000"/>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3643306" y="1928802"/>
            <a:ext cx="4986318" cy="1470025"/>
          </a:xfrm>
        </p:spPr>
        <p:txBody>
          <a:bodyPr>
            <a:normAutofit fontScale="90000"/>
          </a:bodyPr>
          <a:lstStyle/>
          <a:p>
            <a:pPr algn="r"/>
            <a:r>
              <a:rPr lang="ru-RU" sz="8000" b="1" i="1" dirty="0" smtClean="0">
                <a:solidFill>
                  <a:schemeClr val="bg1"/>
                </a:solidFill>
              </a:rPr>
              <a:t>Социальная инженерия</a:t>
            </a:r>
            <a:r>
              <a:rPr lang="ru-RU" b="1" i="1" dirty="0" smtClean="0"/>
              <a:t> </a:t>
            </a:r>
            <a:endParaRPr lang="es-ES" b="1" i="1" dirty="0"/>
          </a:p>
        </p:txBody>
      </p:sp>
      <p:sp>
        <p:nvSpPr>
          <p:cNvPr id="20482" name="AutoShape 2" descr="https://imgp.golos.io/0x0/https:/cdn-images-1.medium.com/max/2000/1*dF9s-56NtSmS2WjqqqvNNQ.jpe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Tree>
  </p:cSld>
  <p:clrMapOvr>
    <a:masterClrMapping/>
  </p:clrMapOvr>
  <p:transition>
    <p:newsflash/>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3286124"/>
            <a:ext cx="4572000" cy="1143000"/>
          </a:xfrm>
        </p:spPr>
        <p:txBody>
          <a:bodyPr>
            <a:normAutofit fontScale="90000"/>
          </a:bodyPr>
          <a:lstStyle/>
          <a:p>
            <a:r>
              <a:rPr lang="ru-RU" sz="2000" dirty="0" smtClean="0">
                <a:solidFill>
                  <a:schemeClr val="bg1"/>
                </a:solidFill>
              </a:rPr>
              <a:t>В таких </a:t>
            </a:r>
            <a:r>
              <a:rPr lang="ru-RU" sz="2000" dirty="0" err="1" smtClean="0">
                <a:solidFill>
                  <a:schemeClr val="bg1"/>
                </a:solidFill>
              </a:rPr>
              <a:t>фишинговых</a:t>
            </a:r>
            <a:r>
              <a:rPr lang="ru-RU" sz="2000" dirty="0" smtClean="0">
                <a:solidFill>
                  <a:schemeClr val="bg1"/>
                </a:solidFill>
              </a:rPr>
              <a:t> схемах используются поддельные сообщения электронной почты или </a:t>
            </a:r>
            <a:r>
              <a:rPr lang="ru-RU" sz="2000" dirty="0" err="1" smtClean="0">
                <a:solidFill>
                  <a:schemeClr val="bg1"/>
                </a:solidFill>
              </a:rPr>
              <a:t>веб-сайты</a:t>
            </a:r>
            <a:r>
              <a:rPr lang="ru-RU" sz="2000" dirty="0" smtClean="0">
                <a:solidFill>
                  <a:schemeClr val="bg1"/>
                </a:solidFill>
              </a:rPr>
              <a:t>, содержащие названия крупных или известных компаний. В сообщениях может быть поздравление с победой в каком-либо конкурсе, проводимом компанией, о том, что срочно требуется изменить учётные данные или пароль. Подобные мошеннические схемы от лица службы технической поддержки также могут производиться по телефону</a:t>
            </a:r>
            <a:endParaRPr lang="ru-RU" sz="2000" dirty="0">
              <a:solidFill>
                <a:schemeClr val="bg1"/>
              </a:solidFill>
            </a:endParaRPr>
          </a:p>
        </p:txBody>
      </p:sp>
      <p:sp>
        <p:nvSpPr>
          <p:cNvPr id="3" name="Прямоугольник 2"/>
          <p:cNvSpPr/>
          <p:nvPr/>
        </p:nvSpPr>
        <p:spPr>
          <a:xfrm>
            <a:off x="0" y="0"/>
            <a:ext cx="8929702" cy="1077218"/>
          </a:xfrm>
          <a:prstGeom prst="rect">
            <a:avLst/>
          </a:prstGeom>
        </p:spPr>
        <p:txBody>
          <a:bodyPr wrap="square">
            <a:spAutoFit/>
          </a:bodyPr>
          <a:lstStyle/>
          <a:p>
            <a:pPr algn="ctr"/>
            <a:r>
              <a:rPr lang="ru-RU" sz="3200" b="1" dirty="0" smtClean="0">
                <a:solidFill>
                  <a:schemeClr val="bg1"/>
                </a:solidFill>
              </a:rPr>
              <a:t>Мошенничество с использованием брендов известных корпораций</a:t>
            </a:r>
            <a:endParaRPr lang="ru-RU" sz="3200" dirty="0"/>
          </a:p>
        </p:txBody>
      </p:sp>
      <p:pic>
        <p:nvPicPr>
          <p:cNvPr id="11266" name="Picture 2" descr="http://vantagepointtitle.com/wp-content/uploads/2012/05/VP-Solution-Image-768x511.jpg"/>
          <p:cNvPicPr>
            <a:picLocks noChangeAspect="1" noChangeArrowheads="1"/>
          </p:cNvPicPr>
          <p:nvPr/>
        </p:nvPicPr>
        <p:blipFill>
          <a:blip r:embed="rId2"/>
          <a:srcRect/>
          <a:stretch>
            <a:fillRect/>
          </a:stretch>
        </p:blipFill>
        <p:spPr bwMode="auto">
          <a:xfrm>
            <a:off x="4464633" y="2357430"/>
            <a:ext cx="4679367" cy="3113485"/>
          </a:xfrm>
          <a:prstGeom prst="rect">
            <a:avLst/>
          </a:prstGeom>
          <a:noFill/>
        </p:spPr>
      </p:pic>
    </p:spTree>
  </p:cSld>
  <p:clrMapOvr>
    <a:masterClrMapping/>
  </p:clrMapOvr>
  <p:transition>
    <p:comb dir="vert"/>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786446" y="2786058"/>
            <a:ext cx="3357554" cy="1143000"/>
          </a:xfrm>
        </p:spPr>
        <p:txBody>
          <a:bodyPr>
            <a:normAutofit fontScale="90000"/>
          </a:bodyPr>
          <a:lstStyle/>
          <a:p>
            <a:r>
              <a:rPr lang="ru-RU" sz="2000" dirty="0" smtClean="0">
                <a:solidFill>
                  <a:schemeClr val="bg1"/>
                </a:solidFill>
              </a:rPr>
              <a:t>Пользователь может получить сообщения, в которых говорится о том, что он выиграл в лотерею, которая проводилась какой-либо известной компанией. Внешне эти сообщения могут выглядеть так, как будто они были отправлены от лица одного из высокопоставленных сотрудников корпорации</a:t>
            </a:r>
            <a:endParaRPr lang="ru-RU" sz="2000" dirty="0">
              <a:solidFill>
                <a:schemeClr val="bg1"/>
              </a:solidFill>
            </a:endParaRPr>
          </a:p>
        </p:txBody>
      </p:sp>
      <p:sp>
        <p:nvSpPr>
          <p:cNvPr id="3" name="Прямоугольник 2"/>
          <p:cNvSpPr/>
          <p:nvPr/>
        </p:nvSpPr>
        <p:spPr>
          <a:xfrm>
            <a:off x="2143108" y="214290"/>
            <a:ext cx="5747471" cy="830997"/>
          </a:xfrm>
          <a:prstGeom prst="rect">
            <a:avLst/>
          </a:prstGeom>
        </p:spPr>
        <p:txBody>
          <a:bodyPr wrap="none">
            <a:spAutoFit/>
          </a:bodyPr>
          <a:lstStyle/>
          <a:p>
            <a:r>
              <a:rPr lang="ru-RU" sz="4800" b="1" dirty="0" smtClean="0">
                <a:solidFill>
                  <a:schemeClr val="bg1"/>
                </a:solidFill>
              </a:rPr>
              <a:t>Подложные лотереи</a:t>
            </a:r>
            <a:endParaRPr lang="ru-RU" sz="4800" dirty="0"/>
          </a:p>
        </p:txBody>
      </p:sp>
      <p:pic>
        <p:nvPicPr>
          <p:cNvPr id="10242" name="Picture 2" descr="https://st2.depositphotos.com/1140262/6640/i/950/depositphotos_66400623-stock-photo-crowdfunding-or-community-funding-concept.jpg"/>
          <p:cNvPicPr>
            <a:picLocks noChangeAspect="1" noChangeArrowheads="1"/>
          </p:cNvPicPr>
          <p:nvPr/>
        </p:nvPicPr>
        <p:blipFill>
          <a:blip r:embed="rId2"/>
          <a:srcRect/>
          <a:stretch>
            <a:fillRect/>
          </a:stretch>
        </p:blipFill>
        <p:spPr bwMode="auto">
          <a:xfrm>
            <a:off x="0" y="1214422"/>
            <a:ext cx="5813907" cy="5643578"/>
          </a:xfrm>
          <a:prstGeom prst="rect">
            <a:avLst/>
          </a:prstGeom>
          <a:noFill/>
        </p:spPr>
      </p:pic>
    </p:spTree>
  </p:cSld>
  <p:clrMapOvr>
    <a:masterClrMapping/>
  </p:clrMapOvr>
  <p:transition>
    <p:push dir="d"/>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3857628"/>
            <a:ext cx="5286380" cy="1143000"/>
          </a:xfrm>
        </p:spPr>
        <p:txBody>
          <a:bodyPr>
            <a:normAutofit fontScale="90000"/>
          </a:bodyPr>
          <a:lstStyle/>
          <a:p>
            <a:r>
              <a:rPr lang="ru-RU" sz="2000" dirty="0" smtClean="0">
                <a:solidFill>
                  <a:schemeClr val="bg1"/>
                </a:solidFill>
              </a:rPr>
              <a:t>Подобное мошенническое программное обеспечение, также известное под названием «</a:t>
            </a:r>
            <a:r>
              <a:rPr lang="ru-RU" sz="2000" dirty="0" err="1" smtClean="0">
                <a:solidFill>
                  <a:schemeClr val="bg1"/>
                </a:solidFill>
              </a:rPr>
              <a:t>scareware</a:t>
            </a:r>
            <a:r>
              <a:rPr lang="ru-RU" sz="2000" dirty="0" smtClean="0">
                <a:solidFill>
                  <a:schemeClr val="bg1"/>
                </a:solidFill>
              </a:rPr>
              <a:t>», — это программы, которые выглядят как антивирусы, хотя, на самом деле, все обстоит совсем наоборот. Такие программы генерируют ложные уведомления о различных угрозах, а также пытаются завлечь пользователя в мошеннические транзакции. Пользователь может столкнуться с ними в электронной почте, </a:t>
            </a:r>
            <a:r>
              <a:rPr lang="ru-RU" sz="2000" dirty="0" err="1" smtClean="0">
                <a:solidFill>
                  <a:schemeClr val="bg1"/>
                </a:solidFill>
              </a:rPr>
              <a:t>онлайн</a:t>
            </a:r>
            <a:r>
              <a:rPr lang="ru-RU" sz="2000" dirty="0" smtClean="0">
                <a:solidFill>
                  <a:schemeClr val="bg1"/>
                </a:solidFill>
              </a:rPr>
              <a:t> объявлениях, в социальных сетях, в результатах поисковых систем и даже во всплывающих окнах на компьютере, которые имитируют системные сообщения</a:t>
            </a:r>
            <a:endParaRPr lang="ru-RU" sz="2000" dirty="0">
              <a:solidFill>
                <a:schemeClr val="bg1"/>
              </a:solidFill>
            </a:endParaRPr>
          </a:p>
        </p:txBody>
      </p:sp>
      <p:sp>
        <p:nvSpPr>
          <p:cNvPr id="3" name="Прямоугольник 2"/>
          <p:cNvSpPr/>
          <p:nvPr/>
        </p:nvSpPr>
        <p:spPr>
          <a:xfrm>
            <a:off x="0" y="0"/>
            <a:ext cx="9144000" cy="1077218"/>
          </a:xfrm>
          <a:prstGeom prst="rect">
            <a:avLst/>
          </a:prstGeom>
        </p:spPr>
        <p:txBody>
          <a:bodyPr wrap="square">
            <a:spAutoFit/>
          </a:bodyPr>
          <a:lstStyle/>
          <a:p>
            <a:pPr algn="ctr"/>
            <a:r>
              <a:rPr lang="ru-RU" sz="3200" b="1" dirty="0" smtClean="0">
                <a:solidFill>
                  <a:schemeClr val="bg1"/>
                </a:solidFill>
              </a:rPr>
              <a:t>Ложные антивирусы и программы для обеспечения безопасности</a:t>
            </a:r>
            <a:endParaRPr lang="ru-RU" sz="3200" dirty="0"/>
          </a:p>
        </p:txBody>
      </p:sp>
      <p:pic>
        <p:nvPicPr>
          <p:cNvPr id="9218" name="Picture 2" descr="https://smartbobr.ru/wp-content/uploads/2018/08/antivirusy-dlya-Android-telefonov.jpg"/>
          <p:cNvPicPr>
            <a:picLocks noChangeAspect="1" noChangeArrowheads="1"/>
          </p:cNvPicPr>
          <p:nvPr/>
        </p:nvPicPr>
        <p:blipFill>
          <a:blip r:embed="rId2"/>
          <a:srcRect l="16667"/>
          <a:stretch>
            <a:fillRect/>
          </a:stretch>
        </p:blipFill>
        <p:spPr bwMode="auto">
          <a:xfrm>
            <a:off x="5286380" y="2714620"/>
            <a:ext cx="3857620" cy="2893242"/>
          </a:xfrm>
          <a:prstGeom prst="rect">
            <a:avLst/>
          </a:prstGeom>
          <a:noFill/>
        </p:spPr>
      </p:pic>
    </p:spTree>
  </p:cSld>
  <p:clrMapOvr>
    <a:masterClrMapping/>
  </p:clrMapOvr>
  <p:transition>
    <p:cover dir="u"/>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386258" y="3071810"/>
            <a:ext cx="4757742" cy="1143000"/>
          </a:xfrm>
        </p:spPr>
        <p:txBody>
          <a:bodyPr>
            <a:normAutofit fontScale="90000"/>
          </a:bodyPr>
          <a:lstStyle/>
          <a:p>
            <a:r>
              <a:rPr lang="ru-RU" sz="2000" dirty="0" smtClean="0">
                <a:solidFill>
                  <a:schemeClr val="bg1"/>
                </a:solidFill>
              </a:rPr>
              <a:t>Телефонный </a:t>
            </a:r>
            <a:r>
              <a:rPr lang="ru-RU" sz="2000" dirty="0" err="1" smtClean="0">
                <a:solidFill>
                  <a:schemeClr val="bg1"/>
                </a:solidFill>
              </a:rPr>
              <a:t>фишинг</a:t>
            </a:r>
            <a:r>
              <a:rPr lang="ru-RU" sz="2000" dirty="0" smtClean="0">
                <a:solidFill>
                  <a:schemeClr val="bg1"/>
                </a:solidFill>
              </a:rPr>
              <a:t> — </a:t>
            </a:r>
            <a:r>
              <a:rPr lang="ru-RU" sz="2000" dirty="0" err="1" smtClean="0">
                <a:solidFill>
                  <a:schemeClr val="bg1"/>
                </a:solidFill>
              </a:rPr>
              <a:t>Вишинг</a:t>
            </a:r>
            <a:r>
              <a:rPr lang="ru-RU" sz="2000" dirty="0" smtClean="0">
                <a:solidFill>
                  <a:schemeClr val="bg1"/>
                </a:solidFill>
              </a:rPr>
              <a:t> (англ. </a:t>
            </a:r>
            <a:r>
              <a:rPr lang="ru-RU" sz="2000" dirty="0" err="1" smtClean="0">
                <a:solidFill>
                  <a:schemeClr val="bg1"/>
                </a:solidFill>
              </a:rPr>
              <a:t>vishing</a:t>
            </a:r>
            <a:r>
              <a:rPr lang="ru-RU" sz="2000" dirty="0" smtClean="0">
                <a:solidFill>
                  <a:schemeClr val="bg1"/>
                </a:solidFill>
              </a:rPr>
              <a:t> — </a:t>
            </a:r>
            <a:r>
              <a:rPr lang="ru-RU" sz="2000" dirty="0" err="1" smtClean="0">
                <a:solidFill>
                  <a:schemeClr val="bg1"/>
                </a:solidFill>
              </a:rPr>
              <a:t>voice</a:t>
            </a:r>
            <a:r>
              <a:rPr lang="ru-RU" sz="2000" dirty="0" smtClean="0">
                <a:solidFill>
                  <a:schemeClr val="bg1"/>
                </a:solidFill>
              </a:rPr>
              <a:t> </a:t>
            </a:r>
            <a:r>
              <a:rPr lang="ru-RU" sz="2000" dirty="0" err="1" smtClean="0">
                <a:solidFill>
                  <a:schemeClr val="bg1"/>
                </a:solidFill>
              </a:rPr>
              <a:t>fishing</a:t>
            </a:r>
            <a:r>
              <a:rPr lang="ru-RU" sz="2000" dirty="0" smtClean="0">
                <a:solidFill>
                  <a:schemeClr val="bg1"/>
                </a:solidFill>
              </a:rPr>
              <a:t>) назван так по аналогии с </a:t>
            </a:r>
            <a:r>
              <a:rPr lang="ru-RU" sz="2000" dirty="0" err="1" smtClean="0">
                <a:solidFill>
                  <a:schemeClr val="bg1"/>
                </a:solidFill>
              </a:rPr>
              <a:t>фишингом</a:t>
            </a:r>
            <a:r>
              <a:rPr lang="ru-RU" sz="2000" dirty="0" smtClean="0">
                <a:solidFill>
                  <a:schemeClr val="bg1"/>
                </a:solidFill>
              </a:rPr>
              <a:t>. Данная техника основана на использовании системы предварительно записанных голосовых сообщений с целью воссоздать «официальные звонки» банковских и других IVR систем. Обычно жертва получает запрос (чаще всего через </a:t>
            </a:r>
            <a:r>
              <a:rPr lang="ru-RU" sz="2000" dirty="0" err="1" smtClean="0">
                <a:solidFill>
                  <a:schemeClr val="bg1"/>
                </a:solidFill>
              </a:rPr>
              <a:t>фишинг</a:t>
            </a:r>
            <a:r>
              <a:rPr lang="ru-RU" sz="2000" dirty="0" smtClean="0">
                <a:solidFill>
                  <a:schemeClr val="bg1"/>
                </a:solidFill>
              </a:rPr>
              <a:t> электронной почты) связаться с банком и подтвердить или обновить какую-либо информацию. Система требует аутентификации пользователя посредством ввода PIN-кода или пароля. Поэтому, предварительно записав ключевую фразу, можно выведать всю нужную информацию. </a:t>
            </a:r>
            <a:endParaRPr lang="ru-RU" sz="2000" dirty="0">
              <a:solidFill>
                <a:schemeClr val="bg1"/>
              </a:solidFill>
            </a:endParaRPr>
          </a:p>
        </p:txBody>
      </p:sp>
      <p:sp>
        <p:nvSpPr>
          <p:cNvPr id="3" name="Прямоугольник 2"/>
          <p:cNvSpPr/>
          <p:nvPr/>
        </p:nvSpPr>
        <p:spPr>
          <a:xfrm>
            <a:off x="571472" y="142852"/>
            <a:ext cx="8028736" cy="830997"/>
          </a:xfrm>
          <a:prstGeom prst="rect">
            <a:avLst/>
          </a:prstGeom>
        </p:spPr>
        <p:txBody>
          <a:bodyPr wrap="none">
            <a:spAutoFit/>
          </a:bodyPr>
          <a:lstStyle/>
          <a:p>
            <a:r>
              <a:rPr lang="ru-RU" b="1" dirty="0" smtClean="0">
                <a:solidFill>
                  <a:schemeClr val="bg1"/>
                </a:solidFill>
              </a:rPr>
              <a:t> </a:t>
            </a:r>
            <a:r>
              <a:rPr lang="en-GB" sz="4800" b="1" dirty="0" smtClean="0">
                <a:solidFill>
                  <a:schemeClr val="bg1"/>
                </a:solidFill>
              </a:rPr>
              <a:t>IVR</a:t>
            </a:r>
            <a:r>
              <a:rPr lang="ru-RU" sz="4800" b="1" dirty="0" smtClean="0">
                <a:solidFill>
                  <a:schemeClr val="bg1"/>
                </a:solidFill>
              </a:rPr>
              <a:t> или телефонный </a:t>
            </a:r>
            <a:r>
              <a:rPr lang="ru-RU" sz="4800" b="1" dirty="0" err="1" smtClean="0">
                <a:solidFill>
                  <a:schemeClr val="bg1"/>
                </a:solidFill>
              </a:rPr>
              <a:t>фишинг</a:t>
            </a:r>
            <a:endParaRPr lang="ru-RU" sz="4800" b="1" dirty="0">
              <a:solidFill>
                <a:schemeClr val="bg1"/>
              </a:solidFill>
            </a:endParaRPr>
          </a:p>
        </p:txBody>
      </p:sp>
      <p:pic>
        <p:nvPicPr>
          <p:cNvPr id="8194" name="Picture 2" descr="http://withsecurity.ru/_nw/0/75605959.jpg"/>
          <p:cNvPicPr>
            <a:picLocks noChangeAspect="1" noChangeArrowheads="1"/>
          </p:cNvPicPr>
          <p:nvPr/>
        </p:nvPicPr>
        <p:blipFill>
          <a:blip r:embed="rId2"/>
          <a:srcRect/>
          <a:stretch>
            <a:fillRect/>
          </a:stretch>
        </p:blipFill>
        <p:spPr bwMode="auto">
          <a:xfrm>
            <a:off x="0" y="1857364"/>
            <a:ext cx="4286248" cy="3333752"/>
          </a:xfrm>
          <a:prstGeom prst="rect">
            <a:avLst/>
          </a:prstGeom>
          <a:noFill/>
        </p:spPr>
      </p:pic>
    </p:spTree>
  </p:cSld>
  <p:clrMapOvr>
    <a:masterClrMapping/>
  </p:clrMapOvr>
  <p:transition>
    <p:split dir="in"/>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3286124"/>
            <a:ext cx="4900618" cy="1143000"/>
          </a:xfrm>
        </p:spPr>
        <p:txBody>
          <a:bodyPr>
            <a:normAutofit fontScale="90000"/>
          </a:bodyPr>
          <a:lstStyle/>
          <a:p>
            <a:r>
              <a:rPr lang="ru-RU" sz="2000" dirty="0" smtClean="0">
                <a:solidFill>
                  <a:schemeClr val="bg1"/>
                </a:solidFill>
              </a:rPr>
              <a:t>Телефонный </a:t>
            </a:r>
            <a:r>
              <a:rPr lang="ru-RU" sz="2000" dirty="0" err="1" smtClean="0">
                <a:solidFill>
                  <a:schemeClr val="bg1"/>
                </a:solidFill>
              </a:rPr>
              <a:t>фрикинг</a:t>
            </a:r>
            <a:r>
              <a:rPr lang="ru-RU" sz="2000" dirty="0" smtClean="0">
                <a:solidFill>
                  <a:schemeClr val="bg1"/>
                </a:solidFill>
              </a:rPr>
              <a:t> (англ. </a:t>
            </a:r>
            <a:r>
              <a:rPr lang="ru-RU" sz="2000" dirty="0" err="1" smtClean="0">
                <a:solidFill>
                  <a:schemeClr val="bg1"/>
                </a:solidFill>
              </a:rPr>
              <a:t>phreaking</a:t>
            </a:r>
            <a:r>
              <a:rPr lang="ru-RU" sz="2000" dirty="0" smtClean="0">
                <a:solidFill>
                  <a:schemeClr val="bg1"/>
                </a:solidFill>
              </a:rPr>
              <a:t>) — термин, описывающий эксперименты и взлом телефонных систем с помощью звуковых манипуляций с тоновым набором. Эта техника появилась в конце 50-х в Америке. Телефонная корпорация </a:t>
            </a:r>
            <a:r>
              <a:rPr lang="ru-RU" sz="2000" dirty="0" err="1" smtClean="0">
                <a:solidFill>
                  <a:schemeClr val="bg1"/>
                </a:solidFill>
              </a:rPr>
              <a:t>Bell</a:t>
            </a:r>
            <a:r>
              <a:rPr lang="ru-RU" sz="2000" dirty="0" smtClean="0">
                <a:solidFill>
                  <a:schemeClr val="bg1"/>
                </a:solidFill>
              </a:rPr>
              <a:t>, которая тогда покрывала практически всю территорию США, использовала тоновый набор для передачи различных служебных сигналов. Энтузиасты, попытавшиеся повторить некоторые из этих сигналов, получали возможность бесплатно звонить, организовывать телефонные конференции и администрировать телефонную сеть.</a:t>
            </a:r>
            <a:endParaRPr lang="ru-RU" sz="2000" dirty="0">
              <a:solidFill>
                <a:schemeClr val="bg1"/>
              </a:solidFill>
            </a:endParaRPr>
          </a:p>
        </p:txBody>
      </p:sp>
      <p:sp>
        <p:nvSpPr>
          <p:cNvPr id="3" name="Прямоугольник 2"/>
          <p:cNvSpPr/>
          <p:nvPr/>
        </p:nvSpPr>
        <p:spPr>
          <a:xfrm>
            <a:off x="1928794" y="357166"/>
            <a:ext cx="5996642" cy="830997"/>
          </a:xfrm>
          <a:prstGeom prst="rect">
            <a:avLst/>
          </a:prstGeom>
        </p:spPr>
        <p:txBody>
          <a:bodyPr wrap="none">
            <a:spAutoFit/>
          </a:bodyPr>
          <a:lstStyle/>
          <a:p>
            <a:r>
              <a:rPr lang="ru-RU" sz="4800" b="1" dirty="0" smtClean="0">
                <a:solidFill>
                  <a:schemeClr val="bg1"/>
                </a:solidFill>
              </a:rPr>
              <a:t>Телефонный </a:t>
            </a:r>
            <a:r>
              <a:rPr lang="ru-RU" sz="4800" b="1" dirty="0" err="1" smtClean="0">
                <a:solidFill>
                  <a:schemeClr val="bg1"/>
                </a:solidFill>
              </a:rPr>
              <a:t>фрикинг</a:t>
            </a:r>
            <a:endParaRPr lang="ru-RU" sz="4800" b="1" dirty="0">
              <a:solidFill>
                <a:schemeClr val="bg1"/>
              </a:solidFill>
            </a:endParaRPr>
          </a:p>
        </p:txBody>
      </p:sp>
      <p:pic>
        <p:nvPicPr>
          <p:cNvPr id="7170" name="Picture 2" descr="https://cs8.pikabu.ru/post_img/2018/02/04/9/og_og_1517757520240729030.jpg"/>
          <p:cNvPicPr>
            <a:picLocks noChangeAspect="1" noChangeArrowheads="1"/>
          </p:cNvPicPr>
          <p:nvPr/>
        </p:nvPicPr>
        <p:blipFill>
          <a:blip r:embed="rId2"/>
          <a:srcRect l="7945" r="13743"/>
          <a:stretch>
            <a:fillRect/>
          </a:stretch>
        </p:blipFill>
        <p:spPr bwMode="auto">
          <a:xfrm>
            <a:off x="5000628" y="2428868"/>
            <a:ext cx="3929090" cy="2625686"/>
          </a:xfrm>
          <a:prstGeom prst="rect">
            <a:avLst/>
          </a:prstGeom>
          <a:noFill/>
        </p:spPr>
      </p:pic>
    </p:spTree>
  </p:cSld>
  <p:clrMapOvr>
    <a:masterClrMapping/>
  </p:clrMapOvr>
  <p:transition>
    <p:wedg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457696" y="2786058"/>
            <a:ext cx="4686304" cy="1143000"/>
          </a:xfrm>
        </p:spPr>
        <p:txBody>
          <a:bodyPr>
            <a:normAutofit fontScale="90000"/>
          </a:bodyPr>
          <a:lstStyle/>
          <a:p>
            <a:r>
              <a:rPr lang="ru-RU" sz="2000" dirty="0" err="1" smtClean="0">
                <a:solidFill>
                  <a:schemeClr val="bg1"/>
                </a:solidFill>
              </a:rPr>
              <a:t>Претекстинг</a:t>
            </a:r>
            <a:r>
              <a:rPr lang="ru-RU" sz="2000" dirty="0" smtClean="0">
                <a:solidFill>
                  <a:schemeClr val="bg1"/>
                </a:solidFill>
              </a:rPr>
              <a:t> (англ. </a:t>
            </a:r>
            <a:r>
              <a:rPr lang="ru-RU" sz="2000" dirty="0" err="1" smtClean="0">
                <a:solidFill>
                  <a:schemeClr val="bg1"/>
                </a:solidFill>
              </a:rPr>
              <a:t>pretexting</a:t>
            </a:r>
            <a:r>
              <a:rPr lang="ru-RU" sz="2000" dirty="0" smtClean="0">
                <a:solidFill>
                  <a:schemeClr val="bg1"/>
                </a:solidFill>
              </a:rPr>
              <a:t>) — атака, в которой злоумышленник представляется другим человеком и по заранее подготовленному сценарию выуживает конфиденциальную информацию.</a:t>
            </a:r>
            <a:endParaRPr lang="ru-RU" sz="2000" dirty="0">
              <a:solidFill>
                <a:schemeClr val="bg1"/>
              </a:solidFill>
            </a:endParaRPr>
          </a:p>
        </p:txBody>
      </p:sp>
      <p:sp>
        <p:nvSpPr>
          <p:cNvPr id="3" name="Прямоугольник 2"/>
          <p:cNvSpPr/>
          <p:nvPr/>
        </p:nvSpPr>
        <p:spPr>
          <a:xfrm>
            <a:off x="2143108" y="285728"/>
            <a:ext cx="3962239" cy="830997"/>
          </a:xfrm>
          <a:prstGeom prst="rect">
            <a:avLst/>
          </a:prstGeom>
        </p:spPr>
        <p:txBody>
          <a:bodyPr wrap="none">
            <a:spAutoFit/>
          </a:bodyPr>
          <a:lstStyle/>
          <a:p>
            <a:r>
              <a:rPr lang="ru-RU" sz="4800" b="1" i="1" dirty="0" err="1" smtClean="0">
                <a:solidFill>
                  <a:schemeClr val="bg1"/>
                </a:solidFill>
              </a:rPr>
              <a:t>Претекстинг</a:t>
            </a:r>
            <a:endParaRPr lang="ru-RU" sz="4800" b="1" i="1" dirty="0"/>
          </a:p>
        </p:txBody>
      </p:sp>
      <p:pic>
        <p:nvPicPr>
          <p:cNvPr id="6146" name="Picture 2" descr="https://soyuz05.ru/wp-content/uploads/2018/04/29094463_199991537443158_4468129386553409536_n.jpg"/>
          <p:cNvPicPr>
            <a:picLocks noChangeAspect="1" noChangeArrowheads="1"/>
          </p:cNvPicPr>
          <p:nvPr/>
        </p:nvPicPr>
        <p:blipFill>
          <a:blip r:embed="rId2"/>
          <a:srcRect/>
          <a:stretch>
            <a:fillRect/>
          </a:stretch>
        </p:blipFill>
        <p:spPr bwMode="auto">
          <a:xfrm>
            <a:off x="0" y="1500174"/>
            <a:ext cx="4714876" cy="4714876"/>
          </a:xfrm>
          <a:prstGeom prst="rect">
            <a:avLst/>
          </a:prstGeom>
          <a:noFill/>
        </p:spPr>
      </p:pic>
    </p:spTree>
  </p:cSld>
  <p:clrMapOvr>
    <a:masterClrMapping/>
  </p:clrMapOvr>
  <p:transition>
    <p:dissolv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2786058"/>
            <a:ext cx="5043494" cy="1143000"/>
          </a:xfrm>
        </p:spPr>
        <p:txBody>
          <a:bodyPr>
            <a:normAutofit fontScale="90000"/>
          </a:bodyPr>
          <a:lstStyle/>
          <a:p>
            <a:r>
              <a:rPr lang="ru-RU" sz="2000" dirty="0" err="1" smtClean="0">
                <a:solidFill>
                  <a:schemeClr val="bg1"/>
                </a:solidFill>
              </a:rPr>
              <a:t>Квид</a:t>
            </a:r>
            <a:r>
              <a:rPr lang="ru-RU" sz="2000" dirty="0" smtClean="0">
                <a:solidFill>
                  <a:schemeClr val="bg1"/>
                </a:solidFill>
              </a:rPr>
              <a:t> про </a:t>
            </a:r>
            <a:r>
              <a:rPr lang="ru-RU" sz="2000" dirty="0" err="1" smtClean="0">
                <a:solidFill>
                  <a:schemeClr val="bg1"/>
                </a:solidFill>
              </a:rPr>
              <a:t>кво</a:t>
            </a:r>
            <a:r>
              <a:rPr lang="ru-RU" sz="2000" dirty="0" smtClean="0">
                <a:solidFill>
                  <a:schemeClr val="bg1"/>
                </a:solidFill>
              </a:rPr>
              <a:t> (от лат. </a:t>
            </a:r>
            <a:r>
              <a:rPr lang="ru-RU" sz="2000" i="1" dirty="0" err="1" smtClean="0">
                <a:solidFill>
                  <a:schemeClr val="bg1"/>
                </a:solidFill>
              </a:rPr>
              <a:t>Quid</a:t>
            </a:r>
            <a:r>
              <a:rPr lang="ru-RU" sz="2000" i="1" dirty="0" smtClean="0">
                <a:solidFill>
                  <a:schemeClr val="bg1"/>
                </a:solidFill>
              </a:rPr>
              <a:t> </a:t>
            </a:r>
            <a:r>
              <a:rPr lang="ru-RU" sz="2000" i="1" dirty="0" err="1" smtClean="0">
                <a:solidFill>
                  <a:schemeClr val="bg1"/>
                </a:solidFill>
              </a:rPr>
              <a:t>pro</a:t>
            </a:r>
            <a:r>
              <a:rPr lang="ru-RU" sz="2000" i="1" dirty="0" smtClean="0">
                <a:solidFill>
                  <a:schemeClr val="bg1"/>
                </a:solidFill>
              </a:rPr>
              <a:t> </a:t>
            </a:r>
            <a:r>
              <a:rPr lang="ru-RU" sz="2000" i="1" dirty="0" err="1" smtClean="0">
                <a:solidFill>
                  <a:schemeClr val="bg1"/>
                </a:solidFill>
              </a:rPr>
              <a:t>quo</a:t>
            </a:r>
            <a:r>
              <a:rPr lang="ru-RU" sz="2000" dirty="0" smtClean="0">
                <a:solidFill>
                  <a:schemeClr val="bg1"/>
                </a:solidFill>
              </a:rPr>
              <a:t> — «то за это») — в английском языке это выражение обычно используется в значении «услуга за услугу». Данный вид атаки подразумевает обращение злоумышленника в компанию по корпоративному телефону (используя актёрское мастерство) или электронной почте. Зачастую злоумышленник представляется сотрудником технической поддержки, который сообщает о возникновении технических проблем на рабочем месте сотрудника и предлагает помощь в их устранении. В процессе «решения» технических проблем злоумышленник вынуждает цель атаки совершать действия, позволяющие атакующему запускать команды или устанавливать различное программное обеспечение на компьютере жертвы.</a:t>
            </a:r>
            <a:endParaRPr lang="ru-RU" sz="2000" dirty="0">
              <a:solidFill>
                <a:schemeClr val="bg1"/>
              </a:solidFill>
            </a:endParaRPr>
          </a:p>
        </p:txBody>
      </p:sp>
      <p:sp>
        <p:nvSpPr>
          <p:cNvPr id="3" name="Прямоугольник 2"/>
          <p:cNvSpPr/>
          <p:nvPr/>
        </p:nvSpPr>
        <p:spPr>
          <a:xfrm>
            <a:off x="2643174" y="214290"/>
            <a:ext cx="3803029" cy="830997"/>
          </a:xfrm>
          <a:prstGeom prst="rect">
            <a:avLst/>
          </a:prstGeom>
        </p:spPr>
        <p:txBody>
          <a:bodyPr wrap="none">
            <a:spAutoFit/>
          </a:bodyPr>
          <a:lstStyle/>
          <a:p>
            <a:r>
              <a:rPr lang="ru-RU" sz="4800" b="1" i="1" dirty="0" err="1" smtClean="0">
                <a:solidFill>
                  <a:schemeClr val="bg1"/>
                </a:solidFill>
              </a:rPr>
              <a:t>Квид</a:t>
            </a:r>
            <a:r>
              <a:rPr lang="ru-RU" sz="4800" b="1" i="1" dirty="0" smtClean="0">
                <a:solidFill>
                  <a:schemeClr val="bg1"/>
                </a:solidFill>
              </a:rPr>
              <a:t> про </a:t>
            </a:r>
            <a:r>
              <a:rPr lang="ru-RU" sz="4800" b="1" i="1" dirty="0" err="1" smtClean="0">
                <a:solidFill>
                  <a:schemeClr val="bg1"/>
                </a:solidFill>
              </a:rPr>
              <a:t>кво</a:t>
            </a:r>
            <a:r>
              <a:rPr lang="ru-RU" sz="4800" b="1" i="1" dirty="0" smtClean="0">
                <a:solidFill>
                  <a:schemeClr val="bg1"/>
                </a:solidFill>
              </a:rPr>
              <a:t> </a:t>
            </a:r>
            <a:endParaRPr lang="ru-RU" sz="4800" b="1" i="1" dirty="0"/>
          </a:p>
        </p:txBody>
      </p:sp>
      <p:pic>
        <p:nvPicPr>
          <p:cNvPr id="5122" name="Picture 2" descr="https://media.psycho.ru/images/library/56/56_head.png"/>
          <p:cNvPicPr>
            <a:picLocks noChangeAspect="1" noChangeArrowheads="1"/>
          </p:cNvPicPr>
          <p:nvPr/>
        </p:nvPicPr>
        <p:blipFill>
          <a:blip r:embed="rId2"/>
          <a:srcRect/>
          <a:stretch>
            <a:fillRect/>
          </a:stretch>
        </p:blipFill>
        <p:spPr bwMode="auto">
          <a:xfrm>
            <a:off x="5095609" y="1214422"/>
            <a:ext cx="4048391" cy="3714776"/>
          </a:xfrm>
          <a:prstGeom prst="rect">
            <a:avLst/>
          </a:prstGeom>
          <a:noFill/>
        </p:spPr>
      </p:pic>
    </p:spTree>
  </p:cSld>
  <p:clrMapOvr>
    <a:masterClrMapping/>
  </p:clrMapOvr>
  <p:transition>
    <p:wheel spokes="1"/>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286248" y="2714620"/>
            <a:ext cx="4443386" cy="1143000"/>
          </a:xfrm>
        </p:spPr>
        <p:txBody>
          <a:bodyPr>
            <a:normAutofit fontScale="90000"/>
          </a:bodyPr>
          <a:lstStyle/>
          <a:p>
            <a:r>
              <a:rPr lang="ru-RU" sz="2000" b="1" dirty="0" smtClean="0">
                <a:solidFill>
                  <a:schemeClr val="bg1"/>
                </a:solidFill>
              </a:rPr>
              <a:t/>
            </a:r>
            <a:br>
              <a:rPr lang="ru-RU" sz="2000" b="1" dirty="0" smtClean="0">
                <a:solidFill>
                  <a:schemeClr val="bg1"/>
                </a:solidFill>
              </a:rPr>
            </a:br>
            <a:r>
              <a:rPr lang="ru-RU" sz="2000" dirty="0" smtClean="0">
                <a:solidFill>
                  <a:schemeClr val="bg1"/>
                </a:solidFill>
              </a:rPr>
              <a:t>Этот метод атаки представляет собой адаптацию троянского коня, и состоит в использовании физических носителей. Злоумышленник подбрасывает «инфицированные» носители информации в местах общего доступа, где эти носители могут быть легко найдены, такими как туалеты, парковки, столовые, или на рабочем месте атакуемого </a:t>
            </a:r>
            <a:r>
              <a:rPr lang="ru-RU" sz="2000" dirty="0" smtClean="0"/>
              <a:t>сотрудника</a:t>
            </a:r>
            <a:br>
              <a:rPr lang="ru-RU" sz="2000" dirty="0" smtClean="0"/>
            </a:br>
            <a:endParaRPr lang="ru-RU" sz="2000" dirty="0"/>
          </a:p>
        </p:txBody>
      </p:sp>
      <p:sp>
        <p:nvSpPr>
          <p:cNvPr id="4" name="Прямоугольник 3"/>
          <p:cNvSpPr/>
          <p:nvPr/>
        </p:nvSpPr>
        <p:spPr>
          <a:xfrm>
            <a:off x="1643042" y="214290"/>
            <a:ext cx="5737725" cy="830997"/>
          </a:xfrm>
          <a:prstGeom prst="rect">
            <a:avLst/>
          </a:prstGeom>
        </p:spPr>
        <p:txBody>
          <a:bodyPr wrap="none">
            <a:spAutoFit/>
          </a:bodyPr>
          <a:lstStyle/>
          <a:p>
            <a:r>
              <a:rPr lang="ru-RU" sz="4800" b="1" i="1" dirty="0" smtClean="0">
                <a:solidFill>
                  <a:schemeClr val="bg1"/>
                </a:solidFill>
              </a:rPr>
              <a:t>«Дорожное яблоко»</a:t>
            </a:r>
            <a:endParaRPr lang="ru-RU" sz="4800" i="1" dirty="0"/>
          </a:p>
        </p:txBody>
      </p:sp>
      <p:pic>
        <p:nvPicPr>
          <p:cNvPr id="4098" name="Picture 2" descr="https://im0-tub-ru.yandex.net/i?id=e2e3fe8f9b2af2a92b8b99dc8d05a61c-l&amp;n=13"/>
          <p:cNvPicPr>
            <a:picLocks noChangeAspect="1" noChangeArrowheads="1"/>
          </p:cNvPicPr>
          <p:nvPr/>
        </p:nvPicPr>
        <p:blipFill>
          <a:blip r:embed="rId2"/>
          <a:srcRect/>
          <a:stretch>
            <a:fillRect/>
          </a:stretch>
        </p:blipFill>
        <p:spPr bwMode="auto">
          <a:xfrm>
            <a:off x="0" y="1714488"/>
            <a:ext cx="4286248" cy="3244690"/>
          </a:xfrm>
          <a:prstGeom prst="rect">
            <a:avLst/>
          </a:prstGeom>
          <a:noFill/>
        </p:spPr>
      </p:pic>
    </p:spTree>
  </p:cSld>
  <p:clrMapOvr>
    <a:masterClrMapping/>
  </p:clrMapOvr>
  <p:transition>
    <p:randomBa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3000372"/>
            <a:ext cx="4500562" cy="1143000"/>
          </a:xfrm>
        </p:spPr>
        <p:txBody>
          <a:bodyPr>
            <a:normAutofit fontScale="90000"/>
          </a:bodyPr>
          <a:lstStyle/>
          <a:p>
            <a:r>
              <a:rPr lang="ru-RU" sz="2000" dirty="0" smtClean="0">
                <a:solidFill>
                  <a:schemeClr val="bg1"/>
                </a:solidFill>
              </a:rPr>
              <a:t>Применение техник социальной инженерии требует не только знания психологии, но и умения собирать о человеке необходимую информацию. Относительно новым способом получения такой информации стал её сбор из открытых источников, главным образом из социальных сетей. К примеру, такие сайты как </a:t>
            </a:r>
            <a:r>
              <a:rPr lang="ru-RU" sz="2000" dirty="0" err="1" smtClean="0">
                <a:solidFill>
                  <a:schemeClr val="bg1"/>
                </a:solidFill>
              </a:rPr>
              <a:t>livejournal</a:t>
            </a:r>
            <a:r>
              <a:rPr lang="ru-RU" sz="2000" dirty="0" smtClean="0">
                <a:solidFill>
                  <a:schemeClr val="bg1"/>
                </a:solidFill>
              </a:rPr>
              <a:t>, «Одноклассники», «</a:t>
            </a:r>
            <a:r>
              <a:rPr lang="ru-RU" sz="2000" dirty="0" err="1" smtClean="0">
                <a:solidFill>
                  <a:schemeClr val="bg1"/>
                </a:solidFill>
              </a:rPr>
              <a:t>ВКонтакте</a:t>
            </a:r>
            <a:r>
              <a:rPr lang="ru-RU" sz="2000" dirty="0" smtClean="0">
                <a:solidFill>
                  <a:schemeClr val="bg1"/>
                </a:solidFill>
              </a:rPr>
              <a:t>», содержат огромное количество данных, которые люди и не пытаются скрыть. Как правило, пользователи не уделяют должного внимания вопросам безопасности, оставляя в свободном доступе данные и сведения, которые могут быть использованы злоумышленником.</a:t>
            </a:r>
            <a:endParaRPr lang="ru-RU" sz="2000" dirty="0">
              <a:solidFill>
                <a:schemeClr val="bg1"/>
              </a:solidFill>
            </a:endParaRPr>
          </a:p>
        </p:txBody>
      </p:sp>
      <p:sp>
        <p:nvSpPr>
          <p:cNvPr id="3" name="Прямоугольник 2"/>
          <p:cNvSpPr/>
          <p:nvPr/>
        </p:nvSpPr>
        <p:spPr>
          <a:xfrm>
            <a:off x="357158" y="214290"/>
            <a:ext cx="8502649" cy="584775"/>
          </a:xfrm>
          <a:prstGeom prst="rect">
            <a:avLst/>
          </a:prstGeom>
        </p:spPr>
        <p:txBody>
          <a:bodyPr wrap="none">
            <a:spAutoFit/>
          </a:bodyPr>
          <a:lstStyle/>
          <a:p>
            <a:r>
              <a:rPr lang="ru-RU" sz="3200" b="1" i="1" dirty="0" smtClean="0">
                <a:solidFill>
                  <a:schemeClr val="bg1"/>
                </a:solidFill>
              </a:rPr>
              <a:t> Сбор информации из открытых источников</a:t>
            </a:r>
            <a:endParaRPr lang="ru-RU" sz="3200" i="1" dirty="0"/>
          </a:p>
        </p:txBody>
      </p:sp>
      <p:pic>
        <p:nvPicPr>
          <p:cNvPr id="3074" name="Picture 2" descr="https://im0-tub-ru.yandex.net/i?id=7f903e24031f3cdd1bf31d9b1b473ab0&amp;n=13"/>
          <p:cNvPicPr>
            <a:picLocks noChangeAspect="1" noChangeArrowheads="1"/>
          </p:cNvPicPr>
          <p:nvPr/>
        </p:nvPicPr>
        <p:blipFill>
          <a:blip r:embed="rId2"/>
          <a:srcRect/>
          <a:stretch>
            <a:fillRect/>
          </a:stretch>
        </p:blipFill>
        <p:spPr bwMode="auto">
          <a:xfrm>
            <a:off x="5072066" y="1928802"/>
            <a:ext cx="3048000" cy="3048001"/>
          </a:xfrm>
          <a:prstGeom prst="rect">
            <a:avLst/>
          </a:prstGeom>
          <a:noFill/>
        </p:spPr>
      </p:pic>
    </p:spTree>
  </p:cSld>
  <p:clrMapOvr>
    <a:masterClrMapping/>
  </p:clrMapOvr>
  <p:transition>
    <p:randomBar dir="vert"/>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714744" y="3071810"/>
            <a:ext cx="5429256" cy="1143000"/>
          </a:xfrm>
        </p:spPr>
        <p:txBody>
          <a:bodyPr>
            <a:normAutofit fontScale="90000"/>
          </a:bodyPr>
          <a:lstStyle/>
          <a:p>
            <a:pPr algn="l"/>
            <a:r>
              <a:rPr lang="ru-RU" sz="2200" dirty="0" smtClean="0">
                <a:solidFill>
                  <a:schemeClr val="bg1"/>
                </a:solidFill>
              </a:rPr>
              <a:t>(англ. </a:t>
            </a:r>
            <a:r>
              <a:rPr lang="ru-RU" sz="2200" i="1" dirty="0" err="1" smtClean="0">
                <a:solidFill>
                  <a:schemeClr val="bg1"/>
                </a:solidFill>
              </a:rPr>
              <a:t>shoulder</a:t>
            </a:r>
            <a:r>
              <a:rPr lang="ru-RU" sz="2200" i="1" dirty="0" smtClean="0">
                <a:solidFill>
                  <a:schemeClr val="bg1"/>
                </a:solidFill>
              </a:rPr>
              <a:t> </a:t>
            </a:r>
            <a:r>
              <a:rPr lang="ru-RU" sz="2200" i="1" dirty="0" err="1" smtClean="0">
                <a:solidFill>
                  <a:schemeClr val="bg1"/>
                </a:solidFill>
              </a:rPr>
              <a:t>surfing</a:t>
            </a:r>
            <a:r>
              <a:rPr lang="ru-RU" sz="2200" dirty="0" smtClean="0">
                <a:solidFill>
                  <a:schemeClr val="bg1"/>
                </a:solidFill>
              </a:rPr>
              <a:t>) включает в себя наблюдение личной информации жертвы через её плечо. Этот тип атаки распространён в общественных местах, таких как кафе, торговые центры, аэропорты, вокзалы, а также в общественном транспорте.</a:t>
            </a:r>
            <a:br>
              <a:rPr lang="ru-RU" sz="2200" dirty="0" smtClean="0">
                <a:solidFill>
                  <a:schemeClr val="bg1"/>
                </a:solidFill>
              </a:rPr>
            </a:br>
            <a:r>
              <a:rPr lang="ru-RU" sz="2200" dirty="0" smtClean="0">
                <a:solidFill>
                  <a:schemeClr val="bg1"/>
                </a:solidFill>
              </a:rPr>
              <a:t>Опрос </a:t>
            </a:r>
            <a:r>
              <a:rPr lang="ru-RU" sz="2200" dirty="0" err="1" smtClean="0">
                <a:solidFill>
                  <a:schemeClr val="bg1"/>
                </a:solidFill>
              </a:rPr>
              <a:t>ИТ-специалистов</a:t>
            </a:r>
            <a:r>
              <a:rPr lang="ru-RU" sz="2200" dirty="0" smtClean="0">
                <a:solidFill>
                  <a:schemeClr val="bg1"/>
                </a:solidFill>
              </a:rPr>
              <a:t> в белой книге</a:t>
            </a:r>
            <a:r>
              <a:rPr lang="ru-RU" sz="2200" baseline="30000" dirty="0" smtClean="0">
                <a:solidFill>
                  <a:schemeClr val="bg1"/>
                </a:solidFill>
              </a:rPr>
              <a:t> </a:t>
            </a:r>
            <a:r>
              <a:rPr lang="ru-RU" sz="2200" dirty="0" smtClean="0">
                <a:solidFill>
                  <a:schemeClr val="bg1"/>
                </a:solidFill>
              </a:rPr>
              <a:t>о безопасности показал, что:</a:t>
            </a:r>
            <a:br>
              <a:rPr lang="ru-RU" sz="2200" dirty="0" smtClean="0">
                <a:solidFill>
                  <a:schemeClr val="bg1"/>
                </a:solidFill>
              </a:rPr>
            </a:br>
            <a:r>
              <a:rPr lang="ru-RU" sz="2200" dirty="0" smtClean="0">
                <a:solidFill>
                  <a:schemeClr val="bg1"/>
                </a:solidFill>
              </a:rPr>
              <a:t>85 % опрошенных признались, что видели конфиденциальную информацию, которую им не положено было знать;</a:t>
            </a:r>
            <a:br>
              <a:rPr lang="ru-RU" sz="2200" dirty="0" smtClean="0">
                <a:solidFill>
                  <a:schemeClr val="bg1"/>
                </a:solidFill>
              </a:rPr>
            </a:br>
            <a:r>
              <a:rPr lang="ru-RU" sz="2200" dirty="0" smtClean="0">
                <a:solidFill>
                  <a:schemeClr val="bg1"/>
                </a:solidFill>
              </a:rPr>
              <a:t>82 % признались, что информацию, отображаемую на их экране, могли бы видеть посторонние лица;</a:t>
            </a:r>
            <a:br>
              <a:rPr lang="ru-RU" sz="2200" dirty="0" smtClean="0">
                <a:solidFill>
                  <a:schemeClr val="bg1"/>
                </a:solidFill>
              </a:rPr>
            </a:br>
            <a:r>
              <a:rPr lang="ru-RU" sz="2200" dirty="0" smtClean="0">
                <a:solidFill>
                  <a:schemeClr val="bg1"/>
                </a:solidFill>
              </a:rPr>
              <a:t>82 % слабо уверены в том, что в их организации кто-либо будет защищать свой экран от посторонних лиц.</a:t>
            </a:r>
            <a:r>
              <a:rPr lang="ru-RU" sz="2000" dirty="0" smtClean="0"/>
              <a:t/>
            </a:r>
            <a:br>
              <a:rPr lang="ru-RU" sz="2000" dirty="0" smtClean="0"/>
            </a:br>
            <a:endParaRPr lang="ru-RU" sz="2000" dirty="0"/>
          </a:p>
        </p:txBody>
      </p:sp>
      <p:sp>
        <p:nvSpPr>
          <p:cNvPr id="3" name="Прямоугольник 2"/>
          <p:cNvSpPr/>
          <p:nvPr/>
        </p:nvSpPr>
        <p:spPr>
          <a:xfrm>
            <a:off x="1571604" y="0"/>
            <a:ext cx="5290231" cy="830997"/>
          </a:xfrm>
          <a:prstGeom prst="rect">
            <a:avLst/>
          </a:prstGeom>
        </p:spPr>
        <p:txBody>
          <a:bodyPr wrap="none">
            <a:spAutoFit/>
          </a:bodyPr>
          <a:lstStyle/>
          <a:p>
            <a:r>
              <a:rPr lang="ru-RU" sz="4800" b="1" i="1" dirty="0" smtClean="0">
                <a:solidFill>
                  <a:schemeClr val="bg1"/>
                </a:solidFill>
              </a:rPr>
              <a:t>Плечевой серфинг </a:t>
            </a:r>
            <a:endParaRPr lang="ru-RU" sz="4800" b="1" i="1" dirty="0"/>
          </a:p>
        </p:txBody>
      </p:sp>
      <p:pic>
        <p:nvPicPr>
          <p:cNvPr id="2050" name="Picture 2" descr="https://szinfo.ru/wp-content/uploads/2018/12/spyblog-issues-of-privacy-in-the-digital-world-1024x614.jpg"/>
          <p:cNvPicPr>
            <a:picLocks noChangeAspect="1" noChangeArrowheads="1"/>
          </p:cNvPicPr>
          <p:nvPr/>
        </p:nvPicPr>
        <p:blipFill>
          <a:blip r:embed="rId2"/>
          <a:srcRect l="7032" r="3901"/>
          <a:stretch>
            <a:fillRect/>
          </a:stretch>
        </p:blipFill>
        <p:spPr bwMode="auto">
          <a:xfrm>
            <a:off x="285720" y="2428868"/>
            <a:ext cx="3289570" cy="2214577"/>
          </a:xfrm>
          <a:prstGeom prst="rect">
            <a:avLst/>
          </a:prstGeom>
          <a:noFill/>
        </p:spPr>
      </p:pic>
    </p:spTree>
  </p:cSld>
  <p:clrMapOvr>
    <a:masterClrMapping/>
  </p:clrMapOvr>
  <p:transition>
    <p:zoom dir="in"/>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3143248"/>
            <a:ext cx="4500562" cy="1143000"/>
          </a:xfrm>
        </p:spPr>
        <p:txBody>
          <a:bodyPr>
            <a:normAutofit fontScale="90000"/>
          </a:bodyPr>
          <a:lstStyle/>
          <a:p>
            <a:pPr algn="l"/>
            <a:r>
              <a:rPr lang="ru-RU" sz="3600" dirty="0" smtClean="0">
                <a:solidFill>
                  <a:schemeClr val="bg1"/>
                </a:solidFill>
              </a:rPr>
              <a:t>Совокупность приёмов, методов и технологий создания такого пространства, условий и обстоятельств, которые максимально эффективно приводят к конкретному необходимому результату, с использованием </a:t>
            </a:r>
            <a:r>
              <a:rPr lang="ru-RU" sz="3600" dirty="0" smtClean="0">
                <a:solidFill>
                  <a:schemeClr val="bg1"/>
                </a:solidFill>
              </a:rPr>
              <a:t/>
            </a:r>
            <a:br>
              <a:rPr lang="ru-RU" sz="3600" dirty="0" smtClean="0">
                <a:solidFill>
                  <a:schemeClr val="bg1"/>
                </a:solidFill>
              </a:rPr>
            </a:br>
            <a:r>
              <a:rPr lang="ru-RU" sz="3600" dirty="0" smtClean="0">
                <a:solidFill>
                  <a:schemeClr val="bg1"/>
                </a:solidFill>
              </a:rPr>
              <a:t>социологии</a:t>
            </a:r>
            <a:r>
              <a:rPr lang="ru-RU" sz="3600" dirty="0" smtClean="0">
                <a:solidFill>
                  <a:schemeClr val="bg1"/>
                </a:solidFill>
              </a:rPr>
              <a:t> и психологии</a:t>
            </a:r>
            <a:endParaRPr lang="ru-RU" sz="3600" dirty="0">
              <a:solidFill>
                <a:schemeClr val="bg1"/>
              </a:solidFill>
            </a:endParaRPr>
          </a:p>
        </p:txBody>
      </p:sp>
      <p:sp>
        <p:nvSpPr>
          <p:cNvPr id="19458" name="AutoShape 2" descr="https://imgp.golos.io/0x0/https:/cdn-images-1.medium.com/max/2000/1*dF9s-56NtSmS2WjqqqvNNQ.jpe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19460" name="AutoShape 4" descr="https://imgp.golos.io/0x0/https:/cdn-images-1.medium.com/max/2000/1*dF9s-56NtSmS2WjqqqvNNQ.jpe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19462" name="AutoShape 6" descr="https://imgp.golos.io/0x0/https:/cdn-images-1.medium.com/max/2000/1*dF9s-56NtSmS2WjqqqvNNQ.jpe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19464" name="AutoShape 8" descr="https://imgp.golos.io/0x0/https:/cdn-images-1.medium.com/max/2000/1*dF9s-56NtSmS2WjqqqvNNQ.jpe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19466" name="AutoShape 10" descr="https://imgp.golos.io/0x0/https:/cdn-images-1.medium.com/max/2000/1*dF9s-56NtSmS2WjqqqvNNQ.jpe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19468" name="AutoShape 12" descr="https://imgp.golos.io/0x0/https:/cdn-images-1.medium.com/max/2000/1*dF9s-56NtSmS2WjqqqvNNQ.jpe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pic>
        <p:nvPicPr>
          <p:cNvPr id="19472" name="Picture 16" descr="https://aurora.network/images/articles/1493877296_xl.jpg"/>
          <p:cNvPicPr>
            <a:picLocks noChangeAspect="1" noChangeArrowheads="1"/>
          </p:cNvPicPr>
          <p:nvPr/>
        </p:nvPicPr>
        <p:blipFill>
          <a:blip r:embed="rId2"/>
          <a:srcRect/>
          <a:stretch>
            <a:fillRect/>
          </a:stretch>
        </p:blipFill>
        <p:spPr bwMode="auto">
          <a:xfrm>
            <a:off x="4546368" y="0"/>
            <a:ext cx="4597632" cy="4143380"/>
          </a:xfrm>
          <a:prstGeom prst="rect">
            <a:avLst/>
          </a:prstGeom>
          <a:noFill/>
        </p:spPr>
      </p:pic>
    </p:spTree>
  </p:cSld>
  <p:clrMapOvr>
    <a:masterClrMapping/>
  </p:clrMapOvr>
  <p:transition>
    <p:wheel spokes="8"/>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2844" y="274638"/>
            <a:ext cx="8686800" cy="6583362"/>
          </a:xfrm>
        </p:spPr>
        <p:txBody>
          <a:bodyPr>
            <a:normAutofit fontScale="90000"/>
          </a:bodyPr>
          <a:lstStyle/>
          <a:p>
            <a:pPr algn="l"/>
            <a:r>
              <a:rPr lang="ru-RU" sz="3600" b="1" dirty="0" smtClean="0">
                <a:solidFill>
                  <a:schemeClr val="bg1"/>
                </a:solidFill>
              </a:rPr>
              <a:t>Как определить атаку социального инженера</a:t>
            </a:r>
            <a:br>
              <a:rPr lang="ru-RU" sz="3600" b="1" dirty="0" smtClean="0">
                <a:solidFill>
                  <a:schemeClr val="bg1"/>
                </a:solidFill>
              </a:rPr>
            </a:br>
            <a:r>
              <a:rPr lang="ru-RU" sz="2200" dirty="0" smtClean="0">
                <a:solidFill>
                  <a:schemeClr val="bg1"/>
                </a:solidFill>
              </a:rPr>
              <a:t>Ниже перечислены методы действий социальных инженеров:</a:t>
            </a:r>
            <a:r>
              <a:rPr lang="ru-RU" sz="1600" dirty="0" smtClean="0">
                <a:solidFill>
                  <a:schemeClr val="bg1"/>
                </a:solidFill>
              </a:rPr>
              <a:t/>
            </a:r>
            <a:br>
              <a:rPr lang="ru-RU" sz="1600" dirty="0" smtClean="0">
                <a:solidFill>
                  <a:schemeClr val="bg1"/>
                </a:solidFill>
              </a:rPr>
            </a:br>
            <a:r>
              <a:rPr lang="ru-RU" sz="1600" dirty="0" smtClean="0">
                <a:solidFill>
                  <a:schemeClr val="bg1"/>
                </a:solidFill>
              </a:rPr>
              <a:t>представление себя другом-сотрудником либо новым сотрудником с просьбой о помощи;</a:t>
            </a:r>
            <a:br>
              <a:rPr lang="ru-RU" sz="1600" dirty="0" smtClean="0">
                <a:solidFill>
                  <a:schemeClr val="bg1"/>
                </a:solidFill>
              </a:rPr>
            </a:br>
            <a:r>
              <a:rPr lang="ru-RU" sz="1600" dirty="0" smtClean="0">
                <a:solidFill>
                  <a:schemeClr val="bg1"/>
                </a:solidFill>
              </a:rPr>
              <a:t>представление себя сотрудником поставщика, партнерской компании, представителем закона;</a:t>
            </a:r>
            <a:br>
              <a:rPr lang="ru-RU" sz="1600" dirty="0" smtClean="0">
                <a:solidFill>
                  <a:schemeClr val="bg1"/>
                </a:solidFill>
              </a:rPr>
            </a:br>
            <a:r>
              <a:rPr lang="ru-RU" sz="1600" dirty="0" smtClean="0">
                <a:solidFill>
                  <a:schemeClr val="bg1"/>
                </a:solidFill>
              </a:rPr>
              <a:t>представление себя кем-либо из руководства;</a:t>
            </a:r>
            <a:br>
              <a:rPr lang="ru-RU" sz="1600" dirty="0" smtClean="0">
                <a:solidFill>
                  <a:schemeClr val="bg1"/>
                </a:solidFill>
              </a:rPr>
            </a:br>
            <a:r>
              <a:rPr lang="ru-RU" sz="1600" dirty="0" smtClean="0">
                <a:solidFill>
                  <a:schemeClr val="bg1"/>
                </a:solidFill>
              </a:rPr>
              <a:t>представление себя поставщиком или производителем операционных систем, звонящим, чтобы предложить обновление или </a:t>
            </a:r>
            <a:r>
              <a:rPr lang="ru-RU" sz="1600" dirty="0" err="1" smtClean="0">
                <a:solidFill>
                  <a:schemeClr val="bg1"/>
                </a:solidFill>
              </a:rPr>
              <a:t>патч</a:t>
            </a:r>
            <a:r>
              <a:rPr lang="ru-RU" sz="1600" dirty="0" smtClean="0">
                <a:solidFill>
                  <a:schemeClr val="bg1"/>
                </a:solidFill>
              </a:rPr>
              <a:t> жертве для установки;</a:t>
            </a:r>
            <a:br>
              <a:rPr lang="ru-RU" sz="1600" dirty="0" smtClean="0">
                <a:solidFill>
                  <a:schemeClr val="bg1"/>
                </a:solidFill>
              </a:rPr>
            </a:br>
            <a:r>
              <a:rPr lang="ru-RU" sz="1600" dirty="0" smtClean="0">
                <a:solidFill>
                  <a:schemeClr val="bg1"/>
                </a:solidFill>
              </a:rPr>
              <a:t>предложение помощи в случае возникновения проблемы и последующее провоцирование возникновения проблемы, которое принуждает жертву попросить о помощи;</a:t>
            </a:r>
            <a:br>
              <a:rPr lang="ru-RU" sz="1600" dirty="0" smtClean="0">
                <a:solidFill>
                  <a:schemeClr val="bg1"/>
                </a:solidFill>
              </a:rPr>
            </a:br>
            <a:r>
              <a:rPr lang="ru-RU" sz="1600" dirty="0" smtClean="0">
                <a:solidFill>
                  <a:schemeClr val="bg1"/>
                </a:solidFill>
              </a:rPr>
              <a:t>использование внутреннего сленга и терминологии для возникновения доверия;</a:t>
            </a:r>
            <a:br>
              <a:rPr lang="ru-RU" sz="1600" dirty="0" smtClean="0">
                <a:solidFill>
                  <a:schemeClr val="bg1"/>
                </a:solidFill>
              </a:rPr>
            </a:br>
            <a:r>
              <a:rPr lang="ru-RU" sz="1600" dirty="0" smtClean="0">
                <a:solidFill>
                  <a:schemeClr val="bg1"/>
                </a:solidFill>
              </a:rPr>
              <a:t>отправка вируса или троянского коня в качестве приложения к письму;</a:t>
            </a:r>
            <a:br>
              <a:rPr lang="ru-RU" sz="1600" dirty="0" smtClean="0">
                <a:solidFill>
                  <a:schemeClr val="bg1"/>
                </a:solidFill>
              </a:rPr>
            </a:br>
            <a:r>
              <a:rPr lang="ru-RU" sz="1600" dirty="0" smtClean="0">
                <a:solidFill>
                  <a:schemeClr val="bg1"/>
                </a:solidFill>
              </a:rPr>
              <a:t>использование фальшивого </a:t>
            </a:r>
            <a:r>
              <a:rPr lang="ru-RU" sz="1600" dirty="0" err="1" smtClean="0">
                <a:solidFill>
                  <a:schemeClr val="bg1"/>
                </a:solidFill>
              </a:rPr>
              <a:t>pop-up</a:t>
            </a:r>
            <a:r>
              <a:rPr lang="ru-RU" sz="1600" dirty="0" smtClean="0">
                <a:solidFill>
                  <a:schemeClr val="bg1"/>
                </a:solidFill>
              </a:rPr>
              <a:t> окна, с просьбой аутентифицироваться еще раз, или ввести пароль;</a:t>
            </a:r>
            <a:br>
              <a:rPr lang="ru-RU" sz="1600" dirty="0" smtClean="0">
                <a:solidFill>
                  <a:schemeClr val="bg1"/>
                </a:solidFill>
              </a:rPr>
            </a:br>
            <a:r>
              <a:rPr lang="ru-RU" sz="1600" dirty="0" smtClean="0">
                <a:solidFill>
                  <a:schemeClr val="bg1"/>
                </a:solidFill>
              </a:rPr>
              <a:t>предложение приза за регистрацию на сайте с именем пользователя и паролем;</a:t>
            </a:r>
            <a:br>
              <a:rPr lang="ru-RU" sz="1600" dirty="0" smtClean="0">
                <a:solidFill>
                  <a:schemeClr val="bg1"/>
                </a:solidFill>
              </a:rPr>
            </a:br>
            <a:r>
              <a:rPr lang="ru-RU" sz="1600" dirty="0" smtClean="0">
                <a:solidFill>
                  <a:schemeClr val="bg1"/>
                </a:solidFill>
              </a:rPr>
              <a:t>записывание клавиш, которые жертва вводит на своём компьютере или в своей программе (</a:t>
            </a:r>
            <a:r>
              <a:rPr lang="ru-RU" sz="1600" dirty="0" err="1" smtClean="0">
                <a:solidFill>
                  <a:schemeClr val="bg1"/>
                </a:solidFill>
              </a:rPr>
              <a:t>кейлоггинг</a:t>
            </a:r>
            <a:r>
              <a:rPr lang="ru-RU" sz="1600" dirty="0" smtClean="0">
                <a:solidFill>
                  <a:schemeClr val="bg1"/>
                </a:solidFill>
              </a:rPr>
              <a:t>);</a:t>
            </a:r>
            <a:br>
              <a:rPr lang="ru-RU" sz="1600" dirty="0" smtClean="0">
                <a:solidFill>
                  <a:schemeClr val="bg1"/>
                </a:solidFill>
              </a:rPr>
            </a:br>
            <a:r>
              <a:rPr lang="ru-RU" sz="1600" dirty="0" smtClean="0">
                <a:solidFill>
                  <a:schemeClr val="bg1"/>
                </a:solidFill>
              </a:rPr>
              <a:t>подбрасывание различных носителей данных (</a:t>
            </a:r>
            <a:r>
              <a:rPr lang="ru-RU" sz="1600" dirty="0" err="1" smtClean="0">
                <a:solidFill>
                  <a:schemeClr val="bg1"/>
                </a:solidFill>
              </a:rPr>
              <a:t>флэш-карт</a:t>
            </a:r>
            <a:r>
              <a:rPr lang="ru-RU" sz="1600" dirty="0" smtClean="0">
                <a:solidFill>
                  <a:schemeClr val="bg1"/>
                </a:solidFill>
              </a:rPr>
              <a:t>, дисков и т. д.) с вредоносным ПО на стол жертвы;</a:t>
            </a:r>
            <a:br>
              <a:rPr lang="ru-RU" sz="1600" dirty="0" smtClean="0">
                <a:solidFill>
                  <a:schemeClr val="bg1"/>
                </a:solidFill>
              </a:rPr>
            </a:br>
            <a:r>
              <a:rPr lang="ru-RU" sz="1600" dirty="0" err="1" smtClean="0">
                <a:solidFill>
                  <a:schemeClr val="bg1"/>
                </a:solidFill>
              </a:rPr>
              <a:t>подброс</a:t>
            </a:r>
            <a:r>
              <a:rPr lang="ru-RU" sz="1600" dirty="0" smtClean="0">
                <a:solidFill>
                  <a:schemeClr val="bg1"/>
                </a:solidFill>
              </a:rPr>
              <a:t> документа или папки в почтовый отдел компании для внутренней доставки;</a:t>
            </a:r>
            <a:br>
              <a:rPr lang="ru-RU" sz="1600" dirty="0" smtClean="0">
                <a:solidFill>
                  <a:schemeClr val="bg1"/>
                </a:solidFill>
              </a:rPr>
            </a:br>
            <a:r>
              <a:rPr lang="ru-RU" sz="1600" dirty="0" smtClean="0">
                <a:solidFill>
                  <a:schemeClr val="bg1"/>
                </a:solidFill>
              </a:rPr>
              <a:t>видоизменение надписи на факсе, чтобы казалось, что он пришел из компании;</a:t>
            </a:r>
            <a:br>
              <a:rPr lang="ru-RU" sz="1600" dirty="0" smtClean="0">
                <a:solidFill>
                  <a:schemeClr val="bg1"/>
                </a:solidFill>
              </a:rPr>
            </a:br>
            <a:r>
              <a:rPr lang="ru-RU" sz="1600" dirty="0" smtClean="0">
                <a:solidFill>
                  <a:schemeClr val="bg1"/>
                </a:solidFill>
              </a:rPr>
              <a:t>просьба секретаря принять, а затем отослать факс;</a:t>
            </a:r>
            <a:br>
              <a:rPr lang="ru-RU" sz="1600" dirty="0" smtClean="0">
                <a:solidFill>
                  <a:schemeClr val="bg1"/>
                </a:solidFill>
              </a:rPr>
            </a:br>
            <a:r>
              <a:rPr lang="ru-RU" sz="1600" dirty="0" smtClean="0">
                <a:solidFill>
                  <a:schemeClr val="bg1"/>
                </a:solidFill>
              </a:rPr>
              <a:t>просьба отослать документ в место, которое кажется локальным (то есть находится на территории организации);</a:t>
            </a:r>
            <a:br>
              <a:rPr lang="ru-RU" sz="1600" dirty="0" smtClean="0">
                <a:solidFill>
                  <a:schemeClr val="bg1"/>
                </a:solidFill>
              </a:rPr>
            </a:br>
            <a:r>
              <a:rPr lang="ru-RU" sz="1600" dirty="0" smtClean="0">
                <a:solidFill>
                  <a:schemeClr val="bg1"/>
                </a:solidFill>
              </a:rPr>
              <a:t>подстройка голосовой почты, чтобы работники, решившие перезвонить, подумали, что атакующий — их сотрудник;</a:t>
            </a:r>
            <a:r>
              <a:rPr lang="ru-RU" sz="2000" dirty="0" smtClean="0"/>
              <a:t/>
            </a:r>
            <a:br>
              <a:rPr lang="ru-RU" sz="2000" dirty="0" smtClean="0"/>
            </a:br>
            <a:endParaRPr lang="ru-RU" sz="2000" dirty="0"/>
          </a:p>
        </p:txBody>
      </p:sp>
    </p:spTree>
  </p:cSld>
  <p:clrMapOvr>
    <a:masterClrMapping/>
  </p:clrMapOvr>
  <p:transition>
    <p:blinds/>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357522" y="3071810"/>
            <a:ext cx="5786478" cy="1143000"/>
          </a:xfrm>
        </p:spPr>
        <p:txBody>
          <a:bodyPr>
            <a:noAutofit/>
          </a:bodyPr>
          <a:lstStyle/>
          <a:p>
            <a:r>
              <a:rPr lang="ru-RU" sz="2400" dirty="0" smtClean="0">
                <a:solidFill>
                  <a:schemeClr val="bg1"/>
                </a:solidFill>
              </a:rPr>
              <a:t>Зачастую социальную инженерию рассматривают как незаконный метод получения информации, однако это не совсем так. Если рассматривать современную профессиональную социальную инженерию, то область её применения вполне законна — например, она помогает достичь изначально недостижимый результат, или «программировать» для совершения позитивных и полезных действий конкретного человека или группу людей. </a:t>
            </a:r>
            <a:endParaRPr lang="ru-RU" sz="2400" dirty="0">
              <a:solidFill>
                <a:schemeClr val="bg1"/>
              </a:solidFill>
            </a:endParaRPr>
          </a:p>
        </p:txBody>
      </p:sp>
      <p:pic>
        <p:nvPicPr>
          <p:cNvPr id="18434" name="Picture 2" descr="https://st2.depositphotos.com/1038855/6498/i/950/depositphotos_64988219-stock-photo-collage-expressing-idea-of-business.jpg"/>
          <p:cNvPicPr>
            <a:picLocks noChangeAspect="1" noChangeArrowheads="1"/>
          </p:cNvPicPr>
          <p:nvPr/>
        </p:nvPicPr>
        <p:blipFill>
          <a:blip r:embed="rId2"/>
          <a:srcRect/>
          <a:stretch>
            <a:fillRect/>
          </a:stretch>
        </p:blipFill>
        <p:spPr bwMode="auto">
          <a:xfrm>
            <a:off x="0" y="2285992"/>
            <a:ext cx="3357476" cy="2143140"/>
          </a:xfrm>
          <a:prstGeom prst="rect">
            <a:avLst/>
          </a:prstGeom>
          <a:noFill/>
        </p:spPr>
      </p:pic>
    </p:spTree>
  </p:cSld>
  <p:clrMapOvr>
    <a:masterClrMapping/>
  </p:clrMapOvr>
  <p:transition>
    <p:wheel/>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3643314"/>
            <a:ext cx="4714876" cy="1143000"/>
          </a:xfrm>
        </p:spPr>
        <p:txBody>
          <a:bodyPr>
            <a:normAutofit fontScale="90000"/>
          </a:bodyPr>
          <a:lstStyle/>
          <a:p>
            <a:r>
              <a:rPr lang="ru-RU" sz="3200" dirty="0" smtClean="0">
                <a:solidFill>
                  <a:schemeClr val="bg1"/>
                </a:solidFill>
              </a:rPr>
              <a:t>Конечно, сегодня социальную инженерию зачастую используют в интернете для получения закрытой информации или информации, которая представляет большую ценность</a:t>
            </a:r>
            <a:r>
              <a:rPr lang="en-US" sz="3200" dirty="0" smtClean="0">
                <a:solidFill>
                  <a:schemeClr val="bg1"/>
                </a:solidFill>
              </a:rPr>
              <a:t>.</a:t>
            </a:r>
            <a:endParaRPr lang="ru-RU" sz="3200" dirty="0"/>
          </a:p>
        </p:txBody>
      </p:sp>
      <p:pic>
        <p:nvPicPr>
          <p:cNvPr id="3" name="Picture 14" descr="https://avatars.mds.yandex.net/get-zen_doc/175604/pub_5c61ea23216cd900ad831a62_5c61ea32e3c7ad00ae587a40/scale_1200"/>
          <p:cNvPicPr>
            <a:picLocks noChangeAspect="1" noChangeArrowheads="1"/>
          </p:cNvPicPr>
          <p:nvPr/>
        </p:nvPicPr>
        <p:blipFill>
          <a:blip r:embed="rId2"/>
          <a:srcRect/>
          <a:stretch>
            <a:fillRect/>
          </a:stretch>
        </p:blipFill>
        <p:spPr bwMode="auto">
          <a:xfrm>
            <a:off x="4786314" y="2643182"/>
            <a:ext cx="4071966" cy="2709424"/>
          </a:xfrm>
          <a:prstGeom prst="rect">
            <a:avLst/>
          </a:prstGeom>
          <a:noFill/>
        </p:spPr>
      </p:pic>
    </p:spTree>
  </p:cSld>
  <p:clrMapOvr>
    <a:masterClrMapping/>
  </p:clrMapOvr>
  <p:transition>
    <p:circl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286348" y="3500438"/>
            <a:ext cx="3857652" cy="1143000"/>
          </a:xfrm>
        </p:spPr>
        <p:txBody>
          <a:bodyPr>
            <a:noAutofit/>
          </a:bodyPr>
          <a:lstStyle/>
          <a:p>
            <a:r>
              <a:rPr lang="ru-RU" sz="3200" dirty="0" smtClean="0">
                <a:solidFill>
                  <a:schemeClr val="bg1"/>
                </a:solidFill>
              </a:rPr>
              <a:t>Современные </a:t>
            </a:r>
            <a:r>
              <a:rPr lang="ru-RU" sz="3200" dirty="0" err="1" smtClean="0">
                <a:solidFill>
                  <a:schemeClr val="bg1"/>
                </a:solidFill>
              </a:rPr>
              <a:t>соцоциальные</a:t>
            </a:r>
            <a:r>
              <a:rPr lang="ru-RU" sz="3200" dirty="0" smtClean="0">
                <a:solidFill>
                  <a:schemeClr val="bg1"/>
                </a:solidFill>
              </a:rPr>
              <a:t> инженеры используют свои навыки для повышения результатов в бизнесе и жизни</a:t>
            </a:r>
            <a:r>
              <a:rPr lang="en-US" sz="3200" dirty="0" smtClean="0">
                <a:solidFill>
                  <a:schemeClr val="bg1"/>
                </a:solidFill>
              </a:rPr>
              <a:t>.</a:t>
            </a:r>
            <a:endParaRPr lang="ru-RU" sz="3200" dirty="0"/>
          </a:p>
        </p:txBody>
      </p:sp>
      <p:pic>
        <p:nvPicPr>
          <p:cNvPr id="16386" name="Picture 2" descr="http://itd1.mycdn.me/image?id=850627509846&amp;t=20&amp;plc=WEB&amp;tkn=*DM8JBWbg8DZifiHBqJUoCEf5e54"/>
          <p:cNvPicPr>
            <a:picLocks noChangeAspect="1" noChangeArrowheads="1"/>
          </p:cNvPicPr>
          <p:nvPr/>
        </p:nvPicPr>
        <p:blipFill>
          <a:blip r:embed="rId2"/>
          <a:srcRect/>
          <a:stretch>
            <a:fillRect/>
          </a:stretch>
        </p:blipFill>
        <p:spPr bwMode="auto">
          <a:xfrm>
            <a:off x="0" y="2143116"/>
            <a:ext cx="5572132" cy="3711128"/>
          </a:xfrm>
          <a:prstGeom prst="rect">
            <a:avLst/>
          </a:prstGeom>
          <a:noFill/>
        </p:spPr>
      </p:pic>
    </p:spTree>
  </p:cSld>
  <p:clrMapOvr>
    <a:masterClrMapping/>
  </p:clrMapOvr>
  <p:transition>
    <p:diamond/>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3929066"/>
            <a:ext cx="5500694" cy="1143000"/>
          </a:xfrm>
        </p:spPr>
        <p:txBody>
          <a:bodyPr>
            <a:noAutofit/>
          </a:bodyPr>
          <a:lstStyle/>
          <a:p>
            <a:r>
              <a:rPr lang="ru-RU" sz="2000" dirty="0" smtClean="0">
                <a:solidFill>
                  <a:schemeClr val="bg1"/>
                </a:solidFill>
              </a:rPr>
              <a:t>Все техники социальной инженерии основаны на когнитивных искажениях. Эти ошибки в поведении используются социальными инженерами для создания атак, направленных на получение конфиденциальной информации, часто с согласия жертвы.</a:t>
            </a:r>
            <a:br>
              <a:rPr lang="ru-RU" sz="2000" dirty="0" smtClean="0">
                <a:solidFill>
                  <a:schemeClr val="bg1"/>
                </a:solidFill>
              </a:rPr>
            </a:br>
            <a:r>
              <a:rPr lang="ru-RU" sz="2000" dirty="0" smtClean="0">
                <a:solidFill>
                  <a:schemeClr val="bg1"/>
                </a:solidFill>
              </a:rPr>
              <a:t>Так, одним из простых примеров является ситуация, в которой некий человек входит в здание компании и вешает на информационном бюро объявление, выглядящее как официальное, с информацией об изменении телефона справочной службы интернет-провайдера. Когда сотрудники компании звонят по этому номеру, злоумышленник может запрашивать личные пароли и идентификаторы для получения доступа к конфиденциальной информации.</a:t>
            </a:r>
            <a:br>
              <a:rPr lang="ru-RU" sz="2000" dirty="0" smtClean="0">
                <a:solidFill>
                  <a:schemeClr val="bg1"/>
                </a:solidFill>
              </a:rPr>
            </a:br>
            <a:endParaRPr lang="ru-RU" sz="2000" dirty="0">
              <a:solidFill>
                <a:schemeClr val="bg1"/>
              </a:solidFill>
            </a:endParaRPr>
          </a:p>
        </p:txBody>
      </p:sp>
      <p:pic>
        <p:nvPicPr>
          <p:cNvPr id="15362" name="Picture 2" descr="https://www.webmix.com.au/wp-content/uploads/2018/05/phishing-scammers.jpg?w=640"/>
          <p:cNvPicPr>
            <a:picLocks noChangeAspect="1" noChangeArrowheads="1"/>
          </p:cNvPicPr>
          <p:nvPr/>
        </p:nvPicPr>
        <p:blipFill>
          <a:blip r:embed="rId2" cstate="print"/>
          <a:srcRect/>
          <a:stretch>
            <a:fillRect/>
          </a:stretch>
        </p:blipFill>
        <p:spPr bwMode="auto">
          <a:xfrm>
            <a:off x="5500695" y="2632487"/>
            <a:ext cx="3643306" cy="2368149"/>
          </a:xfrm>
          <a:prstGeom prst="rect">
            <a:avLst/>
          </a:prstGeom>
          <a:noFill/>
        </p:spPr>
      </p:pic>
    </p:spTree>
  </p:cSld>
  <p:clrMapOvr>
    <a:masterClrMapping/>
  </p:clrMapOvr>
  <p:transition>
    <p:strips dir="ld"/>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214778" y="3000372"/>
            <a:ext cx="4929222" cy="1143000"/>
          </a:xfrm>
        </p:spPr>
        <p:txBody>
          <a:bodyPr>
            <a:normAutofit fontScale="90000"/>
          </a:bodyPr>
          <a:lstStyle/>
          <a:p>
            <a:r>
              <a:rPr lang="ru-RU" sz="3200" i="1" dirty="0" smtClean="0">
                <a:solidFill>
                  <a:schemeClr val="bg1"/>
                </a:solidFill>
              </a:rPr>
              <a:t> </a:t>
            </a:r>
            <a:r>
              <a:rPr lang="ru-RU" sz="3200" b="1" i="1" dirty="0" err="1" smtClean="0">
                <a:solidFill>
                  <a:schemeClr val="bg1"/>
                </a:solidFill>
              </a:rPr>
              <a:t>Фишинг</a:t>
            </a:r>
            <a:r>
              <a:rPr lang="ru-RU" sz="3200" i="1" dirty="0" smtClean="0">
                <a:solidFill>
                  <a:schemeClr val="bg1"/>
                </a:solidFill>
              </a:rPr>
              <a:t/>
            </a:r>
            <a:br>
              <a:rPr lang="ru-RU" sz="3200" i="1" dirty="0" smtClean="0">
                <a:solidFill>
                  <a:schemeClr val="bg1"/>
                </a:solidFill>
              </a:rPr>
            </a:br>
            <a:r>
              <a:rPr lang="ru-RU" sz="3200" dirty="0" err="1" smtClean="0">
                <a:solidFill>
                  <a:schemeClr val="bg1"/>
                </a:solidFill>
              </a:rPr>
              <a:t>Фишинг</a:t>
            </a:r>
            <a:r>
              <a:rPr lang="ru-RU" sz="3200" dirty="0" smtClean="0">
                <a:solidFill>
                  <a:schemeClr val="bg1"/>
                </a:solidFill>
              </a:rPr>
              <a:t> (англ. </a:t>
            </a:r>
            <a:r>
              <a:rPr lang="ru-RU" sz="3200" dirty="0" err="1" smtClean="0">
                <a:solidFill>
                  <a:schemeClr val="bg1"/>
                </a:solidFill>
              </a:rPr>
              <a:t>phishing</a:t>
            </a:r>
            <a:r>
              <a:rPr lang="ru-RU" sz="3200" dirty="0" smtClean="0">
                <a:solidFill>
                  <a:schemeClr val="bg1"/>
                </a:solidFill>
              </a:rPr>
              <a:t>, от </a:t>
            </a:r>
            <a:r>
              <a:rPr lang="ru-RU" sz="3200" dirty="0" err="1" smtClean="0">
                <a:solidFill>
                  <a:schemeClr val="bg1"/>
                </a:solidFill>
              </a:rPr>
              <a:t>fishing</a:t>
            </a:r>
            <a:r>
              <a:rPr lang="ru-RU" sz="3200" dirty="0" smtClean="0">
                <a:solidFill>
                  <a:schemeClr val="bg1"/>
                </a:solidFill>
              </a:rPr>
              <a:t> — рыбная ловля, выуживание) — это вид </a:t>
            </a:r>
            <a:r>
              <a:rPr lang="ru-RU" sz="3200" dirty="0" err="1" smtClean="0">
                <a:solidFill>
                  <a:schemeClr val="bg1"/>
                </a:solidFill>
              </a:rPr>
              <a:t>интернет-мошенничества</a:t>
            </a:r>
            <a:r>
              <a:rPr lang="ru-RU" sz="3200" dirty="0" smtClean="0">
                <a:solidFill>
                  <a:schemeClr val="bg1"/>
                </a:solidFill>
              </a:rPr>
              <a:t>, целью которого является получение доступа к конфиденциальным данным пользователей — логинам и паролям.</a:t>
            </a:r>
            <a:br>
              <a:rPr lang="ru-RU" sz="3200" dirty="0" smtClean="0">
                <a:solidFill>
                  <a:schemeClr val="bg1"/>
                </a:solidFill>
              </a:rPr>
            </a:br>
            <a:endParaRPr lang="ru-RU" sz="3200" dirty="0">
              <a:solidFill>
                <a:schemeClr val="bg1"/>
              </a:solidFill>
            </a:endParaRPr>
          </a:p>
        </p:txBody>
      </p:sp>
      <p:pic>
        <p:nvPicPr>
          <p:cNvPr id="14338" name="Picture 2" descr="https://mychargeback.ru/wp-content/uploads/2018/09/GettyImages-520056920.jpg"/>
          <p:cNvPicPr>
            <a:picLocks noChangeAspect="1" noChangeArrowheads="1"/>
          </p:cNvPicPr>
          <p:nvPr/>
        </p:nvPicPr>
        <p:blipFill>
          <a:blip r:embed="rId2"/>
          <a:srcRect/>
          <a:stretch>
            <a:fillRect/>
          </a:stretch>
        </p:blipFill>
        <p:spPr bwMode="auto">
          <a:xfrm>
            <a:off x="0" y="1500174"/>
            <a:ext cx="4229065" cy="3857652"/>
          </a:xfrm>
          <a:prstGeom prst="rect">
            <a:avLst/>
          </a:prstGeom>
          <a:noFill/>
        </p:spPr>
      </p:pic>
    </p:spTree>
  </p:cSld>
  <p:clrMapOvr>
    <a:masterClrMapping/>
  </p:clrMapOvr>
  <p:transition>
    <p:checke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14348" y="142852"/>
            <a:ext cx="8229600" cy="1143000"/>
          </a:xfrm>
        </p:spPr>
        <p:txBody>
          <a:bodyPr>
            <a:normAutofit/>
          </a:bodyPr>
          <a:lstStyle/>
          <a:p>
            <a:r>
              <a:rPr lang="ru-RU" sz="3200" b="1" dirty="0" smtClean="0">
                <a:solidFill>
                  <a:schemeClr val="bg1"/>
                </a:solidFill>
              </a:rPr>
              <a:t>Популярные </a:t>
            </a:r>
            <a:r>
              <a:rPr lang="ru-RU" sz="3200" b="1" dirty="0" err="1" smtClean="0">
                <a:solidFill>
                  <a:schemeClr val="bg1"/>
                </a:solidFill>
              </a:rPr>
              <a:t>фишинговые</a:t>
            </a:r>
            <a:r>
              <a:rPr lang="ru-RU" sz="3200" b="1" dirty="0" smtClean="0">
                <a:solidFill>
                  <a:schemeClr val="bg1"/>
                </a:solidFill>
              </a:rPr>
              <a:t> схемы</a:t>
            </a:r>
            <a:r>
              <a:rPr lang="ru-RU" sz="2000" b="1" dirty="0" smtClean="0"/>
              <a:t/>
            </a:r>
            <a:br>
              <a:rPr lang="ru-RU" sz="2000" b="1" dirty="0" smtClean="0"/>
            </a:br>
            <a:endParaRPr lang="ru-RU" sz="2000" dirty="0">
              <a:solidFill>
                <a:schemeClr val="bg1"/>
              </a:solidFill>
            </a:endParaRPr>
          </a:p>
        </p:txBody>
      </p:sp>
      <p:sp>
        <p:nvSpPr>
          <p:cNvPr id="3" name="Прямоугольник 2"/>
          <p:cNvSpPr/>
          <p:nvPr/>
        </p:nvSpPr>
        <p:spPr>
          <a:xfrm>
            <a:off x="714348" y="1214422"/>
            <a:ext cx="2969018" cy="369332"/>
          </a:xfrm>
          <a:prstGeom prst="rect">
            <a:avLst/>
          </a:prstGeom>
        </p:spPr>
        <p:txBody>
          <a:bodyPr wrap="none">
            <a:spAutoFit/>
          </a:bodyPr>
          <a:lstStyle/>
          <a:p>
            <a:r>
              <a:rPr lang="ru-RU" b="1" dirty="0" smtClean="0">
                <a:solidFill>
                  <a:schemeClr val="bg1"/>
                </a:solidFill>
              </a:rPr>
              <a:t>1) Несуществующие ссылки</a:t>
            </a:r>
            <a:endParaRPr lang="ru-RU" b="1" dirty="0">
              <a:solidFill>
                <a:schemeClr val="bg1"/>
              </a:solidFill>
            </a:endParaRPr>
          </a:p>
        </p:txBody>
      </p:sp>
      <p:sp>
        <p:nvSpPr>
          <p:cNvPr id="4" name="Прямоугольник 3"/>
          <p:cNvSpPr/>
          <p:nvPr/>
        </p:nvSpPr>
        <p:spPr>
          <a:xfrm>
            <a:off x="714348" y="1500174"/>
            <a:ext cx="4572000" cy="646331"/>
          </a:xfrm>
          <a:prstGeom prst="rect">
            <a:avLst/>
          </a:prstGeom>
        </p:spPr>
        <p:txBody>
          <a:bodyPr>
            <a:spAutoFit/>
          </a:bodyPr>
          <a:lstStyle/>
          <a:p>
            <a:r>
              <a:rPr lang="ru-RU" b="1" dirty="0" smtClean="0">
                <a:solidFill>
                  <a:schemeClr val="bg1"/>
                </a:solidFill>
              </a:rPr>
              <a:t>2) Мошенничество с использованием брендов известных корпораций</a:t>
            </a:r>
            <a:endParaRPr lang="ru-RU" b="1" dirty="0">
              <a:solidFill>
                <a:schemeClr val="bg1"/>
              </a:solidFill>
            </a:endParaRPr>
          </a:p>
        </p:txBody>
      </p:sp>
      <p:sp>
        <p:nvSpPr>
          <p:cNvPr id="5" name="Прямоугольник 4"/>
          <p:cNvSpPr/>
          <p:nvPr/>
        </p:nvSpPr>
        <p:spPr>
          <a:xfrm>
            <a:off x="714348" y="2071678"/>
            <a:ext cx="2512163" cy="369332"/>
          </a:xfrm>
          <a:prstGeom prst="rect">
            <a:avLst/>
          </a:prstGeom>
        </p:spPr>
        <p:txBody>
          <a:bodyPr wrap="none">
            <a:spAutoFit/>
          </a:bodyPr>
          <a:lstStyle/>
          <a:p>
            <a:r>
              <a:rPr lang="ru-RU" b="1" dirty="0" smtClean="0">
                <a:solidFill>
                  <a:schemeClr val="bg1"/>
                </a:solidFill>
              </a:rPr>
              <a:t>3) Подложные лотереи</a:t>
            </a:r>
            <a:endParaRPr lang="ru-RU" b="1" dirty="0">
              <a:solidFill>
                <a:schemeClr val="bg1"/>
              </a:solidFill>
            </a:endParaRPr>
          </a:p>
        </p:txBody>
      </p:sp>
      <p:sp>
        <p:nvSpPr>
          <p:cNvPr id="6" name="Прямоугольник 5"/>
          <p:cNvSpPr/>
          <p:nvPr/>
        </p:nvSpPr>
        <p:spPr>
          <a:xfrm>
            <a:off x="714348" y="2428868"/>
            <a:ext cx="4572000" cy="646331"/>
          </a:xfrm>
          <a:prstGeom prst="rect">
            <a:avLst/>
          </a:prstGeom>
        </p:spPr>
        <p:txBody>
          <a:bodyPr>
            <a:spAutoFit/>
          </a:bodyPr>
          <a:lstStyle/>
          <a:p>
            <a:r>
              <a:rPr lang="ru-RU" b="1" dirty="0" smtClean="0">
                <a:solidFill>
                  <a:schemeClr val="bg1"/>
                </a:solidFill>
              </a:rPr>
              <a:t>4) Ложные антивирусы и программы для обеспечения безопасности</a:t>
            </a:r>
            <a:endParaRPr lang="ru-RU" b="1" dirty="0">
              <a:solidFill>
                <a:schemeClr val="bg1"/>
              </a:solidFill>
            </a:endParaRPr>
          </a:p>
        </p:txBody>
      </p:sp>
      <p:sp>
        <p:nvSpPr>
          <p:cNvPr id="7" name="Прямоугольник 6"/>
          <p:cNvSpPr/>
          <p:nvPr/>
        </p:nvSpPr>
        <p:spPr>
          <a:xfrm>
            <a:off x="642910" y="3071810"/>
            <a:ext cx="3403111" cy="369332"/>
          </a:xfrm>
          <a:prstGeom prst="rect">
            <a:avLst/>
          </a:prstGeom>
        </p:spPr>
        <p:txBody>
          <a:bodyPr wrap="none">
            <a:spAutoFit/>
          </a:bodyPr>
          <a:lstStyle/>
          <a:p>
            <a:r>
              <a:rPr lang="en-GB" b="1" dirty="0" smtClean="0">
                <a:solidFill>
                  <a:schemeClr val="bg1"/>
                </a:solidFill>
              </a:rPr>
              <a:t> </a:t>
            </a:r>
            <a:r>
              <a:rPr lang="ru-RU" b="1" dirty="0" smtClean="0">
                <a:solidFill>
                  <a:schemeClr val="bg1"/>
                </a:solidFill>
              </a:rPr>
              <a:t>5) </a:t>
            </a:r>
            <a:r>
              <a:rPr lang="en-GB" b="1" dirty="0" smtClean="0">
                <a:solidFill>
                  <a:schemeClr val="bg1"/>
                </a:solidFill>
              </a:rPr>
              <a:t>IVR</a:t>
            </a:r>
            <a:r>
              <a:rPr lang="ru-RU" b="1" dirty="0" smtClean="0">
                <a:solidFill>
                  <a:schemeClr val="bg1"/>
                </a:solidFill>
              </a:rPr>
              <a:t> или телефонный </a:t>
            </a:r>
            <a:r>
              <a:rPr lang="ru-RU" b="1" dirty="0" err="1" smtClean="0">
                <a:solidFill>
                  <a:schemeClr val="bg1"/>
                </a:solidFill>
              </a:rPr>
              <a:t>фишинг</a:t>
            </a:r>
            <a:endParaRPr lang="ru-RU" b="1" dirty="0">
              <a:solidFill>
                <a:schemeClr val="bg1"/>
              </a:solidFill>
            </a:endParaRPr>
          </a:p>
        </p:txBody>
      </p:sp>
      <p:sp>
        <p:nvSpPr>
          <p:cNvPr id="8" name="Прямоугольник 7"/>
          <p:cNvSpPr/>
          <p:nvPr/>
        </p:nvSpPr>
        <p:spPr>
          <a:xfrm>
            <a:off x="714348" y="3786190"/>
            <a:ext cx="1647567" cy="369332"/>
          </a:xfrm>
          <a:prstGeom prst="rect">
            <a:avLst/>
          </a:prstGeom>
        </p:spPr>
        <p:txBody>
          <a:bodyPr wrap="none">
            <a:spAutoFit/>
          </a:bodyPr>
          <a:lstStyle/>
          <a:p>
            <a:r>
              <a:rPr lang="ru-RU" b="1" dirty="0" smtClean="0">
                <a:solidFill>
                  <a:schemeClr val="bg1"/>
                </a:solidFill>
              </a:rPr>
              <a:t>7) </a:t>
            </a:r>
            <a:r>
              <a:rPr lang="ru-RU" b="1" dirty="0" err="1" smtClean="0">
                <a:solidFill>
                  <a:schemeClr val="bg1"/>
                </a:solidFill>
              </a:rPr>
              <a:t>Претекстинг</a:t>
            </a:r>
            <a:endParaRPr lang="ru-RU" b="1" dirty="0">
              <a:solidFill>
                <a:schemeClr val="bg1"/>
              </a:solidFill>
            </a:endParaRPr>
          </a:p>
        </p:txBody>
      </p:sp>
      <p:sp>
        <p:nvSpPr>
          <p:cNvPr id="9" name="Прямоугольник 8"/>
          <p:cNvSpPr/>
          <p:nvPr/>
        </p:nvSpPr>
        <p:spPr>
          <a:xfrm>
            <a:off x="714348" y="4143380"/>
            <a:ext cx="1760418" cy="369332"/>
          </a:xfrm>
          <a:prstGeom prst="rect">
            <a:avLst/>
          </a:prstGeom>
        </p:spPr>
        <p:txBody>
          <a:bodyPr wrap="none">
            <a:spAutoFit/>
          </a:bodyPr>
          <a:lstStyle/>
          <a:p>
            <a:r>
              <a:rPr lang="ru-RU" b="1" dirty="0" smtClean="0">
                <a:solidFill>
                  <a:schemeClr val="bg1"/>
                </a:solidFill>
              </a:rPr>
              <a:t>8) </a:t>
            </a:r>
            <a:r>
              <a:rPr lang="ru-RU" b="1" dirty="0" err="1" smtClean="0">
                <a:solidFill>
                  <a:schemeClr val="bg1"/>
                </a:solidFill>
              </a:rPr>
              <a:t>Квид</a:t>
            </a:r>
            <a:r>
              <a:rPr lang="ru-RU" b="1" dirty="0" smtClean="0">
                <a:solidFill>
                  <a:schemeClr val="bg1"/>
                </a:solidFill>
              </a:rPr>
              <a:t> про </a:t>
            </a:r>
            <a:r>
              <a:rPr lang="ru-RU" b="1" dirty="0" err="1" smtClean="0">
                <a:solidFill>
                  <a:schemeClr val="bg1"/>
                </a:solidFill>
              </a:rPr>
              <a:t>кво</a:t>
            </a:r>
            <a:endParaRPr lang="ru-RU" b="1" dirty="0">
              <a:solidFill>
                <a:schemeClr val="bg1"/>
              </a:solidFill>
            </a:endParaRPr>
          </a:p>
        </p:txBody>
      </p:sp>
      <p:sp>
        <p:nvSpPr>
          <p:cNvPr id="10" name="Прямоугольник 9"/>
          <p:cNvSpPr/>
          <p:nvPr/>
        </p:nvSpPr>
        <p:spPr>
          <a:xfrm>
            <a:off x="714348" y="4572008"/>
            <a:ext cx="2499915" cy="369332"/>
          </a:xfrm>
          <a:prstGeom prst="rect">
            <a:avLst/>
          </a:prstGeom>
        </p:spPr>
        <p:txBody>
          <a:bodyPr wrap="none">
            <a:spAutoFit/>
          </a:bodyPr>
          <a:lstStyle/>
          <a:p>
            <a:r>
              <a:rPr lang="ru-RU" b="1" dirty="0" smtClean="0">
                <a:solidFill>
                  <a:schemeClr val="bg1"/>
                </a:solidFill>
              </a:rPr>
              <a:t>9) «Дорожное яблоко»</a:t>
            </a:r>
            <a:endParaRPr lang="ru-RU" b="1" dirty="0">
              <a:solidFill>
                <a:schemeClr val="bg1"/>
              </a:solidFill>
            </a:endParaRPr>
          </a:p>
        </p:txBody>
      </p:sp>
      <p:sp>
        <p:nvSpPr>
          <p:cNvPr id="11" name="Прямоугольник 10"/>
          <p:cNvSpPr/>
          <p:nvPr/>
        </p:nvSpPr>
        <p:spPr>
          <a:xfrm>
            <a:off x="714348" y="4929198"/>
            <a:ext cx="4921027" cy="369332"/>
          </a:xfrm>
          <a:prstGeom prst="rect">
            <a:avLst/>
          </a:prstGeom>
        </p:spPr>
        <p:txBody>
          <a:bodyPr wrap="none">
            <a:spAutoFit/>
          </a:bodyPr>
          <a:lstStyle/>
          <a:p>
            <a:r>
              <a:rPr lang="ru-RU" b="1" dirty="0" smtClean="0">
                <a:solidFill>
                  <a:schemeClr val="bg1"/>
                </a:solidFill>
              </a:rPr>
              <a:t>10) Сбор информации из открытых источников</a:t>
            </a:r>
            <a:endParaRPr lang="ru-RU" b="1" dirty="0">
              <a:solidFill>
                <a:schemeClr val="bg1"/>
              </a:solidFill>
            </a:endParaRPr>
          </a:p>
        </p:txBody>
      </p:sp>
      <p:sp>
        <p:nvSpPr>
          <p:cNvPr id="13" name="Прямоугольник 12"/>
          <p:cNvSpPr/>
          <p:nvPr/>
        </p:nvSpPr>
        <p:spPr>
          <a:xfrm>
            <a:off x="714348" y="5357826"/>
            <a:ext cx="2400016" cy="369332"/>
          </a:xfrm>
          <a:prstGeom prst="rect">
            <a:avLst/>
          </a:prstGeom>
        </p:spPr>
        <p:txBody>
          <a:bodyPr wrap="none">
            <a:spAutoFit/>
          </a:bodyPr>
          <a:lstStyle/>
          <a:p>
            <a:r>
              <a:rPr lang="ru-RU" b="1" dirty="0" smtClean="0">
                <a:solidFill>
                  <a:schemeClr val="bg1"/>
                </a:solidFill>
              </a:rPr>
              <a:t>11) Плечевой серфинг</a:t>
            </a:r>
            <a:endParaRPr lang="ru-RU" b="1" dirty="0">
              <a:solidFill>
                <a:schemeClr val="bg1"/>
              </a:solidFill>
            </a:endParaRPr>
          </a:p>
        </p:txBody>
      </p:sp>
      <p:sp>
        <p:nvSpPr>
          <p:cNvPr id="14" name="Прямоугольник 13"/>
          <p:cNvSpPr/>
          <p:nvPr/>
        </p:nvSpPr>
        <p:spPr>
          <a:xfrm>
            <a:off x="714348" y="3429000"/>
            <a:ext cx="2606804" cy="369332"/>
          </a:xfrm>
          <a:prstGeom prst="rect">
            <a:avLst/>
          </a:prstGeom>
        </p:spPr>
        <p:txBody>
          <a:bodyPr wrap="none">
            <a:spAutoFit/>
          </a:bodyPr>
          <a:lstStyle/>
          <a:p>
            <a:r>
              <a:rPr lang="ru-RU" b="1" dirty="0" smtClean="0">
                <a:solidFill>
                  <a:schemeClr val="bg1"/>
                </a:solidFill>
              </a:rPr>
              <a:t>6) Телефонный </a:t>
            </a:r>
            <a:r>
              <a:rPr lang="ru-RU" b="1" dirty="0" err="1" smtClean="0">
                <a:solidFill>
                  <a:schemeClr val="bg1"/>
                </a:solidFill>
              </a:rPr>
              <a:t>фрикинг</a:t>
            </a:r>
            <a:endParaRPr lang="ru-RU" b="1" dirty="0">
              <a:solidFill>
                <a:schemeClr val="bg1"/>
              </a:solidFill>
            </a:endParaRPr>
          </a:p>
        </p:txBody>
      </p:sp>
    </p:spTree>
  </p:cSld>
  <p:clrMapOvr>
    <a:masterClrMapping/>
  </p:clrMapOvr>
  <p:transition>
    <p:checker dir="vert"/>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429124" y="2714620"/>
            <a:ext cx="4714876" cy="1143000"/>
          </a:xfrm>
        </p:spPr>
        <p:txBody>
          <a:bodyPr>
            <a:normAutofit fontScale="90000"/>
          </a:bodyPr>
          <a:lstStyle/>
          <a:p>
            <a:r>
              <a:rPr lang="ru-RU" sz="2000" dirty="0" smtClean="0">
                <a:solidFill>
                  <a:schemeClr val="bg1"/>
                </a:solidFill>
              </a:rPr>
              <a:t>Атака, которая заключается в отправлении письма с соблазнительной причиной посетить сайт и прямой ссылкой на него, которая лишь имеет сходство с ожидаемым сайтом, например, </a:t>
            </a:r>
            <a:r>
              <a:rPr lang="ru-RU" sz="2000" dirty="0" err="1" smtClean="0">
                <a:solidFill>
                  <a:schemeClr val="bg1"/>
                </a:solidFill>
              </a:rPr>
              <a:t>www.PayPai.com</a:t>
            </a:r>
            <a:r>
              <a:rPr lang="ru-RU" sz="2000" dirty="0" smtClean="0">
                <a:solidFill>
                  <a:schemeClr val="bg1"/>
                </a:solidFill>
              </a:rPr>
              <a:t>. Выглядит это, будто это ссылка на </a:t>
            </a:r>
            <a:r>
              <a:rPr lang="ru-RU" sz="2000" dirty="0" err="1" smtClean="0">
                <a:solidFill>
                  <a:schemeClr val="bg1"/>
                </a:solidFill>
              </a:rPr>
              <a:t>PayPal</a:t>
            </a:r>
            <a:r>
              <a:rPr lang="ru-RU" sz="2000" dirty="0" smtClean="0">
                <a:solidFill>
                  <a:schemeClr val="bg1"/>
                </a:solidFill>
              </a:rPr>
              <a:t>, мало кто заметит, что буква «</a:t>
            </a:r>
            <a:r>
              <a:rPr lang="ru-RU" sz="2000" dirty="0" err="1" smtClean="0">
                <a:solidFill>
                  <a:schemeClr val="bg1"/>
                </a:solidFill>
              </a:rPr>
              <a:t>l</a:t>
            </a:r>
            <a:r>
              <a:rPr lang="ru-RU" sz="2000" dirty="0" smtClean="0">
                <a:solidFill>
                  <a:schemeClr val="bg1"/>
                </a:solidFill>
              </a:rPr>
              <a:t>» заменена на «</a:t>
            </a:r>
            <a:r>
              <a:rPr lang="ru-RU" sz="2000" dirty="0" err="1" smtClean="0">
                <a:solidFill>
                  <a:schemeClr val="bg1"/>
                </a:solidFill>
              </a:rPr>
              <a:t>i</a:t>
            </a:r>
            <a:r>
              <a:rPr lang="ru-RU" sz="2000" dirty="0" smtClean="0">
                <a:solidFill>
                  <a:schemeClr val="bg1"/>
                </a:solidFill>
              </a:rPr>
              <a:t>». Таким образом, при переходе по ссылке жертва увидит сайт, максимально идентичный ожидаемому, и при вводе данных кредитной карты эта информация сразу направляется к злоумышленнику.</a:t>
            </a:r>
            <a:endParaRPr lang="ru-RU" sz="2000" dirty="0">
              <a:solidFill>
                <a:schemeClr val="bg1"/>
              </a:solidFill>
            </a:endParaRPr>
          </a:p>
        </p:txBody>
      </p:sp>
      <p:sp>
        <p:nvSpPr>
          <p:cNvPr id="3" name="Прямоугольник 2"/>
          <p:cNvSpPr/>
          <p:nvPr/>
        </p:nvSpPr>
        <p:spPr>
          <a:xfrm>
            <a:off x="1142976" y="142852"/>
            <a:ext cx="7090274" cy="830997"/>
          </a:xfrm>
          <a:prstGeom prst="rect">
            <a:avLst/>
          </a:prstGeom>
        </p:spPr>
        <p:txBody>
          <a:bodyPr wrap="none">
            <a:spAutoFit/>
          </a:bodyPr>
          <a:lstStyle/>
          <a:p>
            <a:r>
              <a:rPr lang="ru-RU" sz="4000" b="1" dirty="0" smtClean="0">
                <a:solidFill>
                  <a:schemeClr val="bg1"/>
                </a:solidFill>
              </a:rPr>
              <a:t> </a:t>
            </a:r>
            <a:r>
              <a:rPr lang="ru-RU" sz="4800" b="1" dirty="0" smtClean="0">
                <a:solidFill>
                  <a:schemeClr val="bg1"/>
                </a:solidFill>
              </a:rPr>
              <a:t>Несуществующие ссылки</a:t>
            </a:r>
            <a:endParaRPr lang="ru-RU" sz="4800" dirty="0"/>
          </a:p>
        </p:txBody>
      </p:sp>
      <p:pic>
        <p:nvPicPr>
          <p:cNvPr id="12290" name="Picture 2" descr="https://baksman.org/res/baksman/i/u/Social-naja-inzhenerija-kak-metod-krazhi-chuzhih-deneg.jpg"/>
          <p:cNvPicPr>
            <a:picLocks noChangeAspect="1" noChangeArrowheads="1"/>
          </p:cNvPicPr>
          <p:nvPr/>
        </p:nvPicPr>
        <p:blipFill>
          <a:blip r:embed="rId2"/>
          <a:srcRect l="24000" r="26499"/>
          <a:stretch>
            <a:fillRect/>
          </a:stretch>
        </p:blipFill>
        <p:spPr bwMode="auto">
          <a:xfrm>
            <a:off x="285720" y="2643182"/>
            <a:ext cx="3643338" cy="2406795"/>
          </a:xfrm>
          <a:prstGeom prst="rect">
            <a:avLst/>
          </a:prstGeom>
          <a:noFill/>
        </p:spPr>
      </p:pic>
    </p:spTree>
  </p:cSld>
  <p:clrMapOvr>
    <a:masterClrMapping/>
  </p:clrMapOvr>
  <p:transition>
    <p:comb/>
  </p:transition>
  <p:timing>
    <p:tnLst>
      <p:par>
        <p:cTn id="1" dur="indefinite" restart="never" nodeType="tmRoot"/>
      </p:par>
    </p:tnLst>
  </p:timing>
</p:sld>
</file>

<file path=ppt/theme/theme1.xml><?xml version="1.0" encoding="utf-8"?>
<a:theme xmlns:a="http://schemas.openxmlformats.org/drawingml/2006/main" name="TF02498719">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TemplateFile" ma:contentTypeID="0x010100BB2780C3CC07BD4BAA623FF9571645580400D1570604EA743043A2641365C0E91715" ma:contentTypeVersion="55" ma:contentTypeDescription="Create a new document." ma:contentTypeScope="" ma:versionID="2c496a0f341a72d7e8cbd42eb499a6d4">
  <xsd:schema xmlns:xsd="http://www.w3.org/2001/XMLSchema" xmlns:xs="http://www.w3.org/2001/XMLSchema" xmlns:p="http://schemas.microsoft.com/office/2006/metadata/properties" xmlns:ns2="9d035d7d-02e5-4a00-8b62-9a556aabc7b5" xmlns:ns3="91e8d559-4d54-460d-ba58-5d5027f88b4d" targetNamespace="http://schemas.microsoft.com/office/2006/metadata/properties" ma:root="true" ma:fieldsID="2bcea688bd265da693c2f253e50f4ab0" ns2:_="" ns3:_="">
    <xsd:import namespace="9d035d7d-02e5-4a00-8b62-9a556aabc7b5"/>
    <xsd:import namespace="91e8d559-4d54-460d-ba58-5d5027f88b4d"/>
    <xsd:element name="properties">
      <xsd:complexType>
        <xsd:sequence>
          <xsd:element name="documentManagement">
            <xsd:complexType>
              <xsd:all>
                <xsd:element ref="ns2:AcquiredFrom" minOccurs="0"/>
                <xsd:element ref="ns2:UACurrentWords" minOccurs="0"/>
                <xsd:element ref="ns2:TPApplication" minOccurs="0"/>
                <xsd:element ref="ns2:ApprovalLog" minOccurs="0"/>
                <xsd:element ref="ns2:ApprovalStatus" minOccurs="0"/>
                <xsd:element ref="ns2:AssetStart" minOccurs="0"/>
                <xsd:element ref="ns2:AssetExpire" minOccurs="0"/>
                <xsd:element ref="ns2:AssetId" minOccurs="0"/>
                <xsd:element ref="ns2:IsSearchable" minOccurs="0"/>
                <xsd:element ref="ns2:AssetType" minOccurs="0"/>
                <xsd:element ref="ns2:APAuthor" minOccurs="0"/>
                <xsd:element ref="ns2:AverageRating" minOccurs="0"/>
                <xsd:element ref="ns2:BlockPublish" minOccurs="0"/>
                <xsd:element ref="ns2:BugNumber" minOccurs="0"/>
                <xsd:element ref="ns2:CampaignTagsTaxHTField0" minOccurs="0"/>
                <xsd:element ref="ns2:TPClientViewer" minOccurs="0"/>
                <xsd:element ref="ns2:ClipArtFilename" minOccurs="0"/>
                <xsd:element ref="ns2:TPCommandLine" minOccurs="0"/>
                <xsd:element ref="ns2:TPComponent" minOccurs="0"/>
                <xsd:element ref="ns2:ContentItem" minOccurs="0"/>
                <xsd:element ref="ns2:CrawlForDependencies" minOccurs="0"/>
                <xsd:element ref="ns2:CSXHash" minOccurs="0"/>
                <xsd:element ref="ns2:CSXSubmissionMarket" minOccurs="0"/>
                <xsd:element ref="ns2:CSXUpdate" minOccurs="0"/>
                <xsd:element ref="ns2:IntlLangReviewDate" minOccurs="0"/>
                <xsd:element ref="ns2:IsDeleted" minOccurs="0"/>
                <xsd:element ref="ns2:APDescription" minOccurs="0"/>
                <xsd:element ref="ns2:DirectSourceMarket" minOccurs="0"/>
                <xsd:element ref="ns2:Downloads" minOccurs="0"/>
                <xsd:element ref="ns2:DSATActionTaken" minOccurs="0"/>
                <xsd:element ref="ns2:APEditor" minOccurs="0"/>
                <xsd:element ref="ns2:EditorialStatus" minOccurs="0"/>
                <xsd:element ref="ns2:EditorialTags" minOccurs="0"/>
                <xsd:element ref="ns2:TPExecutable" minOccurs="0"/>
                <xsd:element ref="ns2:FeatureTagsTaxHTField0" minOccurs="0"/>
                <xsd:element ref="ns2:TPFriendlyName" minOccurs="0"/>
                <xsd:element ref="ns2:FriendlyTitle" minOccurs="0"/>
                <xsd:element ref="ns2:PrimaryImageGen" minOccurs="0"/>
                <xsd:element ref="ns2:HandoffToMSDN" minOccurs="0"/>
                <xsd:element ref="ns2:InProjectListLookup" minOccurs="0"/>
                <xsd:element ref="ns2:TPInstallLocation" minOccurs="0"/>
                <xsd:element ref="ns2:InternalTagsTaxHTField0" minOccurs="0"/>
                <xsd:element ref="ns2:IntlLangReview" minOccurs="0"/>
                <xsd:element ref="ns2:IntlLangReviewer" minOccurs="0"/>
                <xsd:element ref="ns2:MarketSpecific" minOccurs="0"/>
                <xsd:element ref="ns2:LastCompleteVersionLookup" minOccurs="0"/>
                <xsd:element ref="ns2:LastHandOff" minOccurs="0"/>
                <xsd:element ref="ns2:LastModifiedDateTime" minOccurs="0"/>
                <xsd:element ref="ns2:LastPreviewErrorLookup" minOccurs="0"/>
                <xsd:element ref="ns2:LastPreviewResultLookup" minOccurs="0"/>
                <xsd:element ref="ns2:LastPreviewAttemptDateLookup" minOccurs="0"/>
                <xsd:element ref="ns2:LastPreviewedByLookup" minOccurs="0"/>
                <xsd:element ref="ns2:LastPreviewTimeLookup" minOccurs="0"/>
                <xsd:element ref="ns2:LastPreviewVersionLookup" minOccurs="0"/>
                <xsd:element ref="ns2:LastPublishErrorLookup" minOccurs="0"/>
                <xsd:element ref="ns2:LastPublishResultLookup" minOccurs="0"/>
                <xsd:element ref="ns2:LastPublishAttemptDateLookup" minOccurs="0"/>
                <xsd:element ref="ns2:LastPublishedByLookup" minOccurs="0"/>
                <xsd:element ref="ns2:LastPublishTimeLookup" minOccurs="0"/>
                <xsd:element ref="ns2:LastPublishVersionLookup" minOccurs="0"/>
                <xsd:element ref="ns2:TPLaunchHelpLinkType" minOccurs="0"/>
                <xsd:element ref="ns2:LegacyData" minOccurs="0"/>
                <xsd:element ref="ns2:TPLaunchHelpLink" minOccurs="0"/>
                <xsd:element ref="ns2:LocComments" minOccurs="0"/>
                <xsd:element ref="ns2:LocLastLocAttemptVersionLookup" minOccurs="0"/>
                <xsd:element ref="ns2:LocLastLocAttemptVersionTypeLookup" minOccurs="0"/>
                <xsd:element ref="ns2:LocManualTestRequired" minOccurs="0"/>
                <xsd:element ref="ns2:LocMarketGroupTiers2" minOccurs="0"/>
                <xsd:element ref="ns2:LocNewPublishedVersionLookup" minOccurs="0"/>
                <xsd:element ref="ns2:LocOverallHandbackStatusLookup" minOccurs="0"/>
                <xsd:element ref="ns2:LocOverallLocStatusLookup" minOccurs="0"/>
                <xsd:element ref="ns2:LocOverallPreviewStatusLookup" minOccurs="0"/>
                <xsd:element ref="ns2:LocOverallPublishStatusLookup" minOccurs="0"/>
                <xsd:element ref="ns2:IntlLocPriority" minOccurs="0"/>
                <xsd:element ref="ns2:LocProcessedForHandoffsLookup" minOccurs="0"/>
                <xsd:element ref="ns2:LocProcessedForMarketsLookup" minOccurs="0"/>
                <xsd:element ref="ns2:LocPublishedDependentAssetsLookup" minOccurs="0"/>
                <xsd:element ref="ns2:LocPublishedLinkedAssetsLookup" minOccurs="0"/>
                <xsd:element ref="ns2:LocRecommendedHandoff" minOccurs="0"/>
                <xsd:element ref="ns2:LocalizationTagsTaxHTField0" minOccurs="0"/>
                <xsd:element ref="ns2:MachineTranslated" minOccurs="0"/>
                <xsd:element ref="ns2:Manager" minOccurs="0"/>
                <xsd:element ref="ns2:Markets" minOccurs="0"/>
                <xsd:element ref="ns2:Milestone" minOccurs="0"/>
                <xsd:element ref="ns2:TPNamespace" minOccurs="0"/>
                <xsd:element ref="ns2:NumericId" minOccurs="0"/>
                <xsd:element ref="ns2:NumOfRatingsLookup" minOccurs="0"/>
                <xsd:element ref="ns2:OOCacheId" minOccurs="0"/>
                <xsd:element ref="ns2:OpenTemplate" minOccurs="0"/>
                <xsd:element ref="ns2:OriginAsset" minOccurs="0"/>
                <xsd:element ref="ns2:OriginalRelease" minOccurs="0"/>
                <xsd:element ref="ns2:OriginalSourceMarket" minOccurs="0"/>
                <xsd:element ref="ns2:OutputCachingOn" minOccurs="0"/>
                <xsd:element ref="ns2:ParentAssetId" minOccurs="0"/>
                <xsd:element ref="ns2:PlannedPubDate" minOccurs="0"/>
                <xsd:element ref="ns2:PolicheckWords" minOccurs="0"/>
                <xsd:element ref="ns2:BusinessGroup" minOccurs="0"/>
                <xsd:element ref="ns2:UAProjectedTotalWords" minOccurs="0"/>
                <xsd:element ref="ns2:Provider" minOccurs="0"/>
                <xsd:element ref="ns2:Providers" minOccurs="0"/>
                <xsd:element ref="ns2:PublishStatusLookup" minOccurs="0"/>
                <xsd:element ref="ns2:PublishTargets" minOccurs="0"/>
                <xsd:element ref="ns2:RecommendationsModifier" minOccurs="0"/>
                <xsd:element ref="ns2:ArtSampleDocs" minOccurs="0"/>
                <xsd:element ref="ns2:ScenarioTagsTaxHTField0" minOccurs="0"/>
                <xsd:element ref="ns2:ShowIn" minOccurs="0"/>
                <xsd:element ref="ns2:SourceTitle" minOccurs="0"/>
                <xsd:element ref="ns2:CSXSubmissionDate" minOccurs="0"/>
                <xsd:element ref="ns2:SubmitterId" minOccurs="0"/>
                <xsd:element ref="ns2:TaxCatchAll" minOccurs="0"/>
                <xsd:element ref="ns2:TaxCatchAllLabel" minOccurs="0"/>
                <xsd:element ref="ns2:TemplateStatus" minOccurs="0"/>
                <xsd:element ref="ns2:TemplateTemplateType" minOccurs="0"/>
                <xsd:element ref="ns2:ThumbnailAssetId" minOccurs="0"/>
                <xsd:element ref="ns2:TimesCloned" minOccurs="0"/>
                <xsd:element ref="ns2:TrustLevel" minOccurs="0"/>
                <xsd:element ref="ns2:UALocComments" minOccurs="0"/>
                <xsd:element ref="ns2:UALocRecommendation" minOccurs="0"/>
                <xsd:element ref="ns2:UANotes" minOccurs="0"/>
                <xsd:element ref="ns2:TPAppVersion" minOccurs="0"/>
                <xsd:element ref="ns2:VoteCount" minOccurs="0"/>
                <xsd:element ref="ns3:Description0" minOccurs="0"/>
                <xsd:element ref="ns3:Component"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d035d7d-02e5-4a00-8b62-9a556aabc7b5" elementFormDefault="qualified">
    <xsd:import namespace="http://schemas.microsoft.com/office/2006/documentManagement/types"/>
    <xsd:import namespace="http://schemas.microsoft.com/office/infopath/2007/PartnerControls"/>
    <xsd:element name="AcquiredFrom" ma:index="1" nillable="true" ma:displayName="Acquired From" ma:default="Internal MS" ma:internalName="AcquiredFrom" ma:readOnly="false">
      <xsd:simpleType>
        <xsd:restriction base="dms:Choice">
          <xsd:enumeration value="Internal MS"/>
          <xsd:enumeration value="Community"/>
          <xsd:enumeration value="MVP"/>
          <xsd:enumeration value="Publisher"/>
          <xsd:enumeration value="Partner"/>
          <xsd:enumeration value="None"/>
        </xsd:restriction>
      </xsd:simpleType>
    </xsd:element>
    <xsd:element name="UACurrentWords" ma:index="2" nillable="true" ma:displayName="Actual Word Count" ma:default="" ma:internalName="UACurrentWords" ma:readOnly="false">
      <xsd:simpleType>
        <xsd:restriction base="dms:Unknown"/>
      </xsd:simpleType>
    </xsd:element>
    <xsd:element name="TPApplication" ma:index="3" nillable="true" ma:displayName="Application to Open Template With" ma:default="" ma:internalName="TPApplication">
      <xsd:simpleType>
        <xsd:restriction base="dms:Text"/>
      </xsd:simpleType>
    </xsd:element>
    <xsd:element name="ApprovalLog" ma:index="4" nillable="true" ma:displayName="Approval Log" ma:default="" ma:hidden="true" ma:internalName="ApprovalLog" ma:readOnly="false">
      <xsd:simpleType>
        <xsd:restriction base="dms:Note"/>
      </xsd:simpleType>
    </xsd:element>
    <xsd:element name="ApprovalStatus" ma:index="5" nillable="true" ma:displayName="Approval Status" ma:default="InProgress" ma:internalName="ApprovalStatus" ma:readOnly="false">
      <xsd:simpleType>
        <xsd:restriction base="dms:Choice">
          <xsd:enumeration value="InProgress"/>
          <xsd:enumeration value="Rejected"/>
          <xsd:enumeration value="Questionable"/>
          <xsd:enumeration value="ApprovedAutomatic"/>
          <xsd:enumeration value="ApprovedManual"/>
          <xsd:enumeration value="On Hold"/>
          <xsd:enumeration value="Needs Review"/>
          <xsd:enumeration value="A Violation"/>
          <xsd:enumeration value="Unpublished Violation"/>
        </xsd:restriction>
      </xsd:simpleType>
    </xsd:element>
    <xsd:element name="AssetStart" ma:index="6" nillable="true" ma:displayName="Asset Begin Date" ma:default="[Today]" ma:internalName="AssetStart" ma:readOnly="false">
      <xsd:simpleType>
        <xsd:restriction base="dms:DateTime"/>
      </xsd:simpleType>
    </xsd:element>
    <xsd:element name="AssetExpire" ma:index="7" nillable="true" ma:displayName="Asset End Date" ma:default="2029-01-01T00:00:00Z" ma:internalName="AssetExpire" ma:readOnly="false">
      <xsd:simpleType>
        <xsd:restriction base="dms:DateTime"/>
      </xsd:simpleType>
    </xsd:element>
    <xsd:element name="AssetId" ma:index="8" nillable="true" ma:displayName="Asset ID" ma:default="" ma:indexed="true" ma:internalName="AssetId" ma:readOnly="false">
      <xsd:simpleType>
        <xsd:restriction base="dms:Text">
          <xsd:maxLength value="255"/>
        </xsd:restriction>
      </xsd:simpleType>
    </xsd:element>
    <xsd:element name="IsSearchable" ma:index="9" nillable="true" ma:displayName="Asset Searchable?" ma:default="true" ma:internalName="IsSearchable" ma:readOnly="false">
      <xsd:simpleType>
        <xsd:restriction base="dms:Boolean"/>
      </xsd:simpleType>
    </xsd:element>
    <xsd:element name="AssetType" ma:index="10" nillable="true" ma:displayName="Asset Type" ma:default="" ma:internalName="AssetType" ma:readOnly="false">
      <xsd:simpleType>
        <xsd:restriction base="dms:Unknown"/>
      </xsd:simpleType>
    </xsd:element>
    <xsd:element name="APAuthor" ma:index="11" nillable="true" ma:displayName="Author" ma:default="" ma:list="UserInfo" ma:internalName="APAuthor" ma:readOnly="fals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AverageRating" ma:index="12" nillable="true" ma:displayName="Average Rating" ma:internalName="AverageRating" ma:readOnly="false">
      <xsd:simpleType>
        <xsd:restriction base="dms:Text"/>
      </xsd:simpleType>
    </xsd:element>
    <xsd:element name="BlockPublish" ma:index="13" nillable="true" ma:displayName="Block from Publishing?" ma:default="" ma:internalName="BlockPublish" ma:readOnly="false">
      <xsd:simpleType>
        <xsd:restriction base="dms:Boolean"/>
      </xsd:simpleType>
    </xsd:element>
    <xsd:element name="BugNumber" ma:index="14" nillable="true" ma:displayName="Bug Number" ma:default="" ma:internalName="BugNumber" ma:readOnly="false">
      <xsd:simpleType>
        <xsd:restriction base="dms:Text"/>
      </xsd:simpleType>
    </xsd:element>
    <xsd:element name="CampaignTagsTaxHTField0" ma:index="16" nillable="true" ma:taxonomy="true" ma:internalName="CampaignTagsTaxHTField0" ma:taxonomyFieldName="CampaignTags" ma:displayName="Campaigns" ma:readOnly="false" ma:default="" ma:fieldId="{dc117081-80f4-4e10-b46d-e6dc6854316c}" ma:taxonomyMulti="true" ma:sspId="8f79753a-75d3-41f5-8ca3-40b843941b4f" ma:termSetId="ca0e50d4-faa1-44ce-961e-bb1441c60e66" ma:anchorId="00000000-0000-0000-0000-000000000000" ma:open="false" ma:isKeyword="false">
      <xsd:complexType>
        <xsd:sequence>
          <xsd:element ref="pc:Terms" minOccurs="0" maxOccurs="1"/>
        </xsd:sequence>
      </xsd:complexType>
    </xsd:element>
    <xsd:element name="TPClientViewer" ma:index="17" nillable="true" ma:displayName="Client Viewer" ma:default="" ma:internalName="TPClientViewer">
      <xsd:simpleType>
        <xsd:restriction base="dms:Text"/>
      </xsd:simpleType>
    </xsd:element>
    <xsd:element name="ClipArtFilename" ma:index="18" nillable="true" ma:displayName="Clip Art Name" ma:default="" ma:internalName="ClipArtFilename" ma:readOnly="false">
      <xsd:simpleType>
        <xsd:restriction base="dms:Text"/>
      </xsd:simpleType>
    </xsd:element>
    <xsd:element name="TPCommandLine" ma:index="19" nillable="true" ma:displayName="Command Line" ma:default="" ma:internalName="TPCommandLine">
      <xsd:simpleType>
        <xsd:restriction base="dms:Text"/>
      </xsd:simpleType>
    </xsd:element>
    <xsd:element name="TPComponent" ma:index="20" nillable="true" ma:displayName="Component" ma:default="" ma:internalName="TPComponent">
      <xsd:simpleType>
        <xsd:restriction base="dms:Text"/>
      </xsd:simpleType>
    </xsd:element>
    <xsd:element name="ContentItem" ma:index="21" nillable="true" ma:displayName="Content Item" ma:default="" ma:hidden="true" ma:internalName="ContentItem" ma:readOnly="false">
      <xsd:simpleType>
        <xsd:restriction base="dms:Unknown"/>
      </xsd:simpleType>
    </xsd:element>
    <xsd:element name="CrawlForDependencies" ma:index="23" nillable="true" ma:displayName="Crawl for Dependencies?" ma:default="true" ma:internalName="CrawlForDependencies" ma:readOnly="false">
      <xsd:simpleType>
        <xsd:restriction base="dms:Boolean"/>
      </xsd:simpleType>
    </xsd:element>
    <xsd:element name="CSXHash" ma:index="26" nillable="true" ma:displayName="CSX Hash" ma:default="" ma:indexed="true" ma:internalName="CSXHash" ma:readOnly="false">
      <xsd:simpleType>
        <xsd:restriction base="dms:Text"/>
      </xsd:simpleType>
    </xsd:element>
    <xsd:element name="CSXSubmissionMarket" ma:index="27" nillable="true" ma:displayName="CSX Submission Market" ma:default="" ma:list="{41FC7ADF-4C62-4413-95B2-CDE72C4AD396}" ma:internalName="CSXSubmissionMarket" ma:readOnly="false" ma:showField="MarketName" ma:web="9d035d7d-02e5-4a00-8b62-9a556aabc7b5">
      <xsd:simpleType>
        <xsd:restriction base="dms:Lookup"/>
      </xsd:simpleType>
    </xsd:element>
    <xsd:element name="CSXUpdate" ma:index="28" nillable="true" ma:displayName="CSX Updated?" ma:default="false" ma:internalName="CSXUpdate" ma:readOnly="false">
      <xsd:simpleType>
        <xsd:restriction base="dms:Boolean"/>
      </xsd:simpleType>
    </xsd:element>
    <xsd:element name="IntlLangReviewDate" ma:index="29" nillable="true" ma:displayName="Date to Complete Intl QA" ma:default="" ma:internalName="IntlLangReviewDate" ma:readOnly="false">
      <xsd:simpleType>
        <xsd:restriction base="dms:DateTime"/>
      </xsd:simpleType>
    </xsd:element>
    <xsd:element name="IsDeleted" ma:index="30" nillable="true" ma:displayName="Deleted?" ma:default="" ma:internalName="IsDeleted" ma:readOnly="false">
      <xsd:simpleType>
        <xsd:restriction base="dms:Boolean"/>
      </xsd:simpleType>
    </xsd:element>
    <xsd:element name="APDescription" ma:index="31" nillable="true" ma:displayName="Description" ma:default="" ma:internalName="APDescription" ma:readOnly="false">
      <xsd:simpleType>
        <xsd:restriction base="dms:Note"/>
      </xsd:simpleType>
    </xsd:element>
    <xsd:element name="DirectSourceMarket" ma:index="32" nillable="true" ma:displayName="Direct Source Market Group" ma:default="" ma:internalName="DirectSourceMarket" ma:readOnly="false">
      <xsd:simpleType>
        <xsd:restriction base="dms:Text"/>
      </xsd:simpleType>
    </xsd:element>
    <xsd:element name="Downloads" ma:index="33" nillable="true" ma:displayName="Downloads" ma:default="0" ma:hidden="true" ma:internalName="Downloads" ma:readOnly="false">
      <xsd:simpleType>
        <xsd:restriction base="dms:Unknown"/>
      </xsd:simpleType>
    </xsd:element>
    <xsd:element name="DSATActionTaken" ma:index="34" nillable="true" ma:displayName="DSAT Action Taken" ma:default="" ma:internalName="DSATActionTaken" ma:readOnly="false">
      <xsd:simpleType>
        <xsd:restriction base="dms:Choice">
          <xsd:enumeration value="Best Bets"/>
          <xsd:enumeration value="Expire"/>
          <xsd:enumeration value="Hide"/>
          <xsd:enumeration value="None"/>
        </xsd:restriction>
      </xsd:simpleType>
    </xsd:element>
    <xsd:element name="APEditor" ma:index="35" nillable="true" ma:displayName="Editor" ma:default="" ma:list="UserInfo" ma:internalName="APEditor" ma:readOnly="fals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EditorialStatus" ma:index="36" nillable="true" ma:displayName="Editorial Status" ma:default="" ma:internalName="EditorialStatus" ma:readOnly="false">
      <xsd:simpleType>
        <xsd:restriction base="dms:Unknown"/>
      </xsd:simpleType>
    </xsd:element>
    <xsd:element name="EditorialTags" ma:index="37" nillable="true" ma:displayName="Editorial Tags" ma:default="" ma:internalName="EditorialTags">
      <xsd:simpleType>
        <xsd:restriction base="dms:Unknown"/>
      </xsd:simpleType>
    </xsd:element>
    <xsd:element name="TPExecutable" ma:index="38" nillable="true" ma:displayName="Executable" ma:default="" ma:internalName="TPExecutable">
      <xsd:simpleType>
        <xsd:restriction base="dms:Text"/>
      </xsd:simpleType>
    </xsd:element>
    <xsd:element name="FeatureTagsTaxHTField0" ma:index="40" nillable="true" ma:taxonomy="true" ma:internalName="FeatureTagsTaxHTField0" ma:taxonomyFieldName="FeatureTags" ma:displayName="Features" ma:readOnly="false" ma:default="" ma:fieldId="{5e663266-dbf1-446f-b076-28feab654dae}" ma:taxonomyMulti="true" ma:sspId="8f79753a-75d3-41f5-8ca3-40b843941b4f" ma:termSetId="f1ab6845-967d-4854-a0ba-4ec07f0f8113" ma:anchorId="00000000-0000-0000-0000-000000000000" ma:open="false" ma:isKeyword="false">
      <xsd:complexType>
        <xsd:sequence>
          <xsd:element ref="pc:Terms" minOccurs="0" maxOccurs="1"/>
        </xsd:sequence>
      </xsd:complexType>
    </xsd:element>
    <xsd:element name="TPFriendlyName" ma:index="41" nillable="true" ma:displayName="Friendly Name" ma:default="" ma:internalName="TPFriendlyName">
      <xsd:simpleType>
        <xsd:restriction base="dms:Text"/>
      </xsd:simpleType>
    </xsd:element>
    <xsd:element name="FriendlyTitle" ma:index="42" nillable="true" ma:displayName="Friendly Title" ma:default="" ma:description="Shorter title to be used when displaying search results" ma:internalName="FriendlyTitle" ma:readOnly="false">
      <xsd:simpleType>
        <xsd:restriction base="dms:Text"/>
      </xsd:simpleType>
    </xsd:element>
    <xsd:element name="PrimaryImageGen" ma:index="43" nillable="true" ma:displayName="Generate Images?" ma:default="true" ma:internalName="PrimaryImageGen">
      <xsd:simpleType>
        <xsd:restriction base="dms:Boolean"/>
      </xsd:simpleType>
    </xsd:element>
    <xsd:element name="HandoffToMSDN" ma:index="44" nillable="true" ma:displayName="Handoff To MSDN Date" ma:default="" ma:internalName="HandoffToMSDN" ma:readOnly="false">
      <xsd:simpleType>
        <xsd:restriction base="dms:DateTime"/>
      </xsd:simpleType>
    </xsd:element>
    <xsd:element name="InProjectListLookup" ma:index="45" nillable="true" ma:displayName="InProjectListLookup" ma:list="{CD722278-12DA-4BA9-B56C-2624CA46C480}" ma:internalName="InProjectListLookup" ma:readOnly="true" ma:showField="InProjectList" ma:web="9d035d7d-02e5-4a00-8b62-9a556aabc7b5">
      <xsd:complexType>
        <xsd:complexContent>
          <xsd:extension base="dms:MultiChoiceLookup">
            <xsd:sequence>
              <xsd:element name="Value" type="dms:Lookup" maxOccurs="unbounded" minOccurs="0" nillable="true"/>
            </xsd:sequence>
          </xsd:extension>
        </xsd:complexContent>
      </xsd:complexType>
    </xsd:element>
    <xsd:element name="TPInstallLocation" ma:index="46" nillable="true" ma:displayName="Install Location" ma:default="" ma:internalName="TPInstallLocation">
      <xsd:simpleType>
        <xsd:restriction base="dms:Text"/>
      </xsd:simpleType>
    </xsd:element>
    <xsd:element name="InternalTagsTaxHTField0" ma:index="48" nillable="true" ma:taxonomy="true" ma:internalName="InternalTagsTaxHTField0" ma:taxonomyFieldName="InternalTags" ma:displayName="Internal Tags" ma:readOnly="false" ma:default="" ma:fieldId="{65226a81-6f17-445b-9321-8ea42e2eee04}" ma:taxonomyMulti="true" ma:sspId="8f79753a-75d3-41f5-8ca3-40b843941b4f" ma:termSetId="82b6639e-f7fc-4c18-ad2d-003a6e707765" ma:anchorId="00000000-0000-0000-0000-000000000000" ma:open="false" ma:isKeyword="false">
      <xsd:complexType>
        <xsd:sequence>
          <xsd:element ref="pc:Terms" minOccurs="0" maxOccurs="1"/>
        </xsd:sequence>
      </xsd:complexType>
    </xsd:element>
    <xsd:element name="IntlLangReview" ma:index="49" nillable="true" ma:displayName="Intl Lang QA Review Required?" ma:default="" ma:internalName="IntlLangReview" ma:readOnly="false">
      <xsd:simpleType>
        <xsd:restriction base="dms:Boolean"/>
      </xsd:simpleType>
    </xsd:element>
    <xsd:element name="IntlLangReviewer" ma:index="50" nillable="true" ma:displayName="Intl Lang QA Reviewer" ma:default="" ma:internalName="IntlLangReviewer" ma:readOnly="false">
      <xsd:simpleType>
        <xsd:restriction base="dms:Text"/>
      </xsd:simpleType>
    </xsd:element>
    <xsd:element name="MarketSpecific" ma:index="51" nillable="true" ma:displayName="Is Market Specific?" ma:default="" ma:internalName="MarketSpecific" ma:readOnly="false">
      <xsd:simpleType>
        <xsd:restriction base="dms:Boolean"/>
      </xsd:simpleType>
    </xsd:element>
    <xsd:element name="LastCompleteVersionLookup" ma:index="52" nillable="true" ma:displayName="Last Complete Version Lookup" ma:default="" ma:list="{CD722278-12DA-4BA9-B56C-2624CA46C480}" ma:internalName="LastCompleteVersionLookup" ma:readOnly="true" ma:showField="LastCompleteVersion" ma:web="9d035d7d-02e5-4a00-8b62-9a556aabc7b5">
      <xsd:complexType>
        <xsd:complexContent>
          <xsd:extension base="dms:MultiChoiceLookup">
            <xsd:sequence>
              <xsd:element name="Value" type="dms:Lookup" maxOccurs="unbounded" minOccurs="0" nillable="true"/>
            </xsd:sequence>
          </xsd:extension>
        </xsd:complexContent>
      </xsd:complexType>
    </xsd:element>
    <xsd:element name="LastHandOff" ma:index="53" nillable="true" ma:displayName="Last Hand-off" ma:default="" ma:internalName="LastHandOff" ma:readOnly="false">
      <xsd:simpleType>
        <xsd:restriction base="dms:DateTime"/>
      </xsd:simpleType>
    </xsd:element>
    <xsd:element name="LastModifiedDateTime" ma:index="54" nillable="true" ma:displayName="Last Modified Date" ma:default="" ma:internalName="LastModifiedDateTime" ma:readOnly="false">
      <xsd:simpleType>
        <xsd:restriction base="dms:DateTime"/>
      </xsd:simpleType>
    </xsd:element>
    <xsd:element name="LastPreviewErrorLookup" ma:index="55" nillable="true" ma:displayName="Last Preview Attempt Error" ma:default="" ma:list="{CD722278-12DA-4BA9-B56C-2624CA46C480}" ma:internalName="LastPreviewErrorLookup" ma:readOnly="true" ma:showField="LastPreviewError" ma:web="9d035d7d-02e5-4a00-8b62-9a556aabc7b5">
      <xsd:complexType>
        <xsd:complexContent>
          <xsd:extension base="dms:MultiChoiceLookup">
            <xsd:sequence>
              <xsd:element name="Value" type="dms:Lookup" maxOccurs="unbounded" minOccurs="0" nillable="true"/>
            </xsd:sequence>
          </xsd:extension>
        </xsd:complexContent>
      </xsd:complexType>
    </xsd:element>
    <xsd:element name="LastPreviewResultLookup" ma:index="56" nillable="true" ma:displayName="Last Preview Attempt Result" ma:default="" ma:list="{CD722278-12DA-4BA9-B56C-2624CA46C480}" ma:internalName="LastPreviewResultLookup" ma:readOnly="true" ma:showField="LastPreviewResult" ma:web="9d035d7d-02e5-4a00-8b62-9a556aabc7b5">
      <xsd:complexType>
        <xsd:complexContent>
          <xsd:extension base="dms:MultiChoiceLookup">
            <xsd:sequence>
              <xsd:element name="Value" type="dms:Lookup" maxOccurs="unbounded" minOccurs="0" nillable="true"/>
            </xsd:sequence>
          </xsd:extension>
        </xsd:complexContent>
      </xsd:complexType>
    </xsd:element>
    <xsd:element name="LastPreviewAttemptDateLookup" ma:index="57" nillable="true" ma:displayName="Last Preview Attempted On" ma:default="" ma:list="{CD722278-12DA-4BA9-B56C-2624CA46C480}" ma:internalName="LastPreviewAttemptDateLookup" ma:readOnly="true" ma:showField="LastPreviewAttemptDate" ma:web="9d035d7d-02e5-4a00-8b62-9a556aabc7b5">
      <xsd:complexType>
        <xsd:complexContent>
          <xsd:extension base="dms:MultiChoiceLookup">
            <xsd:sequence>
              <xsd:element name="Value" type="dms:Lookup" maxOccurs="unbounded" minOccurs="0" nillable="true"/>
            </xsd:sequence>
          </xsd:extension>
        </xsd:complexContent>
      </xsd:complexType>
    </xsd:element>
    <xsd:element name="LastPreviewedByLookup" ma:index="58" nillable="true" ma:displayName="Last Previewed By" ma:default="" ma:list="{CD722278-12DA-4BA9-B56C-2624CA46C480}" ma:internalName="LastPreviewedByLookup" ma:readOnly="true" ma:showField="LastPreviewedBy" ma:web="9d035d7d-02e5-4a00-8b62-9a556aabc7b5">
      <xsd:complexType>
        <xsd:complexContent>
          <xsd:extension base="dms:MultiChoiceLookup">
            <xsd:sequence>
              <xsd:element name="Value" type="dms:Lookup" maxOccurs="unbounded" minOccurs="0" nillable="true"/>
            </xsd:sequence>
          </xsd:extension>
        </xsd:complexContent>
      </xsd:complexType>
    </xsd:element>
    <xsd:element name="LastPreviewTimeLookup" ma:index="59" nillable="true" ma:displayName="Last Previewed Date" ma:default="" ma:list="{CD722278-12DA-4BA9-B56C-2624CA46C480}" ma:internalName="LastPreviewTimeLookup" ma:readOnly="true" ma:showField="LastPreviewTime" ma:web="9d035d7d-02e5-4a00-8b62-9a556aabc7b5">
      <xsd:complexType>
        <xsd:complexContent>
          <xsd:extension base="dms:MultiChoiceLookup">
            <xsd:sequence>
              <xsd:element name="Value" type="dms:Lookup" maxOccurs="unbounded" minOccurs="0" nillable="true"/>
            </xsd:sequence>
          </xsd:extension>
        </xsd:complexContent>
      </xsd:complexType>
    </xsd:element>
    <xsd:element name="LastPreviewVersionLookup" ma:index="60" nillable="true" ma:displayName="Last Previewed Version" ma:default="" ma:list="{CD722278-12DA-4BA9-B56C-2624CA46C480}" ma:internalName="LastPreviewVersionLookup" ma:readOnly="true" ma:showField="LastPreviewVersion" ma:web="9d035d7d-02e5-4a00-8b62-9a556aabc7b5">
      <xsd:complexType>
        <xsd:complexContent>
          <xsd:extension base="dms:MultiChoiceLookup">
            <xsd:sequence>
              <xsd:element name="Value" type="dms:Lookup" maxOccurs="unbounded" minOccurs="0" nillable="true"/>
            </xsd:sequence>
          </xsd:extension>
        </xsd:complexContent>
      </xsd:complexType>
    </xsd:element>
    <xsd:element name="LastPublishErrorLookup" ma:index="61" nillable="true" ma:displayName="Last Publish Attempt Error" ma:default="" ma:list="{CD722278-12DA-4BA9-B56C-2624CA46C480}" ma:internalName="LastPublishErrorLookup" ma:readOnly="true" ma:showField="LastPublishError" ma:web="9d035d7d-02e5-4a00-8b62-9a556aabc7b5">
      <xsd:complexType>
        <xsd:complexContent>
          <xsd:extension base="dms:MultiChoiceLookup">
            <xsd:sequence>
              <xsd:element name="Value" type="dms:Lookup" maxOccurs="unbounded" minOccurs="0" nillable="true"/>
            </xsd:sequence>
          </xsd:extension>
        </xsd:complexContent>
      </xsd:complexType>
    </xsd:element>
    <xsd:element name="LastPublishResultLookup" ma:index="62" nillable="true" ma:displayName="Last Publish Attempt Result" ma:default="" ma:list="{CD722278-12DA-4BA9-B56C-2624CA46C480}" ma:internalName="LastPublishResultLookup" ma:readOnly="true" ma:showField="LastPublishResult" ma:web="9d035d7d-02e5-4a00-8b62-9a556aabc7b5">
      <xsd:complexType>
        <xsd:complexContent>
          <xsd:extension base="dms:MultiChoiceLookup">
            <xsd:sequence>
              <xsd:element name="Value" type="dms:Lookup" maxOccurs="unbounded" minOccurs="0" nillable="true"/>
            </xsd:sequence>
          </xsd:extension>
        </xsd:complexContent>
      </xsd:complexType>
    </xsd:element>
    <xsd:element name="LastPublishAttemptDateLookup" ma:index="63" nillable="true" ma:displayName="Last Publish Attempted On" ma:default="" ma:list="{CD722278-12DA-4BA9-B56C-2624CA46C480}" ma:internalName="LastPublishAttemptDateLookup" ma:readOnly="true" ma:showField="LastPublishAttemptDate" ma:web="9d035d7d-02e5-4a00-8b62-9a556aabc7b5">
      <xsd:complexType>
        <xsd:complexContent>
          <xsd:extension base="dms:MultiChoiceLookup">
            <xsd:sequence>
              <xsd:element name="Value" type="dms:Lookup" maxOccurs="unbounded" minOccurs="0" nillable="true"/>
            </xsd:sequence>
          </xsd:extension>
        </xsd:complexContent>
      </xsd:complexType>
    </xsd:element>
    <xsd:element name="LastPublishedByLookup" ma:index="64" nillable="true" ma:displayName="Last Published By" ma:default="" ma:list="{CD722278-12DA-4BA9-B56C-2624CA46C480}" ma:internalName="LastPublishedByLookup" ma:readOnly="true" ma:showField="LastPublishedBy" ma:web="9d035d7d-02e5-4a00-8b62-9a556aabc7b5">
      <xsd:complexType>
        <xsd:complexContent>
          <xsd:extension base="dms:MultiChoiceLookup">
            <xsd:sequence>
              <xsd:element name="Value" type="dms:Lookup" maxOccurs="unbounded" minOccurs="0" nillable="true"/>
            </xsd:sequence>
          </xsd:extension>
        </xsd:complexContent>
      </xsd:complexType>
    </xsd:element>
    <xsd:element name="LastPublishTimeLookup" ma:index="65" nillable="true" ma:displayName="Last Published Date" ma:default="" ma:list="{CD722278-12DA-4BA9-B56C-2624CA46C480}" ma:internalName="LastPublishTimeLookup" ma:readOnly="true" ma:showField="LastPublishTime" ma:web="9d035d7d-02e5-4a00-8b62-9a556aabc7b5">
      <xsd:complexType>
        <xsd:complexContent>
          <xsd:extension base="dms:MultiChoiceLookup">
            <xsd:sequence>
              <xsd:element name="Value" type="dms:Lookup" maxOccurs="unbounded" minOccurs="0" nillable="true"/>
            </xsd:sequence>
          </xsd:extension>
        </xsd:complexContent>
      </xsd:complexType>
    </xsd:element>
    <xsd:element name="LastPublishVersionLookup" ma:index="66" nillable="true" ma:displayName="Last Published Version" ma:default="" ma:list="{CD722278-12DA-4BA9-B56C-2624CA46C480}" ma:internalName="LastPublishVersionLookup" ma:readOnly="true" ma:showField="LastPublishVersion" ma:web="9d035d7d-02e5-4a00-8b62-9a556aabc7b5">
      <xsd:complexType>
        <xsd:complexContent>
          <xsd:extension base="dms:MultiChoiceLookup">
            <xsd:sequence>
              <xsd:element name="Value" type="dms:Lookup" maxOccurs="unbounded" minOccurs="0" nillable="true"/>
            </xsd:sequence>
          </xsd:extension>
        </xsd:complexContent>
      </xsd:complexType>
    </xsd:element>
    <xsd:element name="TPLaunchHelpLinkType" ma:index="67" nillable="true" ma:displayName="Launch Help Link Type" ma:default="Template" ma:internalName="TPLaunchHelpLinkType">
      <xsd:simpleType>
        <xsd:restriction base="dms:Choice">
          <xsd:enumeration value="Template"/>
          <xsd:enumeration value="Training"/>
          <xsd:enumeration value="URL"/>
          <xsd:enumeration value="None"/>
        </xsd:restriction>
      </xsd:simpleType>
    </xsd:element>
    <xsd:element name="LegacyData" ma:index="68" nillable="true" ma:displayName="Legacy Data" ma:default="" ma:internalName="LegacyData" ma:readOnly="false">
      <xsd:simpleType>
        <xsd:restriction base="dms:Note"/>
      </xsd:simpleType>
    </xsd:element>
    <xsd:element name="TPLaunchHelpLink" ma:index="69" nillable="true" ma:displayName="Link to Launch Help Topic" ma:default="" ma:internalName="TPLaunchHelpLink">
      <xsd:simpleType>
        <xsd:restriction base="dms:Text"/>
      </xsd:simpleType>
    </xsd:element>
    <xsd:element name="LocComments" ma:index="70" nillable="true" ma:displayName="Loc Approval Comments" ma:default="" ma:internalName="LocComments" ma:readOnly="false">
      <xsd:simpleType>
        <xsd:restriction base="dms:Note"/>
      </xsd:simpleType>
    </xsd:element>
    <xsd:element name="LocLastLocAttemptVersionLookup" ma:index="71" nillable="true" ma:displayName="Loc Last Loc Attempt Version" ma:default="" ma:list="{B116CC8E-FCD3-4331-849C-1BF4DB8052AE}" ma:internalName="LocLastLocAttemptVersionLookup" ma:readOnly="false" ma:showField="LastLocAttemptVersion" ma:web="9d035d7d-02e5-4a00-8b62-9a556aabc7b5">
      <xsd:simpleType>
        <xsd:restriction base="dms:Lookup"/>
      </xsd:simpleType>
    </xsd:element>
    <xsd:element name="LocLastLocAttemptVersionTypeLookup" ma:index="72" nillable="true" ma:displayName="Loc Last Loc Attempt Version Type" ma:default="" ma:list="{B116CC8E-FCD3-4331-849C-1BF4DB8052AE}" ma:internalName="LocLastLocAttemptVersionTypeLookup" ma:readOnly="true" ma:showField="LastLocAttemptVersionType" ma:web="9d035d7d-02e5-4a00-8b62-9a556aabc7b5">
      <xsd:simpleType>
        <xsd:restriction base="dms:Lookup"/>
      </xsd:simpleType>
    </xsd:element>
    <xsd:element name="LocManualTestRequired" ma:index="73" nillable="true" ma:displayName="Loc Manual Test Required" ma:default="" ma:internalName="LocManualTestRequired" ma:readOnly="false">
      <xsd:simpleType>
        <xsd:restriction base="dms:Boolean"/>
      </xsd:simpleType>
    </xsd:element>
    <xsd:element name="LocMarketGroupTiers2" ma:index="74" nillable="true" ma:displayName="Loc Market Group Tiers" ma:internalName="LocMarketGroupTiers2" ma:readOnly="false">
      <xsd:simpleType>
        <xsd:restriction base="dms:Unknown"/>
      </xsd:simpleType>
    </xsd:element>
    <xsd:element name="LocNewPublishedVersionLookup" ma:index="75" nillable="true" ma:displayName="Loc New Published Version Lookup" ma:default="" ma:list="{B116CC8E-FCD3-4331-849C-1BF4DB8052AE}" ma:internalName="LocNewPublishedVersionLookup" ma:readOnly="true" ma:showField="NewPublishedVersion" ma:web="9d035d7d-02e5-4a00-8b62-9a556aabc7b5">
      <xsd:simpleType>
        <xsd:restriction base="dms:Lookup"/>
      </xsd:simpleType>
    </xsd:element>
    <xsd:element name="LocOverallHandbackStatusLookup" ma:index="76" nillable="true" ma:displayName="Loc Overall Handback Status" ma:default="" ma:list="{B116CC8E-FCD3-4331-849C-1BF4DB8052AE}" ma:internalName="LocOverallHandbackStatusLookup" ma:readOnly="true" ma:showField="OverallHandbackStatus" ma:web="9d035d7d-02e5-4a00-8b62-9a556aabc7b5">
      <xsd:simpleType>
        <xsd:restriction base="dms:Lookup"/>
      </xsd:simpleType>
    </xsd:element>
    <xsd:element name="LocOverallLocStatusLookup" ma:index="77" nillable="true" ma:displayName="Loc Overall Localize Status" ma:default="" ma:list="{B116CC8E-FCD3-4331-849C-1BF4DB8052AE}" ma:internalName="LocOverallLocStatusLookup" ma:readOnly="true" ma:showField="OverallLocStatus" ma:web="9d035d7d-02e5-4a00-8b62-9a556aabc7b5">
      <xsd:simpleType>
        <xsd:restriction base="dms:Lookup"/>
      </xsd:simpleType>
    </xsd:element>
    <xsd:element name="LocOverallPreviewStatusLookup" ma:index="78" nillable="true" ma:displayName="Loc Overall Preview Status" ma:default="" ma:list="{B116CC8E-FCD3-4331-849C-1BF4DB8052AE}" ma:internalName="LocOverallPreviewStatusLookup" ma:readOnly="true" ma:showField="OverallPreviewStatus" ma:web="9d035d7d-02e5-4a00-8b62-9a556aabc7b5">
      <xsd:simpleType>
        <xsd:restriction base="dms:Lookup"/>
      </xsd:simpleType>
    </xsd:element>
    <xsd:element name="LocOverallPublishStatusLookup" ma:index="79" nillable="true" ma:displayName="Loc Overall Publish Status" ma:default="" ma:list="{B116CC8E-FCD3-4331-849C-1BF4DB8052AE}" ma:internalName="LocOverallPublishStatusLookup" ma:readOnly="true" ma:showField="OverallPublishStatus" ma:web="9d035d7d-02e5-4a00-8b62-9a556aabc7b5">
      <xsd:simpleType>
        <xsd:restriction base="dms:Lookup"/>
      </xsd:simpleType>
    </xsd:element>
    <xsd:element name="IntlLocPriority" ma:index="80" nillable="true" ma:displayName="Loc Priority" ma:default="" ma:internalName="IntlLocPriority" ma:readOnly="false">
      <xsd:simpleType>
        <xsd:restriction base="dms:Unknown"/>
      </xsd:simpleType>
    </xsd:element>
    <xsd:element name="LocProcessedForHandoffsLookup" ma:index="81" nillable="true" ma:displayName="Loc Processed For Handoffs" ma:default="" ma:list="{B116CC8E-FCD3-4331-849C-1BF4DB8052AE}" ma:internalName="LocProcessedForHandoffsLookup" ma:readOnly="true" ma:showField="ProcessedForHandoffs" ma:web="9d035d7d-02e5-4a00-8b62-9a556aabc7b5">
      <xsd:simpleType>
        <xsd:restriction base="dms:Lookup"/>
      </xsd:simpleType>
    </xsd:element>
    <xsd:element name="LocProcessedForMarketsLookup" ma:index="82" nillable="true" ma:displayName="Loc Processed For Markets" ma:default="" ma:list="{B116CC8E-FCD3-4331-849C-1BF4DB8052AE}" ma:internalName="LocProcessedForMarketsLookup" ma:readOnly="true" ma:showField="ProcessedForMarkets" ma:web="9d035d7d-02e5-4a00-8b62-9a556aabc7b5">
      <xsd:simpleType>
        <xsd:restriction base="dms:Lookup"/>
      </xsd:simpleType>
    </xsd:element>
    <xsd:element name="LocPublishedDependentAssetsLookup" ma:index="83" nillable="true" ma:displayName="Loc Published Dependent Assets" ma:default="" ma:list="{B116CC8E-FCD3-4331-849C-1BF4DB8052AE}" ma:internalName="LocPublishedDependentAssetsLookup" ma:readOnly="true" ma:showField="PublishedDependentAssets" ma:web="9d035d7d-02e5-4a00-8b62-9a556aabc7b5">
      <xsd:simpleType>
        <xsd:restriction base="dms:Lookup"/>
      </xsd:simpleType>
    </xsd:element>
    <xsd:element name="LocPublishedLinkedAssetsLookup" ma:index="84" nillable="true" ma:displayName="Loc Published Linked Assets" ma:default="" ma:list="{B116CC8E-FCD3-4331-849C-1BF4DB8052AE}" ma:internalName="LocPublishedLinkedAssetsLookup" ma:readOnly="true" ma:showField="PublishedLinkedAssets" ma:web="9d035d7d-02e5-4a00-8b62-9a556aabc7b5">
      <xsd:simpleType>
        <xsd:restriction base="dms:Lookup"/>
      </xsd:simpleType>
    </xsd:element>
    <xsd:element name="LocRecommendedHandoff" ma:index="85" nillable="true" ma:displayName="Loc Recommended Handoff" ma:default="" ma:indexed="true" ma:internalName="LocRecommendedHandoff" ma:readOnly="false">
      <xsd:simpleType>
        <xsd:restriction base="dms:Text"/>
      </xsd:simpleType>
    </xsd:element>
    <xsd:element name="LocalizationTagsTaxHTField0" ma:index="87" nillable="true" ma:taxonomy="true" ma:internalName="LocalizationTagsTaxHTField0" ma:taxonomyFieldName="LocalizationTags" ma:displayName="Localization Tags" ma:readOnly="false" ma:default="" ma:fieldId="{c95181ba-569f-436f-adb3-78c3831fea54}" ma:taxonomyMulti="true" ma:sspId="8f79753a-75d3-41f5-8ca3-40b843941b4f" ma:termSetId="5b7703a5-8e8b-4b58-8b31-1cea35331da3" ma:anchorId="00000000-0000-0000-0000-000000000000" ma:open="false" ma:isKeyword="false">
      <xsd:complexType>
        <xsd:sequence>
          <xsd:element ref="pc:Terms" minOccurs="0" maxOccurs="1"/>
        </xsd:sequence>
      </xsd:complexType>
    </xsd:element>
    <xsd:element name="MachineTranslated" ma:index="88" nillable="true" ma:displayName="Machine Translated" ma:default="" ma:internalName="MachineTranslated" ma:readOnly="false">
      <xsd:simpleType>
        <xsd:restriction base="dms:Boolean"/>
      </xsd:simpleType>
    </xsd:element>
    <xsd:element name="Manager" ma:index="89" nillable="true" ma:displayName="Manager" ma:hidden="true" ma:internalName="Manager" ma:readOnly="false">
      <xsd:simpleType>
        <xsd:restriction base="dms:Text"/>
      </xsd:simpleType>
    </xsd:element>
    <xsd:element name="Markets" ma:index="90" nillable="true" ma:displayName="Markets" ma:default="" ma:description="Leave blank to show in all markets" ma:list="{41FC7ADF-4C62-4413-95B2-CDE72C4AD396}" ma:internalName="Markets" ma:readOnly="false" ma:showField="MarketName" ma:web="9d035d7d-02e5-4a00-8b62-9a556aabc7b5">
      <xsd:complexType>
        <xsd:complexContent>
          <xsd:extension base="dms:MultiChoiceLookup">
            <xsd:sequence>
              <xsd:element name="Value" type="dms:Lookup" maxOccurs="unbounded" minOccurs="0" nillable="true"/>
            </xsd:sequence>
          </xsd:extension>
        </xsd:complexContent>
      </xsd:complexType>
    </xsd:element>
    <xsd:element name="Milestone" ma:index="91" nillable="true" ma:displayName="Milestone" ma:default="" ma:internalName="Milestone" ma:readOnly="false">
      <xsd:simpleType>
        <xsd:restriction base="dms:Unknown"/>
      </xsd:simpleType>
    </xsd:element>
    <xsd:element name="TPNamespace" ma:index="94" nillable="true" ma:displayName="Namespace" ma:default="" ma:internalName="TPNamespace">
      <xsd:simpleType>
        <xsd:restriction base="dms:Text"/>
      </xsd:simpleType>
    </xsd:element>
    <xsd:element name="NumericId" ma:index="95" nillable="true" ma:displayName="Numeric ID" ma:default="" ma:indexed="true" ma:internalName="NumericId" ma:readOnly="false">
      <xsd:simpleType>
        <xsd:restriction base="dms:Number"/>
      </xsd:simpleType>
    </xsd:element>
    <xsd:element name="NumOfRatingsLookup" ma:index="96" nillable="true" ma:displayName="NumOfRatings" ma:default="" ma:list="{CD722278-12DA-4BA9-B56C-2624CA46C480}" ma:internalName="NumOfRatingsLookup" ma:readOnly="true" ma:showField="NumOfRatings" ma:web="9d035d7d-02e5-4a00-8b62-9a556aabc7b5">
      <xsd:complexType>
        <xsd:complexContent>
          <xsd:extension base="dms:MultiChoiceLookup">
            <xsd:sequence>
              <xsd:element name="Value" type="dms:Lookup" maxOccurs="unbounded" minOccurs="0" nillable="true"/>
            </xsd:sequence>
          </xsd:extension>
        </xsd:complexContent>
      </xsd:complexType>
    </xsd:element>
    <xsd:element name="OOCacheId" ma:index="97" nillable="true" ma:displayName="OOCacheId" ma:internalName="OOCacheId" ma:readOnly="false">
      <xsd:simpleType>
        <xsd:restriction base="dms:Text"/>
      </xsd:simpleType>
    </xsd:element>
    <xsd:element name="OpenTemplate" ma:index="98" nillable="true" ma:displayName="Open Template" ma:default="true" ma:internalName="OpenTemplate">
      <xsd:simpleType>
        <xsd:restriction base="dms:Boolean"/>
      </xsd:simpleType>
    </xsd:element>
    <xsd:element name="OriginAsset" ma:index="99" nillable="true" ma:displayName="Origin Asset" ma:default="" ma:internalName="OriginAsset" ma:readOnly="false">
      <xsd:simpleType>
        <xsd:restriction base="dms:Text"/>
      </xsd:simpleType>
    </xsd:element>
    <xsd:element name="OriginalRelease" ma:index="100" nillable="true" ma:displayName="Original Release" ma:default="15" ma:internalName="OriginalRelease" ma:readOnly="false">
      <xsd:simpleType>
        <xsd:restriction base="dms:Choice">
          <xsd:enumeration value="14"/>
          <xsd:enumeration value="15"/>
          <xsd:enumeration value="16"/>
        </xsd:restriction>
      </xsd:simpleType>
    </xsd:element>
    <xsd:element name="OriginalSourceMarket" ma:index="101" nillable="true" ma:displayName="Original Source Market Group" ma:default="" ma:internalName="OriginalSourceMarket" ma:readOnly="false">
      <xsd:simpleType>
        <xsd:restriction base="dms:Text"/>
      </xsd:simpleType>
    </xsd:element>
    <xsd:element name="OutputCachingOn" ma:index="102" nillable="true" ma:displayName="Output Caching" ma:default="true" ma:hidden="true" ma:internalName="OutputCachingOn" ma:readOnly="false">
      <xsd:simpleType>
        <xsd:restriction base="dms:Boolean"/>
      </xsd:simpleType>
    </xsd:element>
    <xsd:element name="ParentAssetId" ma:index="103" nillable="true" ma:displayName="Parent Asset Id" ma:default="" ma:internalName="ParentAssetId" ma:readOnly="false">
      <xsd:simpleType>
        <xsd:restriction base="dms:Text"/>
      </xsd:simpleType>
    </xsd:element>
    <xsd:element name="PlannedPubDate" ma:index="104" nillable="true" ma:displayName="Planned Publish Date" ma:default="" ma:indexed="true" ma:internalName="PlannedPubDate" ma:readOnly="false">
      <xsd:simpleType>
        <xsd:restriction base="dms:DateTime"/>
      </xsd:simpleType>
    </xsd:element>
    <xsd:element name="PolicheckWords" ma:index="105" nillable="true" ma:displayName="Policheck Words" ma:default="" ma:internalName="PolicheckWords" ma:readOnly="false">
      <xsd:simpleType>
        <xsd:restriction base="dms:Text"/>
      </xsd:simpleType>
    </xsd:element>
    <xsd:element name="BusinessGroup" ma:index="106" nillable="true" ma:displayName="Product Division Owner" ma:default="" ma:internalName="BusinessGroup" ma:readOnly="false">
      <xsd:simpleType>
        <xsd:restriction base="dms:Unknown"/>
      </xsd:simpleType>
    </xsd:element>
    <xsd:element name="UAProjectedTotalWords" ma:index="107" nillable="true" ma:displayName="Projected Word Count" ma:default="" ma:internalName="UAProjectedTotalWords" ma:readOnly="false">
      <xsd:simpleType>
        <xsd:restriction base="dms:Unknown"/>
      </xsd:simpleType>
    </xsd:element>
    <xsd:element name="Provider" ma:index="108" nillable="true" ma:displayName="Provider" ma:default="" ma:internalName="Provider" ma:readOnly="false">
      <xsd:simpleType>
        <xsd:restriction base="dms:Unknown"/>
      </xsd:simpleType>
    </xsd:element>
    <xsd:element name="Providers" ma:index="109" nillable="true" ma:displayName="Providers" ma:default="" ma:internalName="Providers">
      <xsd:simpleType>
        <xsd:restriction base="dms:Unknown"/>
      </xsd:simpleType>
    </xsd:element>
    <xsd:element name="PublishStatusLookup" ma:index="110" nillable="true" ma:displayName="Publish Status" ma:default="" ma:list="{CD722278-12DA-4BA9-B56C-2624CA46C480}" ma:internalName="PublishStatusLookup" ma:readOnly="false" ma:showField="PublishStatus" ma:web="9d035d7d-02e5-4a00-8b62-9a556aabc7b5">
      <xsd:complexType>
        <xsd:complexContent>
          <xsd:extension base="dms:MultiChoiceLookup">
            <xsd:sequence>
              <xsd:element name="Value" type="dms:Lookup" maxOccurs="unbounded" minOccurs="0" nillable="true"/>
            </xsd:sequence>
          </xsd:extension>
        </xsd:complexContent>
      </xsd:complexType>
    </xsd:element>
    <xsd:element name="PublishTargets" ma:index="111" nillable="true" ma:displayName="Publish Target" ma:default="OfficeOnlineVNext" ma:internalName="PublishTargets" ma:readOnly="false">
      <xsd:simpleType>
        <xsd:restriction base="dms:Unknown"/>
      </xsd:simpleType>
    </xsd:element>
    <xsd:element name="RecommendationsModifier" ma:index="112" nillable="true" ma:displayName="Recommendations Modifier" ma:default="" ma:internalName="RecommendationsModifier" ma:readOnly="false">
      <xsd:simpleType>
        <xsd:restriction base="dms:Number"/>
      </xsd:simpleType>
    </xsd:element>
    <xsd:element name="ArtSampleDocs" ma:index="113" nillable="true" ma:displayName="Sample Docs" ma:default="" ma:hidden="true" ma:internalName="ArtSampleDocs" ma:readOnly="false">
      <xsd:simpleType>
        <xsd:restriction base="dms:Text"/>
      </xsd:simpleType>
    </xsd:element>
    <xsd:element name="ScenarioTagsTaxHTField0" ma:index="115" nillable="true" ma:taxonomy="true" ma:internalName="ScenarioTagsTaxHTField0" ma:taxonomyFieldName="ScenarioTags" ma:displayName="Scenarios" ma:readOnly="false" ma:default="" ma:fieldId="{a34c0026-7bf6-479c-b6e7-24710140ce31}" ma:taxonomyMulti="true" ma:sspId="8f79753a-75d3-41f5-8ca3-40b843941b4f" ma:termSetId="4b7d5f16-e2f2-4fc0-bab3-6e8b931e57d6" ma:anchorId="00000000-0000-0000-0000-000000000000" ma:open="false" ma:isKeyword="false">
      <xsd:complexType>
        <xsd:sequence>
          <xsd:element ref="pc:Terms" minOccurs="0" maxOccurs="1"/>
        </xsd:sequence>
      </xsd:complexType>
    </xsd:element>
    <xsd:element name="ShowIn" ma:index="117" nillable="true" ma:displayName="Show In" ma:default="Show everywhere" ma:internalName="ShowIn" ma:readOnly="false">
      <xsd:simpleType>
        <xsd:restriction base="dms:Choice">
          <xsd:enumeration value="Hide on web"/>
          <xsd:enumeration value="On Web no search"/>
          <xsd:enumeration value="Show everywhere"/>
          <xsd:enumeration value="Special use only"/>
        </xsd:restriction>
      </xsd:simpleType>
    </xsd:element>
    <xsd:element name="SourceTitle" ma:index="118" nillable="true" ma:displayName="Source Title" ma:default="" ma:indexed="true" ma:internalName="SourceTitle" ma:readOnly="false">
      <xsd:simpleType>
        <xsd:restriction base="dms:Text"/>
      </xsd:simpleType>
    </xsd:element>
    <xsd:element name="CSXSubmissionDate" ma:index="119" nillable="true" ma:displayName="Submission Date" ma:default="" ma:internalName="CSXSubmissionDate" ma:readOnly="false">
      <xsd:simpleType>
        <xsd:restriction base="dms:DateTime"/>
      </xsd:simpleType>
    </xsd:element>
    <xsd:element name="SubmitterId" ma:index="120" nillable="true" ma:displayName="Submitter ID" ma:default="" ma:internalName="SubmitterId" ma:readOnly="false">
      <xsd:simpleType>
        <xsd:restriction base="dms:Text"/>
      </xsd:simpleType>
    </xsd:element>
    <xsd:element name="TaxCatchAll" ma:index="121" nillable="true" ma:displayName="Taxonomy Catch All Column" ma:hidden="true" ma:list="{0ef119a3-9350-4d50-81f0-e824a5745f43}" ma:internalName="TaxCatchAll" ma:showField="CatchAllData" ma:web="9d035d7d-02e5-4a00-8b62-9a556aabc7b5">
      <xsd:complexType>
        <xsd:complexContent>
          <xsd:extension base="dms:MultiChoiceLookup">
            <xsd:sequence>
              <xsd:element name="Value" type="dms:Lookup" maxOccurs="unbounded" minOccurs="0" nillable="true"/>
            </xsd:sequence>
          </xsd:extension>
        </xsd:complexContent>
      </xsd:complexType>
    </xsd:element>
    <xsd:element name="TaxCatchAllLabel" ma:index="122" nillable="true" ma:displayName="Taxonomy Catch All Column1" ma:hidden="true" ma:list="{0ef119a3-9350-4d50-81f0-e824a5745f43}" ma:internalName="TaxCatchAllLabel" ma:readOnly="true" ma:showField="CatchAllDataLabel" ma:web="9d035d7d-02e5-4a00-8b62-9a556aabc7b5">
      <xsd:complexType>
        <xsd:complexContent>
          <xsd:extension base="dms:MultiChoiceLookup">
            <xsd:sequence>
              <xsd:element name="Value" type="dms:Lookup" maxOccurs="unbounded" minOccurs="0" nillable="true"/>
            </xsd:sequence>
          </xsd:extension>
        </xsd:complexContent>
      </xsd:complexType>
    </xsd:element>
    <xsd:element name="TemplateStatus" ma:index="123" nillable="true" ma:displayName="Template Status" ma:default="" ma:internalName="TemplateStatus">
      <xsd:simpleType>
        <xsd:restriction base="dms:Unknown"/>
      </xsd:simpleType>
    </xsd:element>
    <xsd:element name="TemplateTemplateType" ma:index="124" nillable="true" ma:displayName="Template Type" ma:default="" ma:internalName="TemplateTemplateType">
      <xsd:simpleType>
        <xsd:restriction base="dms:Unknown"/>
      </xsd:simpleType>
    </xsd:element>
    <xsd:element name="ThumbnailAssetId" ma:index="125" nillable="true" ma:displayName="Thumbnail Image Asset" ma:default="" ma:internalName="ThumbnailAssetId" ma:readOnly="false">
      <xsd:simpleType>
        <xsd:restriction base="dms:Text"/>
      </xsd:simpleType>
    </xsd:element>
    <xsd:element name="TimesCloned" ma:index="126" nillable="true" ma:displayName="Times Cloned" ma:default="" ma:internalName="TimesCloned" ma:readOnly="false">
      <xsd:simpleType>
        <xsd:restriction base="dms:Number"/>
      </xsd:simpleType>
    </xsd:element>
    <xsd:element name="TrustLevel" ma:index="128" nillable="true" ma:displayName="Trust Level" ma:default="1 Microsoft Managed Content" ma:internalName="TrustLevel" ma:readOnly="false">
      <xsd:simpleType>
        <xsd:restriction base="dms:Unknown"/>
      </xsd:simpleType>
    </xsd:element>
    <xsd:element name="UALocComments" ma:index="129" nillable="true" ma:displayName="UA Loc Comments" ma:default="" ma:internalName="UALocComments" ma:readOnly="false">
      <xsd:simpleType>
        <xsd:restriction base="dms:Note"/>
      </xsd:simpleType>
    </xsd:element>
    <xsd:element name="UALocRecommendation" ma:index="130" nillable="true" ma:displayName="UA Loc Recommendation" ma:default="Localize" ma:internalName="UALocRecommendation" ma:readOnly="false">
      <xsd:simpleType>
        <xsd:restriction base="dms:Choice">
          <xsd:enumeration value="Localize"/>
          <xsd:enumeration value="Never Localize"/>
          <xsd:enumeration value="Priority Localize"/>
        </xsd:restriction>
      </xsd:simpleType>
    </xsd:element>
    <xsd:element name="UANotes" ma:index="131" nillable="true" ma:displayName="UA Notes" ma:default="" ma:internalName="UANotes" ma:readOnly="false">
      <xsd:simpleType>
        <xsd:restriction base="dms:Note"/>
      </xsd:simpleType>
    </xsd:element>
    <xsd:element name="TPAppVersion" ma:index="132" nillable="true" ma:displayName="Version" ma:default="" ma:internalName="TPAppVersion">
      <xsd:simpleType>
        <xsd:restriction base="dms:Text"/>
      </xsd:simpleType>
    </xsd:element>
    <xsd:element name="VoteCount" ma:index="133" nillable="true" ma:displayName="Vote Count" ma:default="" ma:internalName="VoteCount" ma:readOnly="fals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91e8d559-4d54-460d-ba58-5d5027f88b4d" elementFormDefault="qualified">
    <xsd:import namespace="http://schemas.microsoft.com/office/2006/documentManagement/types"/>
    <xsd:import namespace="http://schemas.microsoft.com/office/infopath/2007/PartnerControls"/>
    <xsd:element name="Description0" ma:index="134" nillable="true" ma:displayName="Description" ma:internalName="Description0">
      <xsd:simpleType>
        <xsd:restriction base="dms:Note"/>
      </xsd:simpleType>
    </xsd:element>
    <xsd:element name="Component" ma:index="135" nillable="true" ma:displayName="Component" ma:internalName="Component">
      <xsd:simpleType>
        <xsd:restriction base="dms:Text">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22" ma:displayName="Content Type"/>
        <xsd:element ref="dc:title" minOccurs="0" maxOccurs="1" ma:index="127"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AssetEditForm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ApprovalStatus xmlns="9d035d7d-02e5-4a00-8b62-9a556aabc7b5">ApprovedAutomatic</ApprovalStatus>
    <BlockPublish xmlns="9d035d7d-02e5-4a00-8b62-9a556aabc7b5" xsi:nil="true"/>
    <EditorialTags xmlns="9d035d7d-02e5-4a00-8b62-9a556aabc7b5" xsi:nil="true"/>
    <MarketSpecific xmlns="9d035d7d-02e5-4a00-8b62-9a556aabc7b5" xsi:nil="true"/>
    <TPLaunchHelpLinkType xmlns="9d035d7d-02e5-4a00-8b62-9a556aabc7b5">Template</TPLaunchHelpLinkType>
    <TPNamespace xmlns="9d035d7d-02e5-4a00-8b62-9a556aabc7b5" xsi:nil="true"/>
    <TemplateTemplateType xmlns="9d035d7d-02e5-4a00-8b62-9a556aabc7b5">PowerPoint 12 Default</TemplateTemplateType>
    <UANotes xmlns="9d035d7d-02e5-4a00-8b62-9a556aabc7b5" xsi:nil="true"/>
    <VoteCount xmlns="9d035d7d-02e5-4a00-8b62-9a556aabc7b5" xsi:nil="true"/>
    <HandoffToMSDN xmlns="9d035d7d-02e5-4a00-8b62-9a556aabc7b5" xsi:nil="true"/>
    <OriginAsset xmlns="9d035d7d-02e5-4a00-8b62-9a556aabc7b5" xsi:nil="true"/>
    <PublishTargets xmlns="9d035d7d-02e5-4a00-8b62-9a556aabc7b5">OfficeOnline</PublishTargets>
    <AssetType xmlns="9d035d7d-02e5-4a00-8b62-9a556aabc7b5" xsi:nil="true"/>
    <IntlLangReview xmlns="9d035d7d-02e5-4a00-8b62-9a556aabc7b5" xsi:nil="true"/>
    <NumericId xmlns="9d035d7d-02e5-4a00-8b62-9a556aabc7b5" xsi:nil="true"/>
    <OOCacheId xmlns="9d035d7d-02e5-4a00-8b62-9a556aabc7b5">ec8a77ef-80f1-45ec-9a63-9e25d1fc3b48</OOCacheId>
    <ClipArtFilename xmlns="9d035d7d-02e5-4a00-8b62-9a556aabc7b5" xsi:nil="true"/>
    <OpenTemplate xmlns="9d035d7d-02e5-4a00-8b62-9a556aabc7b5">true</OpenTemplate>
    <TPExecutable xmlns="9d035d7d-02e5-4a00-8b62-9a556aabc7b5" xsi:nil="true"/>
    <LastHandOff xmlns="9d035d7d-02e5-4a00-8b62-9a556aabc7b5" xsi:nil="true"/>
    <TPLaunchHelpLink xmlns="9d035d7d-02e5-4a00-8b62-9a556aabc7b5" xsi:nil="true"/>
    <Providers xmlns="9d035d7d-02e5-4a00-8b62-9a556aabc7b5">1|PN101970760| | </Providers>
    <TPAppVersion xmlns="9d035d7d-02e5-4a00-8b62-9a556aabc7b5" xsi:nil="true"/>
    <IsSearchable xmlns="9d035d7d-02e5-4a00-8b62-9a556aabc7b5">false</IsSearchable>
    <EditorialStatus xmlns="9d035d7d-02e5-4a00-8b62-9a556aabc7b5">Complete</EditorialStatus>
    <UALocComments xmlns="9d035d7d-02e5-4a00-8b62-9a556aabc7b5" xsi:nil="true"/>
    <CSXHash xmlns="9d035d7d-02e5-4a00-8b62-9a556aabc7b5">tSmY3k+6yYGu715dUJNuO1kwKsPlXmcq5u/SM78r4xI=</CSXHash>
    <DirectSourceMarket xmlns="9d035d7d-02e5-4a00-8b62-9a556aabc7b5" xsi:nil="true"/>
    <DSATActionTaken xmlns="9d035d7d-02e5-4a00-8b62-9a556aabc7b5" xsi:nil="true"/>
    <PolicheckWords xmlns="9d035d7d-02e5-4a00-8b62-9a556aabc7b5" xsi:nil="true"/>
    <BugNumber xmlns="9d035d7d-02e5-4a00-8b62-9a556aabc7b5" xsi:nil="true"/>
    <Downloads xmlns="9d035d7d-02e5-4a00-8b62-9a556aabc7b5">0</Downloads>
    <ThumbnailAssetId xmlns="9d035d7d-02e5-4a00-8b62-9a556aabc7b5" xsi:nil="true"/>
    <TrustLevel xmlns="9d035d7d-02e5-4a00-8b62-9a556aabc7b5">2 Community Trusted</TrustLevel>
    <UALocRecommendation xmlns="9d035d7d-02e5-4a00-8b62-9a556aabc7b5">Localize</UALocRecommendation>
    <TPApplication xmlns="9d035d7d-02e5-4a00-8b62-9a556aabc7b5" xsi:nil="true"/>
    <AssetId xmlns="9d035d7d-02e5-4a00-8b62-9a556aabc7b5">TP102498718</AssetId>
    <APEditor xmlns="9d035d7d-02e5-4a00-8b62-9a556aabc7b5">
      <UserInfo>
        <DisplayName/>
        <AccountId xsi:nil="true"/>
        <AccountType/>
      </UserInfo>
    </APEditor>
    <PrimaryImageGen xmlns="9d035d7d-02e5-4a00-8b62-9a556aabc7b5">true</PrimaryImageGen>
    <TPInstallLocation xmlns="9d035d7d-02e5-4a00-8b62-9a556aabc7b5" xsi:nil="true"/>
    <Manager xmlns="9d035d7d-02e5-4a00-8b62-9a556aabc7b5" xsi:nil="true"/>
    <ParentAssetId xmlns="9d035d7d-02e5-4a00-8b62-9a556aabc7b5">TC102498719</ParentAssetId>
    <SubmitterId xmlns="9d035d7d-02e5-4a00-8b62-9a556aabc7b5">S-1-10-0-6-35757-842399744</SubmitterId>
    <TemplateStatus xmlns="9d035d7d-02e5-4a00-8b62-9a556aabc7b5" xsi:nil="true"/>
    <APAuthor xmlns="9d035d7d-02e5-4a00-8b62-9a556aabc7b5">
      <UserInfo>
        <DisplayName/>
        <AccountId>555</AccountId>
        <AccountType/>
      </UserInfo>
    </APAuthor>
    <TPCommandLine xmlns="9d035d7d-02e5-4a00-8b62-9a556aabc7b5" xsi:nil="true"/>
    <APDescription xmlns="9d035d7d-02e5-4a00-8b62-9a556aabc7b5" xsi:nil="true"/>
    <UAProjectedTotalWords xmlns="9d035d7d-02e5-4a00-8b62-9a556aabc7b5" xsi:nil="true"/>
    <Provider xmlns="9d035d7d-02e5-4a00-8b62-9a556aabc7b5" xsi:nil="true"/>
    <ApprovalLog xmlns="9d035d7d-02e5-4a00-8b62-9a556aabc7b5" xsi:nil="true"/>
    <Component xmlns="91e8d559-4d54-460d-ba58-5d5027f88b4d" xsi:nil="true"/>
    <LastPublishResultLookup xmlns="9d035d7d-02e5-4a00-8b62-9a556aabc7b5" xsi:nil="true"/>
    <BusinessGroup xmlns="9d035d7d-02e5-4a00-8b62-9a556aabc7b5" xsi:nil="true"/>
    <PublishStatusLookup xmlns="9d035d7d-02e5-4a00-8b62-9a556aabc7b5">
      <Value>282496</Value>
      <Value>423827</Value>
    </PublishStatusLookup>
    <SourceTitle xmlns="9d035d7d-02e5-4a00-8b62-9a556aabc7b5" xsi:nil="true"/>
    <AcquiredFrom xmlns="9d035d7d-02e5-4a00-8b62-9a556aabc7b5">Internal MS</AcquiredFrom>
    <CSXSubmissionMarket xmlns="9d035d7d-02e5-4a00-8b62-9a556aabc7b5">3</CSXSubmissionMarket>
    <Markets xmlns="9d035d7d-02e5-4a00-8b62-9a556aabc7b5">
      <Value>3</Value>
    </Markets>
    <OriginalSourceMarket xmlns="9d035d7d-02e5-4a00-8b62-9a556aabc7b5" xsi:nil="true"/>
    <ArtSampleDocs xmlns="9d035d7d-02e5-4a00-8b62-9a556aabc7b5" xsi:nil="true"/>
    <ShowIn xmlns="9d035d7d-02e5-4a00-8b62-9a556aabc7b5">Show everywhere</ShowIn>
    <TPClientViewer xmlns="9d035d7d-02e5-4a00-8b62-9a556aabc7b5" xsi:nil="true"/>
    <IntlLangReviewDate xmlns="9d035d7d-02e5-4a00-8b62-9a556aabc7b5" xsi:nil="true"/>
    <TPFriendlyName xmlns="9d035d7d-02e5-4a00-8b62-9a556aabc7b5" xsi:nil="true"/>
    <AverageRating xmlns="9d035d7d-02e5-4a00-8b62-9a556aabc7b5" xsi:nil="true"/>
    <AssetStart xmlns="9d035d7d-02e5-4a00-8b62-9a556aabc7b5">2011-01-25T00:12:42+00:00</AssetStart>
    <TPComponent xmlns="9d035d7d-02e5-4a00-8b62-9a556aabc7b5" xsi:nil="true"/>
    <CrawlForDependencies xmlns="9d035d7d-02e5-4a00-8b62-9a556aabc7b5">false</CrawlForDependencies>
    <FriendlyTitle xmlns="9d035d7d-02e5-4a00-8b62-9a556aabc7b5" xsi:nil="true"/>
    <LastModifiedDateTime xmlns="9d035d7d-02e5-4a00-8b62-9a556aabc7b5" xsi:nil="true"/>
    <LegacyData xmlns="9d035d7d-02e5-4a00-8b62-9a556aabc7b5" xsi:nil="true"/>
    <Milestone xmlns="9d035d7d-02e5-4a00-8b62-9a556aabc7b5" xsi:nil="true"/>
    <TimesCloned xmlns="9d035d7d-02e5-4a00-8b62-9a556aabc7b5" xsi:nil="true"/>
    <ContentItem xmlns="9d035d7d-02e5-4a00-8b62-9a556aabc7b5" xsi:nil="true"/>
    <IsDeleted xmlns="9d035d7d-02e5-4a00-8b62-9a556aabc7b5">false</IsDeleted>
    <UACurrentWords xmlns="9d035d7d-02e5-4a00-8b62-9a556aabc7b5" xsi:nil="true"/>
    <AssetExpire xmlns="9d035d7d-02e5-4a00-8b62-9a556aabc7b5">2100-01-01T00:00:00+00:00</AssetExpire>
    <Description0 xmlns="91e8d559-4d54-460d-ba58-5d5027f88b4d" xsi:nil="true"/>
    <MachineTranslated xmlns="9d035d7d-02e5-4a00-8b62-9a556aabc7b5">false</MachineTranslated>
    <OutputCachingOn xmlns="9d035d7d-02e5-4a00-8b62-9a556aabc7b5">false</OutputCachingOn>
    <PlannedPubDate xmlns="9d035d7d-02e5-4a00-8b62-9a556aabc7b5" xsi:nil="true"/>
    <CSXUpdate xmlns="9d035d7d-02e5-4a00-8b62-9a556aabc7b5">false</CSXUpdate>
    <IntlLangReviewer xmlns="9d035d7d-02e5-4a00-8b62-9a556aabc7b5" xsi:nil="true"/>
    <IntlLocPriority xmlns="9d035d7d-02e5-4a00-8b62-9a556aabc7b5" xsi:nil="true"/>
    <CSXSubmissionDate xmlns="9d035d7d-02e5-4a00-8b62-9a556aabc7b5">2011-01-25T00:12:42+00:00</CSXSubmissionDate>
    <InternalTagsTaxHTField0 xmlns="9d035d7d-02e5-4a00-8b62-9a556aabc7b5">
      <Terms xmlns="http://schemas.microsoft.com/office/infopath/2007/PartnerControls"/>
    </InternalTagsTaxHTField0>
    <LocComments xmlns="9d035d7d-02e5-4a00-8b62-9a556aabc7b5" xsi:nil="true"/>
    <LocProcessedForMarketsLookup xmlns="9d035d7d-02e5-4a00-8b62-9a556aabc7b5" xsi:nil="true"/>
    <LocOverallHandbackStatusLookup xmlns="9d035d7d-02e5-4a00-8b62-9a556aabc7b5" xsi:nil="true"/>
    <LocLastLocAttemptVersionLookup xmlns="9d035d7d-02e5-4a00-8b62-9a556aabc7b5">830</LocLastLocAttemptVersionLookup>
    <LocNewPublishedVersionLookup xmlns="9d035d7d-02e5-4a00-8b62-9a556aabc7b5" xsi:nil="true"/>
    <LocProcessedForHandoffsLookup xmlns="9d035d7d-02e5-4a00-8b62-9a556aabc7b5" xsi:nil="true"/>
    <CampaignTagsTaxHTField0 xmlns="9d035d7d-02e5-4a00-8b62-9a556aabc7b5">
      <Terms xmlns="http://schemas.microsoft.com/office/infopath/2007/PartnerControls"/>
    </CampaignTagsTaxHTField0>
    <LocLastLocAttemptVersionTypeLookup xmlns="9d035d7d-02e5-4a00-8b62-9a556aabc7b5" xsi:nil="true"/>
    <LocOverallLocStatusLookup xmlns="9d035d7d-02e5-4a00-8b62-9a556aabc7b5" xsi:nil="true"/>
    <TaxCatchAll xmlns="9d035d7d-02e5-4a00-8b62-9a556aabc7b5"/>
    <LocRecommendedHandoff xmlns="9d035d7d-02e5-4a00-8b62-9a556aabc7b5" xsi:nil="true"/>
    <LocalizationTagsTaxHTField0 xmlns="9d035d7d-02e5-4a00-8b62-9a556aabc7b5">
      <Terms xmlns="http://schemas.microsoft.com/office/infopath/2007/PartnerControls"/>
    </LocalizationTagsTaxHTField0>
    <LocPublishedDependentAssetsLookup xmlns="9d035d7d-02e5-4a00-8b62-9a556aabc7b5" xsi:nil="true"/>
    <LocPublishedLinkedAssetsLookup xmlns="9d035d7d-02e5-4a00-8b62-9a556aabc7b5" xsi:nil="true"/>
    <RecommendationsModifier xmlns="9d035d7d-02e5-4a00-8b62-9a556aabc7b5" xsi:nil="true"/>
    <LocManualTestRequired xmlns="9d035d7d-02e5-4a00-8b62-9a556aabc7b5" xsi:nil="true"/>
    <ScenarioTagsTaxHTField0 xmlns="9d035d7d-02e5-4a00-8b62-9a556aabc7b5">
      <Terms xmlns="http://schemas.microsoft.com/office/infopath/2007/PartnerControls"/>
    </ScenarioTagsTaxHTField0>
    <FeatureTagsTaxHTField0 xmlns="9d035d7d-02e5-4a00-8b62-9a556aabc7b5">
      <Terms xmlns="http://schemas.microsoft.com/office/infopath/2007/PartnerControls"/>
    </FeatureTagsTaxHTField0>
    <LocOverallPreviewStatusLookup xmlns="9d035d7d-02e5-4a00-8b62-9a556aabc7b5" xsi:nil="true"/>
    <LocOverallPublishStatusLookup xmlns="9d035d7d-02e5-4a00-8b62-9a556aabc7b5" xsi:nil="true"/>
    <OriginalRelease xmlns="9d035d7d-02e5-4a00-8b62-9a556aabc7b5">14</OriginalRelease>
    <LocMarketGroupTiers2 xmlns="9d035d7d-02e5-4a00-8b62-9a556aabc7b5" xsi:nil="true"/>
  </documentManagement>
</p:properties>
</file>

<file path=customXml/itemProps1.xml><?xml version="1.0" encoding="utf-8"?>
<ds:datastoreItem xmlns:ds="http://schemas.openxmlformats.org/officeDocument/2006/customXml" ds:itemID="{20B54490-49B8-4265-9AD3-F9A65209C7A3}">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9d035d7d-02e5-4a00-8b62-9a556aabc7b5"/>
    <ds:schemaRef ds:uri="91e8d559-4d54-460d-ba58-5d5027f88b4d"/>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D0914A7B-05C5-470A-9DA3-84B3C80F71F0}">
  <ds:schemaRefs>
    <ds:schemaRef ds:uri="http://schemas.microsoft.com/sharepoint/v3/contenttype/forms"/>
  </ds:schemaRefs>
</ds:datastoreItem>
</file>

<file path=customXml/itemProps3.xml><?xml version="1.0" encoding="utf-8"?>
<ds:datastoreItem xmlns:ds="http://schemas.openxmlformats.org/officeDocument/2006/customXml" ds:itemID="{8951F196-8686-4BBC-8AD7-D202785C005F}">
  <ds:schemaRefs>
    <ds:schemaRef ds:uri="http://schemas.microsoft.com/office/2006/metadata/properties"/>
    <ds:schemaRef ds:uri="http://schemas.microsoft.com/office/infopath/2007/PartnerControls"/>
    <ds:schemaRef ds:uri="9d035d7d-02e5-4a00-8b62-9a556aabc7b5"/>
    <ds:schemaRef ds:uri="91e8d559-4d54-460d-ba58-5d5027f88b4d"/>
  </ds:schemaRefs>
</ds:datastoreItem>
</file>

<file path=docProps/app.xml><?xml version="1.0" encoding="utf-8"?>
<Properties xmlns="http://schemas.openxmlformats.org/officeDocument/2006/extended-properties" xmlns:vt="http://schemas.openxmlformats.org/officeDocument/2006/docPropsVTypes">
  <Template>TF02498719</Template>
  <TotalTime>93</TotalTime>
  <Words>414</Words>
  <Application>Microsoft Office PowerPoint</Application>
  <PresentationFormat>Экран (4:3)</PresentationFormat>
  <Paragraphs>42</Paragraphs>
  <Slides>20</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20</vt:i4>
      </vt:variant>
    </vt:vector>
  </HeadingPairs>
  <TitlesOfParts>
    <vt:vector size="21" baseType="lpstr">
      <vt:lpstr>TF02498719</vt:lpstr>
      <vt:lpstr>Социальная инженерия </vt:lpstr>
      <vt:lpstr>Совокупность приёмов, методов и технологий создания такого пространства, условий и обстоятельств, которые максимально эффективно приводят к конкретному необходимому результату, с использованием  социологии и психологии</vt:lpstr>
      <vt:lpstr>Зачастую социальную инженерию рассматривают как незаконный метод получения информации, однако это не совсем так. Если рассматривать современную профессиональную социальную инженерию, то область её применения вполне законна — например, она помогает достичь изначально недостижимый результат, или «программировать» для совершения позитивных и полезных действий конкретного человека или группу людей. </vt:lpstr>
      <vt:lpstr>Конечно, сегодня социальную инженерию зачастую используют в интернете для получения закрытой информации или информации, которая представляет большую ценность.</vt:lpstr>
      <vt:lpstr>Современные соцоциальные инженеры используют свои навыки для повышения результатов в бизнесе и жизни.</vt:lpstr>
      <vt:lpstr>Все техники социальной инженерии основаны на когнитивных искажениях. Эти ошибки в поведении используются социальными инженерами для создания атак, направленных на получение конфиденциальной информации, часто с согласия жертвы. Так, одним из простых примеров является ситуация, в которой некий человек входит в здание компании и вешает на информационном бюро объявление, выглядящее как официальное, с информацией об изменении телефона справочной службы интернет-провайдера. Когда сотрудники компании звонят по этому номеру, злоумышленник может запрашивать личные пароли и идентификаторы для получения доступа к конфиденциальной информации. </vt:lpstr>
      <vt:lpstr> Фишинг Фишинг (англ. phishing, от fishing — рыбная ловля, выуживание) — это вид интернет-мошенничества, целью которого является получение доступа к конфиденциальным данным пользователей — логинам и паролям. </vt:lpstr>
      <vt:lpstr>Популярные фишинговые схемы </vt:lpstr>
      <vt:lpstr>Атака, которая заключается в отправлении письма с соблазнительной причиной посетить сайт и прямой ссылкой на него, которая лишь имеет сходство с ожидаемым сайтом, например, www.PayPai.com. Выглядит это, будто это ссылка на PayPal, мало кто заметит, что буква «l» заменена на «i». Таким образом, при переходе по ссылке жертва увидит сайт, максимально идентичный ожидаемому, и при вводе данных кредитной карты эта информация сразу направляется к злоумышленнику.</vt:lpstr>
      <vt:lpstr>В таких фишинговых схемах используются поддельные сообщения электронной почты или веб-сайты, содержащие названия крупных или известных компаний. В сообщениях может быть поздравление с победой в каком-либо конкурсе, проводимом компанией, о том, что срочно требуется изменить учётные данные или пароль. Подобные мошеннические схемы от лица службы технической поддержки также могут производиться по телефону</vt:lpstr>
      <vt:lpstr>Пользователь может получить сообщения, в которых говорится о том, что он выиграл в лотерею, которая проводилась какой-либо известной компанией. Внешне эти сообщения могут выглядеть так, как будто они были отправлены от лица одного из высокопоставленных сотрудников корпорации</vt:lpstr>
      <vt:lpstr>Подобное мошенническое программное обеспечение, также известное под названием «scareware», — это программы, которые выглядят как антивирусы, хотя, на самом деле, все обстоит совсем наоборот. Такие программы генерируют ложные уведомления о различных угрозах, а также пытаются завлечь пользователя в мошеннические транзакции. Пользователь может столкнуться с ними в электронной почте, онлайн объявлениях, в социальных сетях, в результатах поисковых систем и даже во всплывающих окнах на компьютере, которые имитируют системные сообщения</vt:lpstr>
      <vt:lpstr>Телефонный фишинг — Вишинг (англ. vishing — voice fishing) назван так по аналогии с фишингом. Данная техника основана на использовании системы предварительно записанных голосовых сообщений с целью воссоздать «официальные звонки» банковских и других IVR систем. Обычно жертва получает запрос (чаще всего через фишинг электронной почты) связаться с банком и подтвердить или обновить какую-либо информацию. Система требует аутентификации пользователя посредством ввода PIN-кода или пароля. Поэтому, предварительно записав ключевую фразу, можно выведать всю нужную информацию. </vt:lpstr>
      <vt:lpstr>Телефонный фрикинг (англ. phreaking) — термин, описывающий эксперименты и взлом телефонных систем с помощью звуковых манипуляций с тоновым набором. Эта техника появилась в конце 50-х в Америке. Телефонная корпорация Bell, которая тогда покрывала практически всю территорию США, использовала тоновый набор для передачи различных служебных сигналов. Энтузиасты, попытавшиеся повторить некоторые из этих сигналов, получали возможность бесплатно звонить, организовывать телефонные конференции и администрировать телефонную сеть.</vt:lpstr>
      <vt:lpstr>Претекстинг (англ. pretexting) — атака, в которой злоумышленник представляется другим человеком и по заранее подготовленному сценарию выуживает конфиденциальную информацию.</vt:lpstr>
      <vt:lpstr>Квид про кво (от лат. Quid pro quo — «то за это») — в английском языке это выражение обычно используется в значении «услуга за услугу». Данный вид атаки подразумевает обращение злоумышленника в компанию по корпоративному телефону (используя актёрское мастерство) или электронной почте. Зачастую злоумышленник представляется сотрудником технической поддержки, который сообщает о возникновении технических проблем на рабочем месте сотрудника и предлагает помощь в их устранении. В процессе «решения» технических проблем злоумышленник вынуждает цель атаки совершать действия, позволяющие атакующему запускать команды или устанавливать различное программное обеспечение на компьютере жертвы.</vt:lpstr>
      <vt:lpstr> Этот метод атаки представляет собой адаптацию троянского коня, и состоит в использовании физических носителей. Злоумышленник подбрасывает «инфицированные» носители информации в местах общего доступа, где эти носители могут быть легко найдены, такими как туалеты, парковки, столовые, или на рабочем месте атакуемого сотрудника </vt:lpstr>
      <vt:lpstr>Применение техник социальной инженерии требует не только знания психологии, но и умения собирать о человеке необходимую информацию. Относительно новым способом получения такой информации стал её сбор из открытых источников, главным образом из социальных сетей. К примеру, такие сайты как livejournal, «Одноклассники», «ВКонтакте», содержат огромное количество данных, которые люди и не пытаются скрыть. Как правило, пользователи не уделяют должного внимания вопросам безопасности, оставляя в свободном доступе данные и сведения, которые могут быть использованы злоумышленником.</vt:lpstr>
      <vt:lpstr>(англ. shoulder surfing) включает в себя наблюдение личной информации жертвы через её плечо. Этот тип атаки распространён в общественных местах, таких как кафе, торговые центры, аэропорты, вокзалы, а также в общественном транспорте. Опрос ИТ-специалистов в белой книге о безопасности показал, что: 85 % опрошенных признались, что видели конфиденциальную информацию, которую им не положено было знать; 82 % признались, что информацию, отображаемую на их экране, могли бы видеть посторонние лица; 82 % слабо уверены в том, что в их организации кто-либо будет защищать свой экран от посторонних лиц. </vt:lpstr>
      <vt:lpstr>Как определить атаку социального инженера Ниже перечислены методы действий социальных инженеров: представление себя другом-сотрудником либо новым сотрудником с просьбой о помощи; представление себя сотрудником поставщика, партнерской компании, представителем закона; представление себя кем-либо из руководства; представление себя поставщиком или производителем операционных систем, звонящим, чтобы предложить обновление или патч жертве для установки; предложение помощи в случае возникновения проблемы и последующее провоцирование возникновения проблемы, которое принуждает жертву попросить о помощи; использование внутреннего сленга и терминологии для возникновения доверия; отправка вируса или троянского коня в качестве приложения к письму; использование фальшивого pop-up окна, с просьбой аутентифицироваться еще раз, или ввести пароль; предложение приза за регистрацию на сайте с именем пользователя и паролем; записывание клавиш, которые жертва вводит на своём компьютере или в своей программе (кейлоггинг); подбрасывание различных носителей данных (флэш-карт, дисков и т. д.) с вредоносным ПО на стол жертвы; подброс документа или папки в почтовый отдел компании для внутренней доставки; видоизменение надписи на факсе, чтобы казалось, что он пришел из компании; просьба секретаря принять, а затем отослать факс; просьба отослать документ в место, которое кажется локальным (то есть находится на территории организации); подстройка голосовой почты, чтобы работники, решившие перезвонить, подумали, что атакующий — их сотрудник;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Социальная инженерия</dc:title>
  <dc:creator>Admin</dc:creator>
  <cp:lastModifiedBy>Admin</cp:lastModifiedBy>
  <cp:revision>11</cp:revision>
  <dcterms:created xsi:type="dcterms:W3CDTF">2019-05-13T09:18:03Z</dcterms:created>
  <dcterms:modified xsi:type="dcterms:W3CDTF">2019-05-13T10:52:34Z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0x010100BB2780C3CC07BD4BAA623FF9571645580400D1570604EA743043A2641365C0E91715</vt:lpwstr>
  </property>
  <property fmtid="{D5CDD505-2E9C-101B-9397-08002B2CF9AE}" pid="3" name="ImageGenCounter">
    <vt:i4>0</vt:i4>
  </property>
  <property fmtid="{D5CDD505-2E9C-101B-9397-08002B2CF9AE}" pid="4" name="ImageGenStatus">
    <vt:i4>0</vt:i4>
  </property>
  <property fmtid="{D5CDD505-2E9C-101B-9397-08002B2CF9AE}" pid="5" name="PolicheckStatus">
    <vt:i4>3</vt:i4>
  </property>
  <property fmtid="{D5CDD505-2E9C-101B-9397-08002B2CF9AE}" pid="6" name="Applications">
    <vt:lpwstr>53;#;#407;#</vt:lpwstr>
  </property>
  <property fmtid="{D5CDD505-2E9C-101B-9397-08002B2CF9AE}" pid="7" name="PolicheckCounter">
    <vt:i4>1</vt:i4>
  </property>
  <property fmtid="{D5CDD505-2E9C-101B-9397-08002B2CF9AE}" pid="8" name="ImageGenTimestamp">
    <vt:filetime>2011-01-25T00:12:42Z</vt:filetime>
  </property>
  <property fmtid="{D5CDD505-2E9C-101B-9397-08002B2CF9AE}" pid="9" name="PolicheckTimestamp">
    <vt:filetime>2011-04-28T14:55:59Z</vt:filetime>
  </property>
</Properties>
</file>