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71" r:id="rId2"/>
    <p:sldId id="272" r:id="rId3"/>
    <p:sldId id="257" r:id="rId4"/>
    <p:sldId id="256" r:id="rId5"/>
    <p:sldId id="273" r:id="rId6"/>
    <p:sldId id="274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5" autoAdjust="0"/>
    <p:restoredTop sz="94660"/>
  </p:normalViewPr>
  <p:slideViewPr>
    <p:cSldViewPr>
      <p:cViewPr varScale="1">
        <p:scale>
          <a:sx n="69" d="100"/>
          <a:sy n="69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3.wmf"/><Relationship Id="rId4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3.wmf"/><Relationship Id="rId4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DF64E-7826-4116-9EAB-01B3626EDFD2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5F038-E363-4D92-A120-0AB19531F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361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5F038-E363-4D92-A120-0AB19531FD4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425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B96914-88E6-4CD9-8FD5-9A67F619BBDB}" type="slidenum">
              <a:rPr lang="ru-RU"/>
              <a:pPr/>
              <a:t>13</a:t>
            </a:fld>
            <a:endParaRPr lang="ru-RU"/>
          </a:p>
        </p:txBody>
      </p:sp>
      <p:sp>
        <p:nvSpPr>
          <p:cNvPr id="37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Саврасова С.М., Ястребинецкий Г.А. «Упражнения по планиметрии на готовых чертежах»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E80B53-C776-43EA-B658-AC0E2B59F869}" type="slidenum">
              <a:rPr lang="ru-RU"/>
              <a:pPr/>
              <a:t>14</a:t>
            </a:fld>
            <a:endParaRPr lang="ru-RU"/>
          </a:p>
        </p:txBody>
      </p:sp>
      <p:sp>
        <p:nvSpPr>
          <p:cNvPr id="37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Саврасова С.М., Ястребинецкий Г.А. «Упражнения по планиметрии на готовых чертежах»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76588A-DBFF-415A-888A-F40A3DBDC2AC}" type="slidenum">
              <a:rPr lang="ru-RU"/>
              <a:pPr/>
              <a:t>15</a:t>
            </a:fld>
            <a:endParaRPr lang="ru-RU"/>
          </a:p>
        </p:txBody>
      </p:sp>
      <p:sp>
        <p:nvSpPr>
          <p:cNvPr id="375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Саврасова С.М., Ястребинецкий Г.А. «Упражнения по планиметрии на готовых чертежах»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B0FD54-A33F-48A4-BB18-294B7D7F4447}" type="slidenum">
              <a:rPr lang="ru-RU"/>
              <a:pPr/>
              <a:t>16</a:t>
            </a:fld>
            <a:endParaRPr lang="ru-RU"/>
          </a:p>
        </p:txBody>
      </p:sp>
      <p:sp>
        <p:nvSpPr>
          <p:cNvPr id="37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Саврасова С.М., Ястребинецкий Г.А. «Упражнения по планиметрии на готовых чертежах»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A4748-22BB-442C-8EFA-CE054780DC5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535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B920E6-2FA0-4891-9AC8-D1DD4ECB5E0C}" type="slidenum">
              <a:rPr lang="ru-RU"/>
              <a:pPr/>
              <a:t>5</a:t>
            </a:fld>
            <a:endParaRPr lang="ru-RU"/>
          </a:p>
        </p:txBody>
      </p:sp>
      <p:sp>
        <p:nvSpPr>
          <p:cNvPr id="33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ECD001-9005-46A9-9724-AD3841DF71A1}" type="slidenum">
              <a:rPr lang="ru-RU"/>
              <a:pPr/>
              <a:t>7</a:t>
            </a:fld>
            <a:endParaRPr lang="ru-RU"/>
          </a:p>
        </p:txBody>
      </p:sp>
      <p:sp>
        <p:nvSpPr>
          <p:cNvPr id="39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BD5375-0C0E-4BD4-AFDC-324D02D6D704}" type="slidenum">
              <a:rPr lang="ru-RU"/>
              <a:pPr/>
              <a:t>8</a:t>
            </a:fld>
            <a:endParaRPr lang="ru-RU"/>
          </a:p>
        </p:txBody>
      </p:sp>
      <p:sp>
        <p:nvSpPr>
          <p:cNvPr id="35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F27AA4-0B9E-4FD5-A37E-E19425A21BBE}" type="slidenum">
              <a:rPr lang="ru-RU"/>
              <a:pPr/>
              <a:t>9</a:t>
            </a:fld>
            <a:endParaRPr lang="ru-RU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93FBD3-1D0B-4B04-9F2F-3547E128CADB}" type="slidenum">
              <a:rPr lang="ru-RU"/>
              <a:pPr/>
              <a:t>10</a:t>
            </a:fld>
            <a:endParaRPr lang="ru-RU"/>
          </a:p>
        </p:txBody>
      </p:sp>
      <p:sp>
        <p:nvSpPr>
          <p:cNvPr id="363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C6F950-7022-445F-8608-7A6717F5F851}" type="slidenum">
              <a:rPr lang="ru-RU"/>
              <a:pPr/>
              <a:t>11</a:t>
            </a:fld>
            <a:endParaRPr lang="ru-RU"/>
          </a:p>
        </p:txBody>
      </p:sp>
      <p:sp>
        <p:nvSpPr>
          <p:cNvPr id="36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D3C742-EED2-4629-892F-7F140AAEBBB3}" type="slidenum">
              <a:rPr lang="ru-RU"/>
              <a:pPr/>
              <a:t>12</a:t>
            </a:fld>
            <a:endParaRPr lang="ru-RU"/>
          </a:p>
        </p:txBody>
      </p:sp>
      <p:sp>
        <p:nvSpPr>
          <p:cNvPr id="36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084D5-2DD5-4366-AB4F-A57B857DD21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F1C5-1FE0-4970-B01A-E7022C9F0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154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084D5-2DD5-4366-AB4F-A57B857DD21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F1C5-1FE0-4970-B01A-E7022C9F0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160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084D5-2DD5-4366-AB4F-A57B857DD21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F1C5-1FE0-4970-B01A-E7022C9F0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515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084D5-2DD5-4366-AB4F-A57B857DD21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F1C5-1FE0-4970-B01A-E7022C9F0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213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084D5-2DD5-4366-AB4F-A57B857DD21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F1C5-1FE0-4970-B01A-E7022C9F0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482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084D5-2DD5-4366-AB4F-A57B857DD21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F1C5-1FE0-4970-B01A-E7022C9F0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81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084D5-2DD5-4366-AB4F-A57B857DD21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F1C5-1FE0-4970-B01A-E7022C9F0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719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084D5-2DD5-4366-AB4F-A57B857DD21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F1C5-1FE0-4970-B01A-E7022C9F0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53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084D5-2DD5-4366-AB4F-A57B857DD21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F1C5-1FE0-4970-B01A-E7022C9F0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549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084D5-2DD5-4366-AB4F-A57B857DD21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F1C5-1FE0-4970-B01A-E7022C9F0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876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084D5-2DD5-4366-AB4F-A57B857DD21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F1C5-1FE0-4970-B01A-E7022C9F0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455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084D5-2DD5-4366-AB4F-A57B857DD218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9F1C5-1FE0-4970-B01A-E7022C9F0B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036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22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2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2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2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2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2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3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3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5.gif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gif"/><Relationship Id="rId9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14.wmf"/><Relationship Id="rId18" Type="http://schemas.openxmlformats.org/officeDocument/2006/relationships/oleObject" Target="../embeddings/oleObject11.bin"/><Relationship Id="rId3" Type="http://schemas.openxmlformats.org/officeDocument/2006/relationships/notesSlide" Target="../notesSlides/notesSlide4.xml"/><Relationship Id="rId21" Type="http://schemas.openxmlformats.org/officeDocument/2006/relationships/image" Target="../media/image18.wmf"/><Relationship Id="rId7" Type="http://schemas.openxmlformats.org/officeDocument/2006/relationships/image" Target="../media/image11.wmf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0.bin"/><Relationship Id="rId20" Type="http://schemas.openxmlformats.org/officeDocument/2006/relationships/oleObject" Target="../embeddings/oleObject12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3.wmf"/><Relationship Id="rId24" Type="http://schemas.openxmlformats.org/officeDocument/2006/relationships/image" Target="../media/image19.wmf"/><Relationship Id="rId5" Type="http://schemas.openxmlformats.org/officeDocument/2006/relationships/image" Target="../media/image10.wmf"/><Relationship Id="rId15" Type="http://schemas.openxmlformats.org/officeDocument/2006/relationships/image" Target="../media/image15.wmf"/><Relationship Id="rId23" Type="http://schemas.openxmlformats.org/officeDocument/2006/relationships/oleObject" Target="../embeddings/oleObject14.bin"/><Relationship Id="rId10" Type="http://schemas.openxmlformats.org/officeDocument/2006/relationships/oleObject" Target="../embeddings/oleObject7.bin"/><Relationship Id="rId19" Type="http://schemas.openxmlformats.org/officeDocument/2006/relationships/image" Target="../media/image17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12.wmf"/><Relationship Id="rId14" Type="http://schemas.openxmlformats.org/officeDocument/2006/relationships/oleObject" Target="../embeddings/oleObject9.bin"/><Relationship Id="rId22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22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73" name="Picture 3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3" t="30988" r="33658" b="41450"/>
          <a:stretch/>
        </p:blipFill>
        <p:spPr bwMode="auto">
          <a:xfrm>
            <a:off x="1068777" y="2708920"/>
            <a:ext cx="7352579" cy="314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Заголовок 13"/>
          <p:cNvSpPr txBox="1">
            <a:spLocks/>
          </p:cNvSpPr>
          <p:nvPr/>
        </p:nvSpPr>
        <p:spPr>
          <a:xfrm>
            <a:off x="1043490" y="1061864"/>
            <a:ext cx="7024744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Заполнить пропуски: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297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Text Box 2"/>
          <p:cNvSpPr txBox="1">
            <a:spLocks noChangeArrowheads="1"/>
          </p:cNvSpPr>
          <p:nvPr/>
        </p:nvSpPr>
        <p:spPr bwMode="auto">
          <a:xfrm>
            <a:off x="2003425" y="3130550"/>
            <a:ext cx="757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    О</a:t>
            </a:r>
          </a:p>
        </p:txBody>
      </p:sp>
      <p:sp>
        <p:nvSpPr>
          <p:cNvPr id="362499" name="Freeform 3"/>
          <p:cNvSpPr>
            <a:spLocks/>
          </p:cNvSpPr>
          <p:nvPr/>
        </p:nvSpPr>
        <p:spPr bwMode="auto">
          <a:xfrm>
            <a:off x="1533525" y="2187575"/>
            <a:ext cx="1666875" cy="2701925"/>
          </a:xfrm>
          <a:custGeom>
            <a:avLst/>
            <a:gdLst>
              <a:gd name="T0" fmla="*/ 0 w 1050"/>
              <a:gd name="T1" fmla="*/ 0 h 1702"/>
              <a:gd name="T2" fmla="*/ 1050 w 1050"/>
              <a:gd name="T3" fmla="*/ 1702 h 170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50" h="1702">
                <a:moveTo>
                  <a:pt x="0" y="0"/>
                </a:moveTo>
                <a:lnTo>
                  <a:pt x="1050" y="1702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2500" name="Freeform 4"/>
          <p:cNvSpPr>
            <a:spLocks/>
          </p:cNvSpPr>
          <p:nvPr/>
        </p:nvSpPr>
        <p:spPr bwMode="auto">
          <a:xfrm>
            <a:off x="1533525" y="2200275"/>
            <a:ext cx="676275" cy="2943225"/>
          </a:xfrm>
          <a:custGeom>
            <a:avLst/>
            <a:gdLst>
              <a:gd name="T0" fmla="*/ 426 w 426"/>
              <a:gd name="T1" fmla="*/ 1854 h 1854"/>
              <a:gd name="T2" fmla="*/ 426 w 426"/>
              <a:gd name="T3" fmla="*/ 1854 h 1854"/>
              <a:gd name="T4" fmla="*/ 0 w 426"/>
              <a:gd name="T5" fmla="*/ 0 h 1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6" h="1854">
                <a:moveTo>
                  <a:pt x="426" y="1854"/>
                </a:moveTo>
                <a:lnTo>
                  <a:pt x="426" y="1854"/>
                </a:lnTo>
                <a:lnTo>
                  <a:pt x="0" y="0"/>
                </a:ln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2501" name="Freeform 5"/>
          <p:cNvSpPr>
            <a:spLocks/>
          </p:cNvSpPr>
          <p:nvPr/>
        </p:nvSpPr>
        <p:spPr bwMode="auto">
          <a:xfrm>
            <a:off x="762000" y="2184400"/>
            <a:ext cx="766763" cy="1739900"/>
          </a:xfrm>
          <a:custGeom>
            <a:avLst/>
            <a:gdLst>
              <a:gd name="T0" fmla="*/ 483 w 483"/>
              <a:gd name="T1" fmla="*/ 0 h 1096"/>
              <a:gd name="T2" fmla="*/ 0 w 483"/>
              <a:gd name="T3" fmla="*/ 1096 h 109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83" h="1096">
                <a:moveTo>
                  <a:pt x="483" y="0"/>
                </a:moveTo>
                <a:lnTo>
                  <a:pt x="0" y="109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2502" name="Text Box 6"/>
          <p:cNvSpPr txBox="1">
            <a:spLocks noChangeArrowheads="1"/>
          </p:cNvSpPr>
          <p:nvPr/>
        </p:nvSpPr>
        <p:spPr bwMode="auto">
          <a:xfrm>
            <a:off x="304800" y="36576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362503" name="Text Box 7"/>
          <p:cNvSpPr txBox="1">
            <a:spLocks noChangeArrowheads="1"/>
          </p:cNvSpPr>
          <p:nvPr/>
        </p:nvSpPr>
        <p:spPr bwMode="auto">
          <a:xfrm>
            <a:off x="1905000" y="5181600"/>
            <a:ext cx="450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</a:p>
        </p:txBody>
      </p:sp>
      <p:sp>
        <p:nvSpPr>
          <p:cNvPr id="362504" name="Text Box 8"/>
          <p:cNvSpPr txBox="1">
            <a:spLocks noChangeArrowheads="1"/>
          </p:cNvSpPr>
          <p:nvPr/>
        </p:nvSpPr>
        <p:spPr bwMode="auto">
          <a:xfrm>
            <a:off x="1185863" y="1676400"/>
            <a:ext cx="500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362514" name="Oval 18"/>
          <p:cNvSpPr>
            <a:spLocks noChangeArrowheads="1"/>
          </p:cNvSpPr>
          <p:nvPr/>
        </p:nvSpPr>
        <p:spPr bwMode="auto">
          <a:xfrm>
            <a:off x="728663" y="1981200"/>
            <a:ext cx="3216275" cy="31623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2515" name="Oval 19"/>
          <p:cNvSpPr>
            <a:spLocks noChangeArrowheads="1"/>
          </p:cNvSpPr>
          <p:nvPr/>
        </p:nvSpPr>
        <p:spPr bwMode="auto">
          <a:xfrm>
            <a:off x="2287588" y="3463925"/>
            <a:ext cx="98425" cy="984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2516" name="Arc 20"/>
          <p:cNvSpPr>
            <a:spLocks/>
          </p:cNvSpPr>
          <p:nvPr/>
        </p:nvSpPr>
        <p:spPr bwMode="auto">
          <a:xfrm rot="4702799">
            <a:off x="935831" y="3647282"/>
            <a:ext cx="1522413" cy="1600200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0727 w 20727"/>
              <a:gd name="T1" fmla="*/ 6079 h 21595"/>
              <a:gd name="T2" fmla="*/ 483 w 20727"/>
              <a:gd name="T3" fmla="*/ 21595 h 21595"/>
              <a:gd name="T4" fmla="*/ 0 w 20727"/>
              <a:gd name="T5" fmla="*/ 0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727" h="21595" fill="none" extrusionOk="0">
                <a:moveTo>
                  <a:pt x="20726" y="6078"/>
                </a:moveTo>
                <a:cubicBezTo>
                  <a:pt x="18078" y="15108"/>
                  <a:pt x="9890" y="21384"/>
                  <a:pt x="482" y="21594"/>
                </a:cubicBezTo>
              </a:path>
              <a:path w="20727" h="21595" stroke="0" extrusionOk="0">
                <a:moveTo>
                  <a:pt x="20726" y="6078"/>
                </a:moveTo>
                <a:cubicBezTo>
                  <a:pt x="18078" y="15108"/>
                  <a:pt x="9890" y="21384"/>
                  <a:pt x="482" y="21594"/>
                </a:cubicBezTo>
                <a:lnTo>
                  <a:pt x="0" y="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62517" name="Object 21"/>
          <p:cNvGraphicFramePr>
            <a:graphicFrameLocks noChangeAspect="1"/>
          </p:cNvGraphicFramePr>
          <p:nvPr/>
        </p:nvGraphicFramePr>
        <p:xfrm>
          <a:off x="4633913" y="3473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2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3913" y="3473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2518" name="Text Box 22"/>
          <p:cNvSpPr txBox="1">
            <a:spLocks noChangeArrowheads="1"/>
          </p:cNvSpPr>
          <p:nvPr/>
        </p:nvSpPr>
        <p:spPr bwMode="auto">
          <a:xfrm>
            <a:off x="1143000" y="533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случай</a:t>
            </a:r>
          </a:p>
        </p:txBody>
      </p:sp>
      <p:sp>
        <p:nvSpPr>
          <p:cNvPr id="362519" name="Text Box 23"/>
          <p:cNvSpPr txBox="1">
            <a:spLocks noChangeArrowheads="1"/>
          </p:cNvSpPr>
          <p:nvPr/>
        </p:nvSpPr>
        <p:spPr bwMode="auto">
          <a:xfrm>
            <a:off x="3200400" y="4876800"/>
            <a:ext cx="450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endParaRPr lang="ru-RU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362520" name="Object 24"/>
          <p:cNvGraphicFramePr>
            <a:graphicFrameLocks noChangeAspect="1"/>
          </p:cNvGraphicFramePr>
          <p:nvPr/>
        </p:nvGraphicFramePr>
        <p:xfrm>
          <a:off x="4800600" y="1143000"/>
          <a:ext cx="2679700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3" name="Формула" r:id="rId6" imgW="1091880" imgH="393480" progId="Equation.3">
                  <p:embed/>
                </p:oleObj>
              </mc:Choice>
              <mc:Fallback>
                <p:oleObj name="Формула" r:id="rId6" imgW="1091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143000"/>
                        <a:ext cx="2679700" cy="96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2521" name="Object 25"/>
          <p:cNvGraphicFramePr>
            <a:graphicFrameLocks noChangeAspect="1"/>
          </p:cNvGraphicFramePr>
          <p:nvPr/>
        </p:nvGraphicFramePr>
        <p:xfrm>
          <a:off x="4876800" y="2209800"/>
          <a:ext cx="2741613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4" name="Формула" r:id="rId8" imgW="1117440" imgH="393480" progId="Equation.3">
                  <p:embed/>
                </p:oleObj>
              </mc:Choice>
              <mc:Fallback>
                <p:oleObj name="Формула" r:id="rId8" imgW="11174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209800"/>
                        <a:ext cx="2741613" cy="96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2530" name="Group 34"/>
          <p:cNvGrpSpPr>
            <a:grpSpLocks/>
          </p:cNvGrpSpPr>
          <p:nvPr/>
        </p:nvGrpSpPr>
        <p:grpSpPr bwMode="auto">
          <a:xfrm>
            <a:off x="4419600" y="1828800"/>
            <a:ext cx="3657600" cy="1600200"/>
            <a:chOff x="2784" y="1152"/>
            <a:chExt cx="2304" cy="1008"/>
          </a:xfrm>
        </p:grpSpPr>
        <p:sp>
          <p:nvSpPr>
            <p:cNvPr id="362531" name="Text Box 35"/>
            <p:cNvSpPr txBox="1">
              <a:spLocks noChangeArrowheads="1"/>
            </p:cNvSpPr>
            <p:nvPr/>
          </p:nvSpPr>
          <p:spPr bwMode="auto">
            <a:xfrm>
              <a:off x="2784" y="1152"/>
              <a:ext cx="312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4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–</a:t>
              </a:r>
            </a:p>
          </p:txBody>
        </p:sp>
        <p:sp>
          <p:nvSpPr>
            <p:cNvPr id="362532" name="Line 36"/>
            <p:cNvSpPr>
              <a:spLocks noChangeShapeType="1"/>
            </p:cNvSpPr>
            <p:nvPr/>
          </p:nvSpPr>
          <p:spPr bwMode="auto">
            <a:xfrm>
              <a:off x="2832" y="2160"/>
              <a:ext cx="22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362533" name="Object 37"/>
          <p:cNvGraphicFramePr>
            <a:graphicFrameLocks noChangeAspect="1"/>
          </p:cNvGraphicFramePr>
          <p:nvPr/>
        </p:nvGraphicFramePr>
        <p:xfrm>
          <a:off x="4953000" y="3657600"/>
          <a:ext cx="2679700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Формула" r:id="rId10" imgW="1091880" imgH="393480" progId="Equation.3">
                  <p:embed/>
                </p:oleObj>
              </mc:Choice>
              <mc:Fallback>
                <p:oleObj name="Формула" r:id="rId10" imgW="1091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657600"/>
                        <a:ext cx="2679700" cy="96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2537" name="Group 41"/>
          <p:cNvGrpSpPr>
            <a:grpSpLocks/>
          </p:cNvGrpSpPr>
          <p:nvPr/>
        </p:nvGrpSpPr>
        <p:grpSpPr bwMode="auto">
          <a:xfrm>
            <a:off x="914400" y="2667000"/>
            <a:ext cx="2187575" cy="2562225"/>
            <a:chOff x="576" y="1680"/>
            <a:chExt cx="1378" cy="1614"/>
          </a:xfrm>
        </p:grpSpPr>
        <p:sp>
          <p:nvSpPr>
            <p:cNvPr id="362524" name="Freeform 28"/>
            <p:cNvSpPr>
              <a:spLocks/>
            </p:cNvSpPr>
            <p:nvPr/>
          </p:nvSpPr>
          <p:spPr bwMode="auto">
            <a:xfrm>
              <a:off x="829" y="1680"/>
              <a:ext cx="312" cy="52"/>
            </a:xfrm>
            <a:custGeom>
              <a:avLst/>
              <a:gdLst>
                <a:gd name="T0" fmla="*/ 0 w 312"/>
                <a:gd name="T1" fmla="*/ 8 h 52"/>
                <a:gd name="T2" fmla="*/ 91 w 312"/>
                <a:gd name="T3" fmla="*/ 46 h 52"/>
                <a:gd name="T4" fmla="*/ 216 w 312"/>
                <a:gd name="T5" fmla="*/ 44 h 52"/>
                <a:gd name="T6" fmla="*/ 312 w 312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52">
                  <a:moveTo>
                    <a:pt x="0" y="8"/>
                  </a:moveTo>
                  <a:cubicBezTo>
                    <a:pt x="15" y="15"/>
                    <a:pt x="55" y="40"/>
                    <a:pt x="91" y="46"/>
                  </a:cubicBezTo>
                  <a:cubicBezTo>
                    <a:pt x="127" y="52"/>
                    <a:pt x="179" y="52"/>
                    <a:pt x="216" y="44"/>
                  </a:cubicBezTo>
                  <a:cubicBezTo>
                    <a:pt x="253" y="36"/>
                    <a:pt x="292" y="9"/>
                    <a:pt x="312" y="0"/>
                  </a:cubicBezTo>
                </a:path>
              </a:pathLst>
            </a:custGeom>
            <a:noFill/>
            <a:ln w="28575" cmpd="sng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2523" name="Arc 27"/>
            <p:cNvSpPr>
              <a:spLocks/>
            </p:cNvSpPr>
            <p:nvPr/>
          </p:nvSpPr>
          <p:spPr bwMode="auto">
            <a:xfrm rot="4651424">
              <a:off x="769" y="2109"/>
              <a:ext cx="992" cy="1378"/>
            </a:xfrm>
            <a:custGeom>
              <a:avLst/>
              <a:gdLst>
                <a:gd name="G0" fmla="+- 0 0 0"/>
                <a:gd name="G1" fmla="+- 7924 0 0"/>
                <a:gd name="G2" fmla="+- 21600 0 0"/>
                <a:gd name="T0" fmla="*/ 20094 w 21600"/>
                <a:gd name="T1" fmla="*/ 0 h 29524"/>
                <a:gd name="T2" fmla="*/ 80 w 21600"/>
                <a:gd name="T3" fmla="*/ 29524 h 29524"/>
                <a:gd name="T4" fmla="*/ 0 w 21600"/>
                <a:gd name="T5" fmla="*/ 7924 h 29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524" fill="none" extrusionOk="0">
                  <a:moveTo>
                    <a:pt x="20094" y="-1"/>
                  </a:moveTo>
                  <a:cubicBezTo>
                    <a:pt x="21089" y="2523"/>
                    <a:pt x="21600" y="5211"/>
                    <a:pt x="21600" y="7924"/>
                  </a:cubicBezTo>
                  <a:cubicBezTo>
                    <a:pt x="21600" y="19822"/>
                    <a:pt x="11978" y="29479"/>
                    <a:pt x="79" y="29523"/>
                  </a:cubicBezTo>
                </a:path>
                <a:path w="21600" h="29524" stroke="0" extrusionOk="0">
                  <a:moveTo>
                    <a:pt x="20094" y="-1"/>
                  </a:moveTo>
                  <a:cubicBezTo>
                    <a:pt x="21089" y="2523"/>
                    <a:pt x="21600" y="5211"/>
                    <a:pt x="21600" y="7924"/>
                  </a:cubicBezTo>
                  <a:cubicBezTo>
                    <a:pt x="21600" y="19822"/>
                    <a:pt x="11978" y="29479"/>
                    <a:pt x="79" y="29523"/>
                  </a:cubicBezTo>
                  <a:lnTo>
                    <a:pt x="0" y="7924"/>
                  </a:lnTo>
                  <a:close/>
                </a:path>
              </a:pathLst>
            </a:cu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62538" name="Group 42"/>
          <p:cNvGrpSpPr>
            <a:grpSpLocks/>
          </p:cNvGrpSpPr>
          <p:nvPr/>
        </p:nvGrpSpPr>
        <p:grpSpPr bwMode="auto">
          <a:xfrm>
            <a:off x="1628775" y="2508250"/>
            <a:ext cx="1652588" cy="2749550"/>
            <a:chOff x="1026" y="1580"/>
            <a:chExt cx="1041" cy="1732"/>
          </a:xfrm>
        </p:grpSpPr>
        <p:sp>
          <p:nvSpPr>
            <p:cNvPr id="362526" name="Arc 30"/>
            <p:cNvSpPr>
              <a:spLocks/>
            </p:cNvSpPr>
            <p:nvPr/>
          </p:nvSpPr>
          <p:spPr bwMode="auto">
            <a:xfrm rot="6880086">
              <a:off x="1226" y="2471"/>
              <a:ext cx="815" cy="867"/>
            </a:xfrm>
            <a:custGeom>
              <a:avLst/>
              <a:gdLst>
                <a:gd name="G0" fmla="+- 0 0 0"/>
                <a:gd name="G1" fmla="+- 19126 0 0"/>
                <a:gd name="G2" fmla="+- 21600 0 0"/>
                <a:gd name="T0" fmla="*/ 10038 w 20086"/>
                <a:gd name="T1" fmla="*/ 0 h 19126"/>
                <a:gd name="T2" fmla="*/ 20086 w 20086"/>
                <a:gd name="T3" fmla="*/ 11182 h 19126"/>
                <a:gd name="T4" fmla="*/ 0 w 20086"/>
                <a:gd name="T5" fmla="*/ 19126 h 19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86" h="19126" fill="none" extrusionOk="0">
                  <a:moveTo>
                    <a:pt x="10037" y="0"/>
                  </a:moveTo>
                  <a:cubicBezTo>
                    <a:pt x="14618" y="2403"/>
                    <a:pt x="18183" y="6371"/>
                    <a:pt x="20086" y="11181"/>
                  </a:cubicBezTo>
                </a:path>
                <a:path w="20086" h="19126" stroke="0" extrusionOk="0">
                  <a:moveTo>
                    <a:pt x="10037" y="0"/>
                  </a:moveTo>
                  <a:cubicBezTo>
                    <a:pt x="14618" y="2403"/>
                    <a:pt x="18183" y="6371"/>
                    <a:pt x="20086" y="11181"/>
                  </a:cubicBezTo>
                  <a:lnTo>
                    <a:pt x="0" y="19126"/>
                  </a:lnTo>
                  <a:close/>
                </a:path>
              </a:pathLst>
            </a:custGeom>
            <a:noFill/>
            <a:ln w="5715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62534" name="Group 38"/>
            <p:cNvGrpSpPr>
              <a:grpSpLocks/>
            </p:cNvGrpSpPr>
            <p:nvPr/>
          </p:nvGrpSpPr>
          <p:grpSpPr bwMode="auto">
            <a:xfrm>
              <a:off x="1026" y="1580"/>
              <a:ext cx="87" cy="79"/>
              <a:chOff x="1026" y="1580"/>
              <a:chExt cx="87" cy="79"/>
            </a:xfrm>
          </p:grpSpPr>
          <p:sp>
            <p:nvSpPr>
              <p:cNvPr id="362528" name="Freeform 32"/>
              <p:cNvSpPr>
                <a:spLocks/>
              </p:cNvSpPr>
              <p:nvPr/>
            </p:nvSpPr>
            <p:spPr bwMode="auto">
              <a:xfrm>
                <a:off x="1034" y="1607"/>
                <a:ext cx="79" cy="52"/>
              </a:xfrm>
              <a:custGeom>
                <a:avLst/>
                <a:gdLst>
                  <a:gd name="T0" fmla="*/ 0 w 79"/>
                  <a:gd name="T1" fmla="*/ 51 h 52"/>
                  <a:gd name="T2" fmla="*/ 52 w 79"/>
                  <a:gd name="T3" fmla="*/ 43 h 52"/>
                  <a:gd name="T4" fmla="*/ 79 w 79"/>
                  <a:gd name="T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9" h="52">
                    <a:moveTo>
                      <a:pt x="0" y="51"/>
                    </a:moveTo>
                    <a:cubicBezTo>
                      <a:pt x="9" y="50"/>
                      <a:pt x="39" y="52"/>
                      <a:pt x="52" y="43"/>
                    </a:cubicBezTo>
                    <a:cubicBezTo>
                      <a:pt x="65" y="34"/>
                      <a:pt x="74" y="9"/>
                      <a:pt x="79" y="0"/>
                    </a:cubicBezTo>
                  </a:path>
                </a:pathLst>
              </a:custGeom>
              <a:noFill/>
              <a:ln w="28575" cmpd="sng">
                <a:solidFill>
                  <a:srgbClr val="FF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529" name="Freeform 33"/>
              <p:cNvSpPr>
                <a:spLocks/>
              </p:cNvSpPr>
              <p:nvPr/>
            </p:nvSpPr>
            <p:spPr bwMode="auto">
              <a:xfrm>
                <a:off x="1026" y="1580"/>
                <a:ext cx="67" cy="50"/>
              </a:xfrm>
              <a:custGeom>
                <a:avLst/>
                <a:gdLst>
                  <a:gd name="T0" fmla="*/ 0 w 67"/>
                  <a:gd name="T1" fmla="*/ 46 h 50"/>
                  <a:gd name="T2" fmla="*/ 40 w 67"/>
                  <a:gd name="T3" fmla="*/ 42 h 50"/>
                  <a:gd name="T4" fmla="*/ 67 w 67"/>
                  <a:gd name="T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7" h="50">
                    <a:moveTo>
                      <a:pt x="0" y="46"/>
                    </a:moveTo>
                    <a:cubicBezTo>
                      <a:pt x="7" y="45"/>
                      <a:pt x="29" y="50"/>
                      <a:pt x="40" y="42"/>
                    </a:cubicBezTo>
                    <a:cubicBezTo>
                      <a:pt x="51" y="34"/>
                      <a:pt x="62" y="9"/>
                      <a:pt x="67" y="0"/>
                    </a:cubicBezTo>
                  </a:path>
                </a:pathLst>
              </a:custGeom>
              <a:noFill/>
              <a:ln w="28575" cmpd="sng">
                <a:solidFill>
                  <a:srgbClr val="FF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8743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6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repeatCount="8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500" fill="hold"/>
                                        <p:tgtEl>
                                          <p:spTgt spid="36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6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625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2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2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362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62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6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2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2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362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6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62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2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362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25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6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6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1000"/>
                                        <p:tgtEl>
                                          <p:spTgt spid="36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499" grpId="0" animBg="1"/>
      <p:bldP spid="362515" grpId="0" animBg="1"/>
      <p:bldP spid="362515" grpId="1" animBg="1"/>
      <p:bldP spid="362516" grpId="0" animBg="1"/>
      <p:bldP spid="362518" grpId="0"/>
      <p:bldP spid="3625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Text Box 2"/>
          <p:cNvSpPr txBox="1">
            <a:spLocks noChangeArrowheads="1"/>
          </p:cNvSpPr>
          <p:nvPr/>
        </p:nvSpPr>
        <p:spPr bwMode="auto">
          <a:xfrm>
            <a:off x="2417763" y="3359150"/>
            <a:ext cx="420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О</a:t>
            </a:r>
          </a:p>
        </p:txBody>
      </p:sp>
      <p:sp>
        <p:nvSpPr>
          <p:cNvPr id="364562" name="Oval 18"/>
          <p:cNvSpPr>
            <a:spLocks noChangeArrowheads="1"/>
          </p:cNvSpPr>
          <p:nvPr/>
        </p:nvSpPr>
        <p:spPr bwMode="auto">
          <a:xfrm>
            <a:off x="1143000" y="2209800"/>
            <a:ext cx="3216275" cy="31623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4563" name="Oval 19"/>
          <p:cNvSpPr>
            <a:spLocks noChangeArrowheads="1"/>
          </p:cNvSpPr>
          <p:nvPr/>
        </p:nvSpPr>
        <p:spPr bwMode="auto">
          <a:xfrm>
            <a:off x="2701925" y="3692525"/>
            <a:ext cx="98425" cy="984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64565" name="Object 21"/>
          <p:cNvGraphicFramePr>
            <a:graphicFrameLocks noChangeAspect="1"/>
          </p:cNvGraphicFramePr>
          <p:nvPr/>
        </p:nvGraphicFramePr>
        <p:xfrm>
          <a:off x="4497388" y="3244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7388" y="32448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4582" name="Rectangle 38"/>
          <p:cNvSpPr>
            <a:spLocks noChangeArrowheads="1"/>
          </p:cNvSpPr>
          <p:nvPr/>
        </p:nvSpPr>
        <p:spPr bwMode="auto">
          <a:xfrm>
            <a:off x="1905000" y="838200"/>
            <a:ext cx="6781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Вписанные углы, </a:t>
            </a:r>
          </a:p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опирающиеся на одну и ту же дугу, равны.</a:t>
            </a:r>
          </a:p>
        </p:txBody>
      </p:sp>
      <p:sp>
        <p:nvSpPr>
          <p:cNvPr id="364583" name="Rectangle 39"/>
          <p:cNvSpPr>
            <a:spLocks noChangeArrowheads="1"/>
          </p:cNvSpPr>
          <p:nvPr/>
        </p:nvSpPr>
        <p:spPr bwMode="auto">
          <a:xfrm>
            <a:off x="609600" y="3810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Следствие 1</a:t>
            </a:r>
            <a:endParaRPr lang="ru-RU" sz="2400" b="1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364585" name="Freeform 41"/>
          <p:cNvSpPr>
            <a:spLocks/>
          </p:cNvSpPr>
          <p:nvPr/>
        </p:nvSpPr>
        <p:spPr bwMode="auto">
          <a:xfrm>
            <a:off x="1844675" y="2286000"/>
            <a:ext cx="1930400" cy="2819400"/>
          </a:xfrm>
          <a:custGeom>
            <a:avLst/>
            <a:gdLst>
              <a:gd name="T0" fmla="*/ 0 w 1216"/>
              <a:gd name="T1" fmla="*/ 1776 h 1776"/>
              <a:gd name="T2" fmla="*/ 288 w 1216"/>
              <a:gd name="T3" fmla="*/ 0 h 1776"/>
              <a:gd name="T4" fmla="*/ 1216 w 1216"/>
              <a:gd name="T5" fmla="*/ 1736 h 1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776">
                <a:moveTo>
                  <a:pt x="0" y="1776"/>
                </a:moveTo>
                <a:lnTo>
                  <a:pt x="288" y="0"/>
                </a:lnTo>
                <a:lnTo>
                  <a:pt x="1216" y="1736"/>
                </a:lnTo>
              </a:path>
            </a:pathLst>
          </a:custGeom>
          <a:noFill/>
          <a:ln w="19050" cmpd="sng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4586" name="Freeform 42"/>
          <p:cNvSpPr>
            <a:spLocks/>
          </p:cNvSpPr>
          <p:nvPr/>
        </p:nvSpPr>
        <p:spPr bwMode="auto">
          <a:xfrm>
            <a:off x="1844675" y="2590800"/>
            <a:ext cx="1981200" cy="2514600"/>
          </a:xfrm>
          <a:custGeom>
            <a:avLst/>
            <a:gdLst>
              <a:gd name="T0" fmla="*/ 0 w 1248"/>
              <a:gd name="T1" fmla="*/ 1584 h 1584"/>
              <a:gd name="T2" fmla="*/ 1248 w 1248"/>
              <a:gd name="T3" fmla="*/ 0 h 1584"/>
              <a:gd name="T4" fmla="*/ 1200 w 1248"/>
              <a:gd name="T5" fmla="*/ 1536 h 1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48" h="1584">
                <a:moveTo>
                  <a:pt x="0" y="1584"/>
                </a:moveTo>
                <a:lnTo>
                  <a:pt x="1248" y="0"/>
                </a:lnTo>
                <a:lnTo>
                  <a:pt x="1200" y="1536"/>
                </a:lnTo>
              </a:path>
            </a:pathLst>
          </a:custGeom>
          <a:noFill/>
          <a:ln w="19050" cmpd="sng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4587" name="Freeform 43"/>
          <p:cNvSpPr>
            <a:spLocks/>
          </p:cNvSpPr>
          <p:nvPr/>
        </p:nvSpPr>
        <p:spPr bwMode="auto">
          <a:xfrm>
            <a:off x="1854200" y="3962400"/>
            <a:ext cx="2505075" cy="1117600"/>
          </a:xfrm>
          <a:custGeom>
            <a:avLst/>
            <a:gdLst>
              <a:gd name="T0" fmla="*/ 0 w 1578"/>
              <a:gd name="T1" fmla="*/ 704 h 704"/>
              <a:gd name="T2" fmla="*/ 1578 w 1578"/>
              <a:gd name="T3" fmla="*/ 0 h 704"/>
              <a:gd name="T4" fmla="*/ 1194 w 1578"/>
              <a:gd name="T5" fmla="*/ 672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78" h="704">
                <a:moveTo>
                  <a:pt x="0" y="704"/>
                </a:moveTo>
                <a:lnTo>
                  <a:pt x="1578" y="0"/>
                </a:lnTo>
                <a:lnTo>
                  <a:pt x="1194" y="672"/>
                </a:lnTo>
              </a:path>
            </a:pathLst>
          </a:custGeom>
          <a:noFill/>
          <a:ln w="19050" cmpd="sng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4590" name="Text Box 46"/>
          <p:cNvSpPr txBox="1">
            <a:spLocks noChangeArrowheads="1"/>
          </p:cNvSpPr>
          <p:nvPr/>
        </p:nvSpPr>
        <p:spPr bwMode="auto">
          <a:xfrm>
            <a:off x="4343400" y="37338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364591" name="Text Box 47"/>
          <p:cNvSpPr txBox="1">
            <a:spLocks noChangeArrowheads="1"/>
          </p:cNvSpPr>
          <p:nvPr/>
        </p:nvSpPr>
        <p:spPr bwMode="auto">
          <a:xfrm>
            <a:off x="3810000" y="21336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endParaRPr lang="ru-RU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4592" name="Text Box 48"/>
          <p:cNvSpPr txBox="1">
            <a:spLocks noChangeArrowheads="1"/>
          </p:cNvSpPr>
          <p:nvPr/>
        </p:nvSpPr>
        <p:spPr bwMode="auto">
          <a:xfrm>
            <a:off x="1981200" y="17526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endParaRPr lang="ru-RU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64594" name="Group 50"/>
          <p:cNvGrpSpPr>
            <a:grpSpLocks/>
          </p:cNvGrpSpPr>
          <p:nvPr/>
        </p:nvGrpSpPr>
        <p:grpSpPr bwMode="auto">
          <a:xfrm>
            <a:off x="1066800" y="2514600"/>
            <a:ext cx="3167063" cy="2971800"/>
            <a:chOff x="672" y="1584"/>
            <a:chExt cx="1995" cy="1872"/>
          </a:xfrm>
        </p:grpSpPr>
        <p:sp>
          <p:nvSpPr>
            <p:cNvPr id="364584" name="Freeform 40"/>
            <p:cNvSpPr>
              <a:spLocks/>
            </p:cNvSpPr>
            <p:nvPr/>
          </p:nvSpPr>
          <p:spPr bwMode="auto">
            <a:xfrm>
              <a:off x="918" y="1790"/>
              <a:ext cx="1456" cy="1420"/>
            </a:xfrm>
            <a:custGeom>
              <a:avLst/>
              <a:gdLst>
                <a:gd name="T0" fmla="*/ 240 w 1456"/>
                <a:gd name="T1" fmla="*/ 1420 h 1420"/>
                <a:gd name="T2" fmla="*/ 0 w 1456"/>
                <a:gd name="T3" fmla="*/ 0 h 1420"/>
                <a:gd name="T4" fmla="*/ 1456 w 1456"/>
                <a:gd name="T5" fmla="*/ 1368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6" h="1420">
                  <a:moveTo>
                    <a:pt x="240" y="1420"/>
                  </a:moveTo>
                  <a:lnTo>
                    <a:pt x="0" y="0"/>
                  </a:lnTo>
                  <a:lnTo>
                    <a:pt x="1456" y="1368"/>
                  </a:lnTo>
                </a:path>
              </a:pathLst>
            </a:custGeom>
            <a:noFill/>
            <a:ln w="19050" cmpd="sng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4588" name="Text Box 44"/>
            <p:cNvSpPr txBox="1">
              <a:spLocks noChangeArrowheads="1"/>
            </p:cNvSpPr>
            <p:nvPr/>
          </p:nvSpPr>
          <p:spPr bwMode="auto">
            <a:xfrm>
              <a:off x="816" y="3168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А</a:t>
              </a:r>
            </a:p>
          </p:txBody>
        </p:sp>
        <p:sp>
          <p:nvSpPr>
            <p:cNvPr id="364589" name="Text Box 45"/>
            <p:cNvSpPr txBox="1">
              <a:spLocks noChangeArrowheads="1"/>
            </p:cNvSpPr>
            <p:nvPr/>
          </p:nvSpPr>
          <p:spPr bwMode="auto">
            <a:xfrm>
              <a:off x="2352" y="3168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</a:t>
              </a:r>
            </a:p>
          </p:txBody>
        </p:sp>
        <p:sp>
          <p:nvSpPr>
            <p:cNvPr id="364593" name="Text Box 49"/>
            <p:cNvSpPr txBox="1">
              <a:spLocks noChangeArrowheads="1"/>
            </p:cNvSpPr>
            <p:nvPr/>
          </p:nvSpPr>
          <p:spPr bwMode="auto">
            <a:xfrm>
              <a:off x="672" y="1584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</a:t>
              </a:r>
              <a:endPara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364564" name="Arc 20"/>
          <p:cNvSpPr>
            <a:spLocks/>
          </p:cNvSpPr>
          <p:nvPr/>
        </p:nvSpPr>
        <p:spPr bwMode="auto">
          <a:xfrm rot="4777787">
            <a:off x="1926431" y="3631407"/>
            <a:ext cx="1585913" cy="1905000"/>
          </a:xfrm>
          <a:custGeom>
            <a:avLst/>
            <a:gdLst>
              <a:gd name="G0" fmla="+- 0 0 0"/>
              <a:gd name="G1" fmla="+- 10319 0 0"/>
              <a:gd name="G2" fmla="+- 21600 0 0"/>
              <a:gd name="T0" fmla="*/ 18976 w 21600"/>
              <a:gd name="T1" fmla="*/ 0 h 25696"/>
              <a:gd name="T2" fmla="*/ 15169 w 21600"/>
              <a:gd name="T3" fmla="*/ 25696 h 25696"/>
              <a:gd name="T4" fmla="*/ 0 w 21600"/>
              <a:gd name="T5" fmla="*/ 10319 h 25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5696" fill="none" extrusionOk="0">
                <a:moveTo>
                  <a:pt x="18975" y="0"/>
                </a:moveTo>
                <a:cubicBezTo>
                  <a:pt x="20697" y="3166"/>
                  <a:pt x="21600" y="6714"/>
                  <a:pt x="21600" y="10319"/>
                </a:cubicBezTo>
                <a:cubicBezTo>
                  <a:pt x="21600" y="16098"/>
                  <a:pt x="19283" y="21637"/>
                  <a:pt x="15169" y="25696"/>
                </a:cubicBezTo>
              </a:path>
              <a:path w="21600" h="25696" stroke="0" extrusionOk="0">
                <a:moveTo>
                  <a:pt x="18975" y="0"/>
                </a:moveTo>
                <a:cubicBezTo>
                  <a:pt x="20697" y="3166"/>
                  <a:pt x="21600" y="6714"/>
                  <a:pt x="21600" y="10319"/>
                </a:cubicBezTo>
                <a:cubicBezTo>
                  <a:pt x="21600" y="16098"/>
                  <a:pt x="19283" y="21637"/>
                  <a:pt x="15169" y="25696"/>
                </a:cubicBezTo>
                <a:lnTo>
                  <a:pt x="0" y="10319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05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6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45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6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459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36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45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000"/>
                                        <p:tgtEl>
                                          <p:spTgt spid="364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6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582" grpId="0"/>
      <p:bldP spid="364585" grpId="0" animBg="1"/>
      <p:bldP spid="364586" grpId="0" animBg="1"/>
      <p:bldP spid="364587" grpId="0" animBg="1"/>
      <p:bldP spid="364590" grpId="0"/>
      <p:bldP spid="364591" grpId="0"/>
      <p:bldP spid="364592" grpId="0"/>
      <p:bldP spid="3645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9" name="Freeform 29"/>
          <p:cNvSpPr>
            <a:spLocks/>
          </p:cNvSpPr>
          <p:nvPr/>
        </p:nvSpPr>
        <p:spPr bwMode="auto">
          <a:xfrm>
            <a:off x="1166813" y="3538538"/>
            <a:ext cx="3181350" cy="400050"/>
          </a:xfrm>
          <a:custGeom>
            <a:avLst/>
            <a:gdLst>
              <a:gd name="T0" fmla="*/ 0 w 2004"/>
              <a:gd name="T1" fmla="*/ 252 h 252"/>
              <a:gd name="T2" fmla="*/ 2004 w 2004"/>
              <a:gd name="T3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04" h="252">
                <a:moveTo>
                  <a:pt x="0" y="252"/>
                </a:moveTo>
                <a:lnTo>
                  <a:pt x="200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642" name="Text Box 2"/>
          <p:cNvSpPr txBox="1">
            <a:spLocks noChangeArrowheads="1"/>
          </p:cNvSpPr>
          <p:nvPr/>
        </p:nvSpPr>
        <p:spPr bwMode="auto">
          <a:xfrm>
            <a:off x="2417763" y="3359150"/>
            <a:ext cx="420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О</a:t>
            </a:r>
          </a:p>
        </p:txBody>
      </p:sp>
      <p:sp>
        <p:nvSpPr>
          <p:cNvPr id="368652" name="Oval 12"/>
          <p:cNvSpPr>
            <a:spLocks noChangeArrowheads="1"/>
          </p:cNvSpPr>
          <p:nvPr/>
        </p:nvSpPr>
        <p:spPr bwMode="auto">
          <a:xfrm>
            <a:off x="1143000" y="2209800"/>
            <a:ext cx="3216275" cy="31623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8653" name="Oval 13"/>
          <p:cNvSpPr>
            <a:spLocks noChangeArrowheads="1"/>
          </p:cNvSpPr>
          <p:nvPr/>
        </p:nvSpPr>
        <p:spPr bwMode="auto">
          <a:xfrm>
            <a:off x="2701925" y="3692525"/>
            <a:ext cx="98425" cy="984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68654" name="Object 14"/>
          <p:cNvGraphicFramePr>
            <a:graphicFrameLocks noChangeAspect="1"/>
          </p:cNvGraphicFramePr>
          <p:nvPr/>
        </p:nvGraphicFramePr>
        <p:xfrm>
          <a:off x="4497388" y="3244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7388" y="32448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55" name="Rectangle 15"/>
          <p:cNvSpPr>
            <a:spLocks noChangeArrowheads="1"/>
          </p:cNvSpPr>
          <p:nvPr/>
        </p:nvSpPr>
        <p:spPr bwMode="auto">
          <a:xfrm>
            <a:off x="3276600" y="838200"/>
            <a:ext cx="5486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Вписанный угол, опирающийся на полуокружность – прямой.</a:t>
            </a:r>
          </a:p>
        </p:txBody>
      </p:sp>
      <p:sp>
        <p:nvSpPr>
          <p:cNvPr id="368656" name="Rectangle 16"/>
          <p:cNvSpPr>
            <a:spLocks noChangeArrowheads="1"/>
          </p:cNvSpPr>
          <p:nvPr/>
        </p:nvSpPr>
        <p:spPr bwMode="auto">
          <a:xfrm>
            <a:off x="609600" y="3810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Следствие 2</a:t>
            </a:r>
            <a:endParaRPr lang="ru-RU" sz="2400" b="1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368660" name="Text Box 20"/>
          <p:cNvSpPr txBox="1">
            <a:spLocks noChangeArrowheads="1"/>
          </p:cNvSpPr>
          <p:nvPr/>
        </p:nvSpPr>
        <p:spPr bwMode="auto">
          <a:xfrm>
            <a:off x="4343400" y="32766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grpSp>
        <p:nvGrpSpPr>
          <p:cNvPr id="368676" name="Group 36"/>
          <p:cNvGrpSpPr>
            <a:grpSpLocks/>
          </p:cNvGrpSpPr>
          <p:nvPr/>
        </p:nvGrpSpPr>
        <p:grpSpPr bwMode="auto">
          <a:xfrm>
            <a:off x="1176338" y="2133600"/>
            <a:ext cx="3152775" cy="1785938"/>
            <a:chOff x="741" y="1344"/>
            <a:chExt cx="1986" cy="1125"/>
          </a:xfrm>
        </p:grpSpPr>
        <p:sp>
          <p:nvSpPr>
            <p:cNvPr id="368658" name="Freeform 18"/>
            <p:cNvSpPr>
              <a:spLocks/>
            </p:cNvSpPr>
            <p:nvPr/>
          </p:nvSpPr>
          <p:spPr bwMode="auto">
            <a:xfrm>
              <a:off x="741" y="1641"/>
              <a:ext cx="1986" cy="828"/>
            </a:xfrm>
            <a:custGeom>
              <a:avLst/>
              <a:gdLst>
                <a:gd name="T0" fmla="*/ 0 w 1986"/>
                <a:gd name="T1" fmla="*/ 828 h 828"/>
                <a:gd name="T2" fmla="*/ 1662 w 1986"/>
                <a:gd name="T3" fmla="*/ 0 h 828"/>
                <a:gd name="T4" fmla="*/ 1986 w 1986"/>
                <a:gd name="T5" fmla="*/ 57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86" h="828">
                  <a:moveTo>
                    <a:pt x="0" y="828"/>
                  </a:moveTo>
                  <a:lnTo>
                    <a:pt x="1662" y="0"/>
                  </a:lnTo>
                  <a:lnTo>
                    <a:pt x="1986" y="570"/>
                  </a:lnTo>
                </a:path>
              </a:pathLst>
            </a:custGeom>
            <a:noFill/>
            <a:ln w="19050" cmpd="sng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61" name="Text Box 21"/>
            <p:cNvSpPr txBox="1">
              <a:spLocks noChangeArrowheads="1"/>
            </p:cNvSpPr>
            <p:nvPr/>
          </p:nvSpPr>
          <p:spPr bwMode="auto">
            <a:xfrm>
              <a:off x="2400" y="1344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</a:t>
              </a:r>
              <a:endPara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368675" name="Group 35"/>
          <p:cNvGrpSpPr>
            <a:grpSpLocks/>
          </p:cNvGrpSpPr>
          <p:nvPr/>
        </p:nvGrpSpPr>
        <p:grpSpPr bwMode="auto">
          <a:xfrm>
            <a:off x="1157288" y="1752600"/>
            <a:ext cx="3181350" cy="2195513"/>
            <a:chOff x="729" y="1104"/>
            <a:chExt cx="2004" cy="1383"/>
          </a:xfrm>
        </p:grpSpPr>
        <p:sp>
          <p:nvSpPr>
            <p:cNvPr id="368657" name="Freeform 17"/>
            <p:cNvSpPr>
              <a:spLocks/>
            </p:cNvSpPr>
            <p:nvPr/>
          </p:nvSpPr>
          <p:spPr bwMode="auto">
            <a:xfrm>
              <a:off x="729" y="1440"/>
              <a:ext cx="2004" cy="1047"/>
            </a:xfrm>
            <a:custGeom>
              <a:avLst/>
              <a:gdLst>
                <a:gd name="T0" fmla="*/ 0 w 2004"/>
                <a:gd name="T1" fmla="*/ 1047 h 1047"/>
                <a:gd name="T2" fmla="*/ 721 w 2004"/>
                <a:gd name="T3" fmla="*/ 0 h 1047"/>
                <a:gd name="T4" fmla="*/ 2004 w 2004"/>
                <a:gd name="T5" fmla="*/ 789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4" h="1047">
                  <a:moveTo>
                    <a:pt x="0" y="1047"/>
                  </a:moveTo>
                  <a:lnTo>
                    <a:pt x="721" y="0"/>
                  </a:lnTo>
                  <a:lnTo>
                    <a:pt x="2004" y="789"/>
                  </a:lnTo>
                </a:path>
              </a:pathLst>
            </a:custGeom>
            <a:noFill/>
            <a:ln w="19050" cmpd="sng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62" name="Text Box 22"/>
            <p:cNvSpPr txBox="1">
              <a:spLocks noChangeArrowheads="1"/>
            </p:cNvSpPr>
            <p:nvPr/>
          </p:nvSpPr>
          <p:spPr bwMode="auto">
            <a:xfrm>
              <a:off x="1344" y="1104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M</a:t>
              </a:r>
              <a:endPara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368665" name="Text Box 25"/>
          <p:cNvSpPr txBox="1">
            <a:spLocks noChangeArrowheads="1"/>
          </p:cNvSpPr>
          <p:nvPr/>
        </p:nvSpPr>
        <p:spPr bwMode="auto">
          <a:xfrm>
            <a:off x="609600" y="36576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grpSp>
        <p:nvGrpSpPr>
          <p:cNvPr id="368677" name="Group 37"/>
          <p:cNvGrpSpPr>
            <a:grpSpLocks/>
          </p:cNvGrpSpPr>
          <p:nvPr/>
        </p:nvGrpSpPr>
        <p:grpSpPr bwMode="auto">
          <a:xfrm>
            <a:off x="1195388" y="3557588"/>
            <a:ext cx="3162300" cy="2081212"/>
            <a:chOff x="753" y="2241"/>
            <a:chExt cx="1992" cy="1311"/>
          </a:xfrm>
        </p:grpSpPr>
        <p:sp>
          <p:nvSpPr>
            <p:cNvPr id="368659" name="Freeform 19"/>
            <p:cNvSpPr>
              <a:spLocks/>
            </p:cNvSpPr>
            <p:nvPr/>
          </p:nvSpPr>
          <p:spPr bwMode="auto">
            <a:xfrm>
              <a:off x="753" y="2241"/>
              <a:ext cx="1992" cy="1002"/>
            </a:xfrm>
            <a:custGeom>
              <a:avLst/>
              <a:gdLst>
                <a:gd name="T0" fmla="*/ 0 w 1992"/>
                <a:gd name="T1" fmla="*/ 258 h 1002"/>
                <a:gd name="T2" fmla="*/ 486 w 1992"/>
                <a:gd name="T3" fmla="*/ 1002 h 1002"/>
                <a:gd name="T4" fmla="*/ 1992 w 1992"/>
                <a:gd name="T5" fmla="*/ 0 h 1002"/>
                <a:gd name="T6" fmla="*/ 1986 w 1992"/>
                <a:gd name="T7" fmla="*/ 6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2" h="1002">
                  <a:moveTo>
                    <a:pt x="0" y="258"/>
                  </a:moveTo>
                  <a:lnTo>
                    <a:pt x="486" y="1002"/>
                  </a:lnTo>
                  <a:lnTo>
                    <a:pt x="1992" y="0"/>
                  </a:lnTo>
                  <a:lnTo>
                    <a:pt x="1986" y="6"/>
                  </a:lnTo>
                </a:path>
              </a:pathLst>
            </a:custGeom>
            <a:noFill/>
            <a:ln w="19050" cmpd="sng">
              <a:solidFill>
                <a:srgbClr val="A5002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66" name="Text Box 26"/>
            <p:cNvSpPr txBox="1">
              <a:spLocks noChangeArrowheads="1"/>
            </p:cNvSpPr>
            <p:nvPr/>
          </p:nvSpPr>
          <p:spPr bwMode="auto">
            <a:xfrm>
              <a:off x="1008" y="3264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</a:t>
              </a:r>
            </a:p>
          </p:txBody>
        </p:sp>
      </p:grpSp>
      <p:grpSp>
        <p:nvGrpSpPr>
          <p:cNvPr id="368674" name="Group 34"/>
          <p:cNvGrpSpPr>
            <a:grpSpLocks/>
          </p:cNvGrpSpPr>
          <p:nvPr/>
        </p:nvGrpSpPr>
        <p:grpSpPr bwMode="auto">
          <a:xfrm>
            <a:off x="1066800" y="2514600"/>
            <a:ext cx="3252788" cy="1414463"/>
            <a:chOff x="672" y="1584"/>
            <a:chExt cx="2049" cy="891"/>
          </a:xfrm>
        </p:grpSpPr>
        <p:sp>
          <p:nvSpPr>
            <p:cNvPr id="368664" name="Freeform 24"/>
            <p:cNvSpPr>
              <a:spLocks/>
            </p:cNvSpPr>
            <p:nvPr/>
          </p:nvSpPr>
          <p:spPr bwMode="auto">
            <a:xfrm>
              <a:off x="735" y="1790"/>
              <a:ext cx="1986" cy="685"/>
            </a:xfrm>
            <a:custGeom>
              <a:avLst/>
              <a:gdLst>
                <a:gd name="T0" fmla="*/ 0 w 1986"/>
                <a:gd name="T1" fmla="*/ 685 h 685"/>
                <a:gd name="T2" fmla="*/ 183 w 1986"/>
                <a:gd name="T3" fmla="*/ 0 h 685"/>
                <a:gd name="T4" fmla="*/ 1986 w 1986"/>
                <a:gd name="T5" fmla="*/ 439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86" h="685">
                  <a:moveTo>
                    <a:pt x="0" y="685"/>
                  </a:moveTo>
                  <a:lnTo>
                    <a:pt x="183" y="0"/>
                  </a:lnTo>
                  <a:lnTo>
                    <a:pt x="1986" y="439"/>
                  </a:lnTo>
                </a:path>
              </a:pathLst>
            </a:custGeom>
            <a:noFill/>
            <a:ln w="19050" cmpd="sng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67" name="Text Box 27"/>
            <p:cNvSpPr txBox="1">
              <a:spLocks noChangeArrowheads="1"/>
            </p:cNvSpPr>
            <p:nvPr/>
          </p:nvSpPr>
          <p:spPr bwMode="auto">
            <a:xfrm>
              <a:off x="672" y="1584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</a:t>
              </a:r>
              <a:endPara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368668" name="Arc 28"/>
          <p:cNvSpPr>
            <a:spLocks/>
          </p:cNvSpPr>
          <p:nvPr/>
        </p:nvSpPr>
        <p:spPr bwMode="auto">
          <a:xfrm rot="4777787">
            <a:off x="2047081" y="2894807"/>
            <a:ext cx="1698625" cy="3201988"/>
          </a:xfrm>
          <a:custGeom>
            <a:avLst/>
            <a:gdLst>
              <a:gd name="G0" fmla="+- 1528 0 0"/>
              <a:gd name="G1" fmla="+- 21579 0 0"/>
              <a:gd name="G2" fmla="+- 21600 0 0"/>
              <a:gd name="T0" fmla="*/ 2490 w 23128"/>
              <a:gd name="T1" fmla="*/ 0 h 43179"/>
              <a:gd name="T2" fmla="*/ 0 w 23128"/>
              <a:gd name="T3" fmla="*/ 43125 h 43179"/>
              <a:gd name="T4" fmla="*/ 1528 w 23128"/>
              <a:gd name="T5" fmla="*/ 21579 h 43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128" h="43179" fill="none" extrusionOk="0">
                <a:moveTo>
                  <a:pt x="2489" y="0"/>
                </a:moveTo>
                <a:cubicBezTo>
                  <a:pt x="14033" y="515"/>
                  <a:pt x="23128" y="10023"/>
                  <a:pt x="23128" y="21579"/>
                </a:cubicBezTo>
                <a:cubicBezTo>
                  <a:pt x="23128" y="33508"/>
                  <a:pt x="13457" y="43179"/>
                  <a:pt x="1528" y="43179"/>
                </a:cubicBezTo>
                <a:cubicBezTo>
                  <a:pt x="1018" y="43179"/>
                  <a:pt x="508" y="43160"/>
                  <a:pt x="0" y="43124"/>
                </a:cubicBezTo>
              </a:path>
              <a:path w="23128" h="43179" stroke="0" extrusionOk="0">
                <a:moveTo>
                  <a:pt x="2489" y="0"/>
                </a:moveTo>
                <a:cubicBezTo>
                  <a:pt x="14033" y="515"/>
                  <a:pt x="23128" y="10023"/>
                  <a:pt x="23128" y="21579"/>
                </a:cubicBezTo>
                <a:cubicBezTo>
                  <a:pt x="23128" y="33508"/>
                  <a:pt x="13457" y="43179"/>
                  <a:pt x="1528" y="43179"/>
                </a:cubicBezTo>
                <a:cubicBezTo>
                  <a:pt x="1018" y="43179"/>
                  <a:pt x="508" y="43160"/>
                  <a:pt x="0" y="43124"/>
                </a:cubicBezTo>
                <a:lnTo>
                  <a:pt x="1528" y="21579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68678" name="Group 38"/>
          <p:cNvGrpSpPr>
            <a:grpSpLocks/>
          </p:cNvGrpSpPr>
          <p:nvPr/>
        </p:nvGrpSpPr>
        <p:grpSpPr bwMode="auto">
          <a:xfrm>
            <a:off x="1423988" y="2376488"/>
            <a:ext cx="2457450" cy="647700"/>
            <a:chOff x="897" y="1497"/>
            <a:chExt cx="1548" cy="408"/>
          </a:xfrm>
        </p:grpSpPr>
        <p:sp>
          <p:nvSpPr>
            <p:cNvPr id="368670" name="Freeform 30"/>
            <p:cNvSpPr>
              <a:spLocks/>
            </p:cNvSpPr>
            <p:nvPr/>
          </p:nvSpPr>
          <p:spPr bwMode="auto">
            <a:xfrm>
              <a:off x="897" y="1809"/>
              <a:ext cx="120" cy="96"/>
            </a:xfrm>
            <a:custGeom>
              <a:avLst/>
              <a:gdLst>
                <a:gd name="T0" fmla="*/ 0 w 120"/>
                <a:gd name="T1" fmla="*/ 78 h 96"/>
                <a:gd name="T2" fmla="*/ 102 w 120"/>
                <a:gd name="T3" fmla="*/ 96 h 96"/>
                <a:gd name="T4" fmla="*/ 120 w 120"/>
                <a:gd name="T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96">
                  <a:moveTo>
                    <a:pt x="0" y="78"/>
                  </a:moveTo>
                  <a:lnTo>
                    <a:pt x="102" y="96"/>
                  </a:lnTo>
                  <a:lnTo>
                    <a:pt x="12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71" name="Freeform 31"/>
            <p:cNvSpPr>
              <a:spLocks/>
            </p:cNvSpPr>
            <p:nvPr/>
          </p:nvSpPr>
          <p:spPr bwMode="auto">
            <a:xfrm>
              <a:off x="1395" y="1497"/>
              <a:ext cx="144" cy="87"/>
            </a:xfrm>
            <a:custGeom>
              <a:avLst/>
              <a:gdLst>
                <a:gd name="T0" fmla="*/ 0 w 144"/>
                <a:gd name="T1" fmla="*/ 30 h 87"/>
                <a:gd name="T2" fmla="*/ 93 w 144"/>
                <a:gd name="T3" fmla="*/ 87 h 87"/>
                <a:gd name="T4" fmla="*/ 144 w 144"/>
                <a:gd name="T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87">
                  <a:moveTo>
                    <a:pt x="0" y="30"/>
                  </a:moveTo>
                  <a:lnTo>
                    <a:pt x="93" y="87"/>
                  </a:lnTo>
                  <a:lnTo>
                    <a:pt x="14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672" name="Freeform 32"/>
            <p:cNvSpPr>
              <a:spLocks/>
            </p:cNvSpPr>
            <p:nvPr/>
          </p:nvSpPr>
          <p:spPr bwMode="auto">
            <a:xfrm>
              <a:off x="2337" y="1677"/>
              <a:ext cx="108" cy="84"/>
            </a:xfrm>
            <a:custGeom>
              <a:avLst/>
              <a:gdLst>
                <a:gd name="T0" fmla="*/ 0 w 108"/>
                <a:gd name="T1" fmla="*/ 0 h 84"/>
                <a:gd name="T2" fmla="*/ 42 w 108"/>
                <a:gd name="T3" fmla="*/ 84 h 84"/>
                <a:gd name="T4" fmla="*/ 108 w 108"/>
                <a:gd name="T5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" h="84">
                  <a:moveTo>
                    <a:pt x="0" y="0"/>
                  </a:moveTo>
                  <a:lnTo>
                    <a:pt x="42" y="84"/>
                  </a:lnTo>
                  <a:lnTo>
                    <a:pt x="108" y="4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8673" name="Freeform 33"/>
          <p:cNvSpPr>
            <a:spLocks/>
          </p:cNvSpPr>
          <p:nvPr/>
        </p:nvSpPr>
        <p:spPr bwMode="auto">
          <a:xfrm>
            <a:off x="1881188" y="4891088"/>
            <a:ext cx="247650" cy="152400"/>
          </a:xfrm>
          <a:custGeom>
            <a:avLst/>
            <a:gdLst>
              <a:gd name="T0" fmla="*/ 0 w 156"/>
              <a:gd name="T1" fmla="*/ 72 h 96"/>
              <a:gd name="T2" fmla="*/ 102 w 156"/>
              <a:gd name="T3" fmla="*/ 0 h 96"/>
              <a:gd name="T4" fmla="*/ 156 w 156"/>
              <a:gd name="T5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6" h="96">
                <a:moveTo>
                  <a:pt x="0" y="72"/>
                </a:moveTo>
                <a:lnTo>
                  <a:pt x="102" y="0"/>
                </a:lnTo>
                <a:lnTo>
                  <a:pt x="156" y="9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679" name="Arc 39"/>
          <p:cNvSpPr>
            <a:spLocks/>
          </p:cNvSpPr>
          <p:nvPr/>
        </p:nvSpPr>
        <p:spPr bwMode="auto">
          <a:xfrm rot="16961100" flipV="1">
            <a:off x="1774826" y="1698625"/>
            <a:ext cx="2076450" cy="3082925"/>
          </a:xfrm>
          <a:custGeom>
            <a:avLst/>
            <a:gdLst>
              <a:gd name="G0" fmla="+- 6676 0 0"/>
              <a:gd name="G1" fmla="+- 19977 0 0"/>
              <a:gd name="G2" fmla="+- 21600 0 0"/>
              <a:gd name="T0" fmla="*/ 14890 w 28276"/>
              <a:gd name="T1" fmla="*/ 0 h 41577"/>
              <a:gd name="T2" fmla="*/ 0 w 28276"/>
              <a:gd name="T3" fmla="*/ 40519 h 41577"/>
              <a:gd name="T4" fmla="*/ 6676 w 28276"/>
              <a:gd name="T5" fmla="*/ 19977 h 41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276" h="41577" fill="none" extrusionOk="0">
                <a:moveTo>
                  <a:pt x="14890" y="-1"/>
                </a:moveTo>
                <a:cubicBezTo>
                  <a:pt x="22989" y="3329"/>
                  <a:pt x="28276" y="11220"/>
                  <a:pt x="28276" y="19977"/>
                </a:cubicBezTo>
                <a:cubicBezTo>
                  <a:pt x="28276" y="31906"/>
                  <a:pt x="18605" y="41577"/>
                  <a:pt x="6676" y="41577"/>
                </a:cubicBezTo>
                <a:cubicBezTo>
                  <a:pt x="4408" y="41577"/>
                  <a:pt x="2155" y="41220"/>
                  <a:pt x="-1" y="40519"/>
                </a:cubicBezTo>
              </a:path>
              <a:path w="28276" h="41577" stroke="0" extrusionOk="0">
                <a:moveTo>
                  <a:pt x="14890" y="-1"/>
                </a:moveTo>
                <a:cubicBezTo>
                  <a:pt x="22989" y="3329"/>
                  <a:pt x="28276" y="11220"/>
                  <a:pt x="28276" y="19977"/>
                </a:cubicBezTo>
                <a:cubicBezTo>
                  <a:pt x="28276" y="31906"/>
                  <a:pt x="18605" y="41577"/>
                  <a:pt x="6676" y="41577"/>
                </a:cubicBezTo>
                <a:cubicBezTo>
                  <a:pt x="4408" y="41577"/>
                  <a:pt x="2155" y="41220"/>
                  <a:pt x="-1" y="40519"/>
                </a:cubicBezTo>
                <a:lnTo>
                  <a:pt x="6676" y="19977"/>
                </a:lnTo>
                <a:close/>
              </a:path>
            </a:pathLst>
          </a:custGeom>
          <a:noFill/>
          <a:ln w="38100">
            <a:solidFill>
              <a:srgbClr val="00BCB8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75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6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6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6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368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86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36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36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35" presetClass="emph" presetSubtype="0" repeatCount="1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500" fill="hold"/>
                                        <p:tgtEl>
                                          <p:spTgt spid="36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86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68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5" grpId="0"/>
      <p:bldP spid="368668" grpId="0" animBg="1"/>
      <p:bldP spid="368673" grpId="0" animBg="1"/>
      <p:bldP spid="368679" grpId="0" animBg="1"/>
      <p:bldP spid="36867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710" name="Text Box 22"/>
          <p:cNvSpPr txBox="1">
            <a:spLocks noChangeArrowheads="1"/>
          </p:cNvSpPr>
          <p:nvPr/>
        </p:nvSpPr>
        <p:spPr bwMode="auto">
          <a:xfrm>
            <a:off x="762000" y="3810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Блиц-опрос</a:t>
            </a:r>
          </a:p>
        </p:txBody>
      </p:sp>
      <p:sp>
        <p:nvSpPr>
          <p:cNvPr id="370691" name="Freeform 3"/>
          <p:cNvSpPr>
            <a:spLocks/>
          </p:cNvSpPr>
          <p:nvPr/>
        </p:nvSpPr>
        <p:spPr bwMode="auto">
          <a:xfrm>
            <a:off x="1674813" y="1789113"/>
            <a:ext cx="2557462" cy="2189162"/>
          </a:xfrm>
          <a:custGeom>
            <a:avLst/>
            <a:gdLst>
              <a:gd name="T0" fmla="*/ 0 w 1611"/>
              <a:gd name="T1" fmla="*/ 0 h 1379"/>
              <a:gd name="T2" fmla="*/ 1611 w 1611"/>
              <a:gd name="T3" fmla="*/ 1379 h 137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11" h="1379">
                <a:moveTo>
                  <a:pt x="0" y="0"/>
                </a:moveTo>
                <a:lnTo>
                  <a:pt x="1611" y="1379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693" name="Freeform 5"/>
          <p:cNvSpPr>
            <a:spLocks/>
          </p:cNvSpPr>
          <p:nvPr/>
        </p:nvSpPr>
        <p:spPr bwMode="auto">
          <a:xfrm>
            <a:off x="990600" y="1785938"/>
            <a:ext cx="677863" cy="2417762"/>
          </a:xfrm>
          <a:custGeom>
            <a:avLst/>
            <a:gdLst>
              <a:gd name="T0" fmla="*/ 427 w 427"/>
              <a:gd name="T1" fmla="*/ 0 h 1523"/>
              <a:gd name="T2" fmla="*/ 0 w 427"/>
              <a:gd name="T3" fmla="*/ 1523 h 152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27" h="1523">
                <a:moveTo>
                  <a:pt x="427" y="0"/>
                </a:moveTo>
                <a:lnTo>
                  <a:pt x="0" y="1523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694" name="Text Box 6"/>
          <p:cNvSpPr txBox="1">
            <a:spLocks noChangeArrowheads="1"/>
          </p:cNvSpPr>
          <p:nvPr/>
        </p:nvSpPr>
        <p:spPr bwMode="auto">
          <a:xfrm>
            <a:off x="609600" y="4038600"/>
            <a:ext cx="557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370695" name="Text Box 7"/>
          <p:cNvSpPr txBox="1">
            <a:spLocks noChangeArrowheads="1"/>
          </p:cNvSpPr>
          <p:nvPr/>
        </p:nvSpPr>
        <p:spPr bwMode="auto">
          <a:xfrm>
            <a:off x="4267200" y="3886200"/>
            <a:ext cx="501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</a:p>
        </p:txBody>
      </p:sp>
      <p:sp>
        <p:nvSpPr>
          <p:cNvPr id="370696" name="Text Box 8"/>
          <p:cNvSpPr txBox="1">
            <a:spLocks noChangeArrowheads="1"/>
          </p:cNvSpPr>
          <p:nvPr/>
        </p:nvSpPr>
        <p:spPr bwMode="auto">
          <a:xfrm>
            <a:off x="1371600" y="1371600"/>
            <a:ext cx="557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370706" name="Oval 18"/>
          <p:cNvSpPr>
            <a:spLocks noChangeArrowheads="1"/>
          </p:cNvSpPr>
          <p:nvPr/>
        </p:nvSpPr>
        <p:spPr bwMode="auto">
          <a:xfrm>
            <a:off x="777875" y="1558925"/>
            <a:ext cx="3584575" cy="35274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70709" name="Object 21"/>
          <p:cNvGraphicFramePr>
            <a:graphicFrameLocks noChangeAspect="1"/>
          </p:cNvGraphicFramePr>
          <p:nvPr/>
        </p:nvGraphicFramePr>
        <p:xfrm>
          <a:off x="5130800" y="3224213"/>
          <a:ext cx="127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4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0800" y="3224213"/>
                        <a:ext cx="127000" cy="24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0719" name="Freeform 31"/>
          <p:cNvSpPr>
            <a:spLocks/>
          </p:cNvSpPr>
          <p:nvPr/>
        </p:nvSpPr>
        <p:spPr bwMode="auto">
          <a:xfrm>
            <a:off x="1595438" y="1966913"/>
            <a:ext cx="285750" cy="84137"/>
          </a:xfrm>
          <a:custGeom>
            <a:avLst/>
            <a:gdLst>
              <a:gd name="T0" fmla="*/ 0 w 180"/>
              <a:gd name="T1" fmla="*/ 42 h 53"/>
              <a:gd name="T2" fmla="*/ 65 w 180"/>
              <a:gd name="T3" fmla="*/ 53 h 53"/>
              <a:gd name="T4" fmla="*/ 132 w 180"/>
              <a:gd name="T5" fmla="*/ 42 h 53"/>
              <a:gd name="T6" fmla="*/ 180 w 180"/>
              <a:gd name="T7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0" h="53">
                <a:moveTo>
                  <a:pt x="0" y="42"/>
                </a:moveTo>
                <a:cubicBezTo>
                  <a:pt x="11" y="45"/>
                  <a:pt x="43" y="53"/>
                  <a:pt x="65" y="53"/>
                </a:cubicBezTo>
                <a:cubicBezTo>
                  <a:pt x="87" y="53"/>
                  <a:pt x="113" y="51"/>
                  <a:pt x="132" y="42"/>
                </a:cubicBezTo>
                <a:cubicBezTo>
                  <a:pt x="151" y="33"/>
                  <a:pt x="170" y="9"/>
                  <a:pt x="180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720" name="Arc 32"/>
          <p:cNvSpPr>
            <a:spLocks/>
          </p:cNvSpPr>
          <p:nvPr/>
        </p:nvSpPr>
        <p:spPr bwMode="auto">
          <a:xfrm rot="4651424">
            <a:off x="1762918" y="2621757"/>
            <a:ext cx="1757363" cy="3187700"/>
          </a:xfrm>
          <a:custGeom>
            <a:avLst/>
            <a:gdLst>
              <a:gd name="G0" fmla="+- 0 0 0"/>
              <a:gd name="G1" fmla="+- 17831 0 0"/>
              <a:gd name="G2" fmla="+- 21600 0 0"/>
              <a:gd name="T0" fmla="*/ 12191 w 21600"/>
              <a:gd name="T1" fmla="*/ 0 h 38614"/>
              <a:gd name="T2" fmla="*/ 5884 w 21600"/>
              <a:gd name="T3" fmla="*/ 38614 h 38614"/>
              <a:gd name="T4" fmla="*/ 0 w 21600"/>
              <a:gd name="T5" fmla="*/ 17831 h 38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8614" fill="none" extrusionOk="0">
                <a:moveTo>
                  <a:pt x="12190" y="0"/>
                </a:moveTo>
                <a:cubicBezTo>
                  <a:pt x="18078" y="4025"/>
                  <a:pt x="21600" y="10698"/>
                  <a:pt x="21600" y="17831"/>
                </a:cubicBezTo>
                <a:cubicBezTo>
                  <a:pt x="21600" y="27494"/>
                  <a:pt x="15181" y="35981"/>
                  <a:pt x="5884" y="38614"/>
                </a:cubicBezTo>
              </a:path>
              <a:path w="21600" h="38614" stroke="0" extrusionOk="0">
                <a:moveTo>
                  <a:pt x="12190" y="0"/>
                </a:moveTo>
                <a:cubicBezTo>
                  <a:pt x="18078" y="4025"/>
                  <a:pt x="21600" y="10698"/>
                  <a:pt x="21600" y="17831"/>
                </a:cubicBezTo>
                <a:cubicBezTo>
                  <a:pt x="21600" y="27494"/>
                  <a:pt x="15181" y="35981"/>
                  <a:pt x="5884" y="38614"/>
                </a:cubicBezTo>
                <a:lnTo>
                  <a:pt x="0" y="17831"/>
                </a:lnTo>
                <a:close/>
              </a:path>
            </a:pathLst>
          </a:custGeom>
          <a:noFill/>
          <a:ln w="38100">
            <a:solidFill>
              <a:srgbClr val="0033CC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0727" name="Text Box 39"/>
          <p:cNvSpPr txBox="1">
            <a:spLocks noChangeArrowheads="1"/>
          </p:cNvSpPr>
          <p:nvPr/>
        </p:nvSpPr>
        <p:spPr bwMode="auto">
          <a:xfrm>
            <a:off x="3581400" y="838200"/>
            <a:ext cx="518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chemeClr val="tx2"/>
                </a:solidFill>
              </a:rPr>
              <a:t>Найдите градусную меру угла АВС</a:t>
            </a:r>
          </a:p>
        </p:txBody>
      </p:sp>
      <p:sp>
        <p:nvSpPr>
          <p:cNvPr id="370728" name="Text Box 40"/>
          <p:cNvSpPr txBox="1">
            <a:spLocks noChangeArrowheads="1"/>
          </p:cNvSpPr>
          <p:nvPr/>
        </p:nvSpPr>
        <p:spPr bwMode="auto">
          <a:xfrm>
            <a:off x="2286000" y="3352800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110</a:t>
            </a:r>
            <a:r>
              <a:rPr lang="ru-RU" sz="2000" b="1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0729" name="Freeform 41"/>
          <p:cNvSpPr>
            <a:spLocks/>
          </p:cNvSpPr>
          <p:nvPr/>
        </p:nvSpPr>
        <p:spPr bwMode="auto">
          <a:xfrm>
            <a:off x="990600" y="3276600"/>
            <a:ext cx="3200400" cy="876300"/>
          </a:xfrm>
          <a:custGeom>
            <a:avLst/>
            <a:gdLst>
              <a:gd name="T0" fmla="*/ 0 w 2016"/>
              <a:gd name="T1" fmla="*/ 552 h 552"/>
              <a:gd name="T2" fmla="*/ 1008 w 2016"/>
              <a:gd name="T3" fmla="*/ 0 h 552"/>
              <a:gd name="T4" fmla="*/ 2016 w 2016"/>
              <a:gd name="T5" fmla="*/ 432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16" h="552">
                <a:moveTo>
                  <a:pt x="0" y="552"/>
                </a:moveTo>
                <a:lnTo>
                  <a:pt x="1008" y="0"/>
                </a:lnTo>
                <a:lnTo>
                  <a:pt x="2016" y="43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690" name="Text Box 2"/>
          <p:cNvSpPr txBox="1">
            <a:spLocks noChangeArrowheads="1"/>
          </p:cNvSpPr>
          <p:nvPr/>
        </p:nvSpPr>
        <p:spPr bwMode="auto">
          <a:xfrm>
            <a:off x="2198688" y="2841625"/>
            <a:ext cx="757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    О</a:t>
            </a:r>
          </a:p>
        </p:txBody>
      </p:sp>
      <p:sp>
        <p:nvSpPr>
          <p:cNvPr id="370707" name="Oval 19"/>
          <p:cNvSpPr>
            <a:spLocks noChangeArrowheads="1"/>
          </p:cNvSpPr>
          <p:nvPr/>
        </p:nvSpPr>
        <p:spPr bwMode="auto">
          <a:xfrm>
            <a:off x="2514600" y="3213100"/>
            <a:ext cx="109538" cy="109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0730" name="Text Box 42"/>
          <p:cNvSpPr txBox="1">
            <a:spLocks noChangeArrowheads="1"/>
          </p:cNvSpPr>
          <p:nvPr/>
        </p:nvSpPr>
        <p:spPr bwMode="auto">
          <a:xfrm>
            <a:off x="2286000" y="3352800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110</a:t>
            </a:r>
            <a:r>
              <a:rPr lang="ru-RU" sz="2000" b="1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7700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85185E-6 L 0.00834 0.24445 " pathEditMode="relative" ptsTypes="AA">
                                      <p:cBhvr>
                                        <p:cTn id="6" dur="2000" fill="hold"/>
                                        <p:tgtEl>
                                          <p:spTgt spid="3707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0" fill="hold"/>
                                        <p:tgtEl>
                                          <p:spTgt spid="3707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730" grpId="0"/>
      <p:bldP spid="37073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47" name="Text Box 11"/>
          <p:cNvSpPr txBox="1">
            <a:spLocks noChangeArrowheads="1"/>
          </p:cNvSpPr>
          <p:nvPr/>
        </p:nvSpPr>
        <p:spPr bwMode="auto">
          <a:xfrm>
            <a:off x="762000" y="3810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Блиц-опрос</a:t>
            </a:r>
          </a:p>
        </p:txBody>
      </p:sp>
      <p:sp>
        <p:nvSpPr>
          <p:cNvPr id="372750" name="Text Box 14"/>
          <p:cNvSpPr txBox="1">
            <a:spLocks noChangeArrowheads="1"/>
          </p:cNvSpPr>
          <p:nvPr/>
        </p:nvSpPr>
        <p:spPr bwMode="auto">
          <a:xfrm>
            <a:off x="509588" y="2438400"/>
            <a:ext cx="557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372751" name="Text Box 15"/>
          <p:cNvSpPr txBox="1">
            <a:spLocks noChangeArrowheads="1"/>
          </p:cNvSpPr>
          <p:nvPr/>
        </p:nvSpPr>
        <p:spPr bwMode="auto">
          <a:xfrm>
            <a:off x="3657600" y="1600200"/>
            <a:ext cx="501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</a:p>
        </p:txBody>
      </p:sp>
      <p:sp>
        <p:nvSpPr>
          <p:cNvPr id="372752" name="Text Box 16"/>
          <p:cNvSpPr txBox="1">
            <a:spLocks noChangeArrowheads="1"/>
          </p:cNvSpPr>
          <p:nvPr/>
        </p:nvSpPr>
        <p:spPr bwMode="auto">
          <a:xfrm>
            <a:off x="1371600" y="1447800"/>
            <a:ext cx="557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372753" name="Oval 17"/>
          <p:cNvSpPr>
            <a:spLocks noChangeArrowheads="1"/>
          </p:cNvSpPr>
          <p:nvPr/>
        </p:nvSpPr>
        <p:spPr bwMode="auto">
          <a:xfrm>
            <a:off x="777875" y="1558925"/>
            <a:ext cx="3584575" cy="35274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72754" name="Object 18"/>
          <p:cNvGraphicFramePr>
            <a:graphicFrameLocks noChangeAspect="1"/>
          </p:cNvGraphicFramePr>
          <p:nvPr/>
        </p:nvGraphicFramePr>
        <p:xfrm>
          <a:off x="5130800" y="3224213"/>
          <a:ext cx="127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0800" y="3224213"/>
                        <a:ext cx="127000" cy="24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2755" name="Freeform 19"/>
          <p:cNvSpPr>
            <a:spLocks/>
          </p:cNvSpPr>
          <p:nvPr/>
        </p:nvSpPr>
        <p:spPr bwMode="auto">
          <a:xfrm>
            <a:off x="1581150" y="1806575"/>
            <a:ext cx="330200" cy="147638"/>
          </a:xfrm>
          <a:custGeom>
            <a:avLst/>
            <a:gdLst>
              <a:gd name="T0" fmla="*/ 0 w 208"/>
              <a:gd name="T1" fmla="*/ 76 h 93"/>
              <a:gd name="T2" fmla="*/ 76 w 208"/>
              <a:gd name="T3" fmla="*/ 92 h 93"/>
              <a:gd name="T4" fmla="*/ 156 w 208"/>
              <a:gd name="T5" fmla="*/ 72 h 93"/>
              <a:gd name="T6" fmla="*/ 208 w 208"/>
              <a:gd name="T7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8" h="93">
                <a:moveTo>
                  <a:pt x="0" y="76"/>
                </a:moveTo>
                <a:cubicBezTo>
                  <a:pt x="13" y="79"/>
                  <a:pt x="50" y="93"/>
                  <a:pt x="76" y="92"/>
                </a:cubicBezTo>
                <a:cubicBezTo>
                  <a:pt x="102" y="91"/>
                  <a:pt x="134" y="87"/>
                  <a:pt x="156" y="72"/>
                </a:cubicBezTo>
                <a:cubicBezTo>
                  <a:pt x="178" y="57"/>
                  <a:pt x="197" y="15"/>
                  <a:pt x="208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2757" name="Text Box 21"/>
          <p:cNvSpPr txBox="1">
            <a:spLocks noChangeArrowheads="1"/>
          </p:cNvSpPr>
          <p:nvPr/>
        </p:nvSpPr>
        <p:spPr bwMode="auto">
          <a:xfrm>
            <a:off x="3581400" y="838200"/>
            <a:ext cx="518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chemeClr val="tx2"/>
                </a:solidFill>
              </a:rPr>
              <a:t>Найдите градусную меру угла АВС</a:t>
            </a:r>
          </a:p>
        </p:txBody>
      </p:sp>
      <p:sp>
        <p:nvSpPr>
          <p:cNvPr id="372758" name="Text Box 22"/>
          <p:cNvSpPr txBox="1">
            <a:spLocks noChangeArrowheads="1"/>
          </p:cNvSpPr>
          <p:nvPr/>
        </p:nvSpPr>
        <p:spPr bwMode="auto">
          <a:xfrm>
            <a:off x="2133600" y="2819400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120</a:t>
            </a:r>
            <a:r>
              <a:rPr lang="ru-RU" sz="2000" b="1" baseline="30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2759" name="Freeform 23"/>
          <p:cNvSpPr>
            <a:spLocks/>
          </p:cNvSpPr>
          <p:nvPr/>
        </p:nvSpPr>
        <p:spPr bwMode="auto">
          <a:xfrm>
            <a:off x="863600" y="2006600"/>
            <a:ext cx="2844800" cy="1270000"/>
          </a:xfrm>
          <a:custGeom>
            <a:avLst/>
            <a:gdLst>
              <a:gd name="T0" fmla="*/ 0 w 1792"/>
              <a:gd name="T1" fmla="*/ 480 h 800"/>
              <a:gd name="T2" fmla="*/ 1088 w 1792"/>
              <a:gd name="T3" fmla="*/ 800 h 800"/>
              <a:gd name="T4" fmla="*/ 1792 w 1792"/>
              <a:gd name="T5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92" h="800">
                <a:moveTo>
                  <a:pt x="0" y="480"/>
                </a:moveTo>
                <a:lnTo>
                  <a:pt x="1088" y="800"/>
                </a:lnTo>
                <a:lnTo>
                  <a:pt x="179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2760" name="Text Box 24"/>
          <p:cNvSpPr txBox="1">
            <a:spLocks noChangeArrowheads="1"/>
          </p:cNvSpPr>
          <p:nvPr/>
        </p:nvSpPr>
        <p:spPr bwMode="auto">
          <a:xfrm>
            <a:off x="2209800" y="3276600"/>
            <a:ext cx="757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    О</a:t>
            </a:r>
          </a:p>
        </p:txBody>
      </p:sp>
      <p:sp>
        <p:nvSpPr>
          <p:cNvPr id="372761" name="Oval 25"/>
          <p:cNvSpPr>
            <a:spLocks noChangeArrowheads="1"/>
          </p:cNvSpPr>
          <p:nvPr/>
        </p:nvSpPr>
        <p:spPr bwMode="auto">
          <a:xfrm>
            <a:off x="2514600" y="3213100"/>
            <a:ext cx="109538" cy="109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2762" name="Text Box 26"/>
          <p:cNvSpPr txBox="1">
            <a:spLocks noChangeArrowheads="1"/>
          </p:cNvSpPr>
          <p:nvPr/>
        </p:nvSpPr>
        <p:spPr bwMode="auto">
          <a:xfrm>
            <a:off x="2133600" y="2819400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120</a:t>
            </a:r>
            <a:r>
              <a:rPr lang="ru-RU" sz="2000" b="1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2756" name="Arc 20"/>
          <p:cNvSpPr>
            <a:spLocks/>
          </p:cNvSpPr>
          <p:nvPr/>
        </p:nvSpPr>
        <p:spPr bwMode="auto">
          <a:xfrm rot="4651424">
            <a:off x="1227138" y="1879600"/>
            <a:ext cx="2838450" cy="3565525"/>
          </a:xfrm>
          <a:custGeom>
            <a:avLst/>
            <a:gdLst>
              <a:gd name="G0" fmla="+- 13283 0 0"/>
              <a:gd name="G1" fmla="+- 21600 0 0"/>
              <a:gd name="G2" fmla="+- 21600 0 0"/>
              <a:gd name="T0" fmla="*/ 0 w 34883"/>
              <a:gd name="T1" fmla="*/ 4567 h 43200"/>
              <a:gd name="T2" fmla="*/ 2480 w 34883"/>
              <a:gd name="T3" fmla="*/ 40305 h 43200"/>
              <a:gd name="T4" fmla="*/ 13283 w 34883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883" h="43200" fill="none" extrusionOk="0">
                <a:moveTo>
                  <a:pt x="0" y="4567"/>
                </a:moveTo>
                <a:cubicBezTo>
                  <a:pt x="3795" y="1607"/>
                  <a:pt x="8470" y="-1"/>
                  <a:pt x="13283" y="0"/>
                </a:cubicBezTo>
                <a:cubicBezTo>
                  <a:pt x="25212" y="0"/>
                  <a:pt x="34883" y="9670"/>
                  <a:pt x="34883" y="21600"/>
                </a:cubicBezTo>
                <a:cubicBezTo>
                  <a:pt x="34883" y="33529"/>
                  <a:pt x="25212" y="43200"/>
                  <a:pt x="13283" y="43200"/>
                </a:cubicBezTo>
                <a:cubicBezTo>
                  <a:pt x="9490" y="43200"/>
                  <a:pt x="5764" y="42201"/>
                  <a:pt x="2480" y="40304"/>
                </a:cubicBezTo>
              </a:path>
              <a:path w="34883" h="43200" stroke="0" extrusionOk="0">
                <a:moveTo>
                  <a:pt x="0" y="4567"/>
                </a:moveTo>
                <a:cubicBezTo>
                  <a:pt x="3795" y="1607"/>
                  <a:pt x="8470" y="-1"/>
                  <a:pt x="13283" y="0"/>
                </a:cubicBezTo>
                <a:cubicBezTo>
                  <a:pt x="25212" y="0"/>
                  <a:pt x="34883" y="9670"/>
                  <a:pt x="34883" y="21600"/>
                </a:cubicBezTo>
                <a:cubicBezTo>
                  <a:pt x="34883" y="33529"/>
                  <a:pt x="25212" y="43200"/>
                  <a:pt x="13283" y="43200"/>
                </a:cubicBezTo>
                <a:cubicBezTo>
                  <a:pt x="9490" y="43200"/>
                  <a:pt x="5764" y="42201"/>
                  <a:pt x="2480" y="40304"/>
                </a:cubicBezTo>
                <a:lnTo>
                  <a:pt x="13283" y="21600"/>
                </a:lnTo>
                <a:close/>
              </a:path>
            </a:pathLst>
          </a:custGeom>
          <a:noFill/>
          <a:ln w="38100">
            <a:solidFill>
              <a:srgbClr val="0033CC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2764" name="Arc 28"/>
          <p:cNvSpPr>
            <a:spLocks/>
          </p:cNvSpPr>
          <p:nvPr/>
        </p:nvSpPr>
        <p:spPr bwMode="auto">
          <a:xfrm rot="4637729">
            <a:off x="1450975" y="998538"/>
            <a:ext cx="1757363" cy="2960687"/>
          </a:xfrm>
          <a:custGeom>
            <a:avLst/>
            <a:gdLst>
              <a:gd name="G0" fmla="+- 21600 0 0"/>
              <a:gd name="G1" fmla="+- 17360 0 0"/>
              <a:gd name="G2" fmla="+- 21600 0 0"/>
              <a:gd name="T0" fmla="*/ 10479 w 21600"/>
              <a:gd name="T1" fmla="*/ 35877 h 35877"/>
              <a:gd name="T2" fmla="*/ 8747 w 21600"/>
              <a:gd name="T3" fmla="*/ 0 h 35877"/>
              <a:gd name="T4" fmla="*/ 21600 w 21600"/>
              <a:gd name="T5" fmla="*/ 17360 h 358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5877" fill="none" extrusionOk="0">
                <a:moveTo>
                  <a:pt x="10478" y="35877"/>
                </a:moveTo>
                <a:cubicBezTo>
                  <a:pt x="3977" y="31972"/>
                  <a:pt x="0" y="24943"/>
                  <a:pt x="0" y="17360"/>
                </a:cubicBezTo>
                <a:cubicBezTo>
                  <a:pt x="-1" y="10514"/>
                  <a:pt x="3245" y="4073"/>
                  <a:pt x="8747" y="0"/>
                </a:cubicBezTo>
              </a:path>
              <a:path w="21600" h="35877" stroke="0" extrusionOk="0">
                <a:moveTo>
                  <a:pt x="10478" y="35877"/>
                </a:moveTo>
                <a:cubicBezTo>
                  <a:pt x="3977" y="31972"/>
                  <a:pt x="0" y="24943"/>
                  <a:pt x="0" y="17360"/>
                </a:cubicBezTo>
                <a:cubicBezTo>
                  <a:pt x="-1" y="10514"/>
                  <a:pt x="3245" y="4073"/>
                  <a:pt x="8747" y="0"/>
                </a:cubicBezTo>
                <a:lnTo>
                  <a:pt x="21600" y="1736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2749" name="Freeform 13"/>
          <p:cNvSpPr>
            <a:spLocks/>
          </p:cNvSpPr>
          <p:nvPr/>
        </p:nvSpPr>
        <p:spPr bwMode="auto">
          <a:xfrm>
            <a:off x="914400" y="1803400"/>
            <a:ext cx="762000" cy="965200"/>
          </a:xfrm>
          <a:custGeom>
            <a:avLst/>
            <a:gdLst>
              <a:gd name="T0" fmla="*/ 480 w 480"/>
              <a:gd name="T1" fmla="*/ 0 h 608"/>
              <a:gd name="T2" fmla="*/ 0 w 480"/>
              <a:gd name="T3" fmla="*/ 608 h 60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80" h="608">
                <a:moveTo>
                  <a:pt x="480" y="0"/>
                </a:moveTo>
                <a:lnTo>
                  <a:pt x="0" y="60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2748" name="Freeform 12"/>
          <p:cNvSpPr>
            <a:spLocks/>
          </p:cNvSpPr>
          <p:nvPr/>
        </p:nvSpPr>
        <p:spPr bwMode="auto">
          <a:xfrm>
            <a:off x="1674813" y="1789113"/>
            <a:ext cx="2058987" cy="192087"/>
          </a:xfrm>
          <a:custGeom>
            <a:avLst/>
            <a:gdLst>
              <a:gd name="T0" fmla="*/ 0 w 1297"/>
              <a:gd name="T1" fmla="*/ 0 h 121"/>
              <a:gd name="T2" fmla="*/ 1297 w 1297"/>
              <a:gd name="T3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97" h="121">
                <a:moveTo>
                  <a:pt x="0" y="0"/>
                </a:moveTo>
                <a:lnTo>
                  <a:pt x="1297" y="121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20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6 L -0.05833 -0.251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727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-125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0" fill="hold"/>
                                        <p:tgtEl>
                                          <p:spTgt spid="3727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72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2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62" grpId="0"/>
      <p:bldP spid="372762" grpId="1"/>
      <p:bldP spid="372756" grpId="0" animBg="1"/>
      <p:bldP spid="37276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800" name="Rectangle 16"/>
          <p:cNvSpPr>
            <a:spLocks noChangeArrowheads="1"/>
          </p:cNvSpPr>
          <p:nvPr/>
        </p:nvSpPr>
        <p:spPr bwMode="auto">
          <a:xfrm>
            <a:off x="3505200" y="685800"/>
            <a:ext cx="533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chemeClr val="tx2"/>
                </a:solidFill>
              </a:rPr>
              <a:t>Найдите градусную меру угла АВС.</a:t>
            </a:r>
          </a:p>
        </p:txBody>
      </p:sp>
      <p:sp>
        <p:nvSpPr>
          <p:cNvPr id="374786" name="Freeform 2"/>
          <p:cNvSpPr>
            <a:spLocks/>
          </p:cNvSpPr>
          <p:nvPr/>
        </p:nvSpPr>
        <p:spPr bwMode="auto">
          <a:xfrm rot="6300180">
            <a:off x="1166813" y="3538538"/>
            <a:ext cx="3181350" cy="400050"/>
          </a:xfrm>
          <a:custGeom>
            <a:avLst/>
            <a:gdLst>
              <a:gd name="T0" fmla="*/ 0 w 2004"/>
              <a:gd name="T1" fmla="*/ 252 h 252"/>
              <a:gd name="T2" fmla="*/ 2004 w 2004"/>
              <a:gd name="T3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04" h="252">
                <a:moveTo>
                  <a:pt x="0" y="252"/>
                </a:moveTo>
                <a:lnTo>
                  <a:pt x="200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4787" name="Text Box 3"/>
          <p:cNvSpPr txBox="1">
            <a:spLocks noChangeArrowheads="1"/>
          </p:cNvSpPr>
          <p:nvPr/>
        </p:nvSpPr>
        <p:spPr bwMode="auto">
          <a:xfrm>
            <a:off x="2417763" y="3359150"/>
            <a:ext cx="420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О</a:t>
            </a:r>
          </a:p>
        </p:txBody>
      </p:sp>
      <p:sp>
        <p:nvSpPr>
          <p:cNvPr id="374797" name="Oval 13"/>
          <p:cNvSpPr>
            <a:spLocks noChangeArrowheads="1"/>
          </p:cNvSpPr>
          <p:nvPr/>
        </p:nvSpPr>
        <p:spPr bwMode="auto">
          <a:xfrm>
            <a:off x="1143000" y="2133600"/>
            <a:ext cx="3216275" cy="3238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4798" name="Oval 14"/>
          <p:cNvSpPr>
            <a:spLocks noChangeArrowheads="1"/>
          </p:cNvSpPr>
          <p:nvPr/>
        </p:nvSpPr>
        <p:spPr bwMode="auto">
          <a:xfrm>
            <a:off x="2701925" y="3692525"/>
            <a:ext cx="98425" cy="984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74799" name="Object 15"/>
          <p:cNvGraphicFramePr>
            <a:graphicFrameLocks noChangeAspect="1"/>
          </p:cNvGraphicFramePr>
          <p:nvPr/>
        </p:nvGraphicFramePr>
        <p:xfrm>
          <a:off x="4497388" y="32448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7388" y="32448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4802" name="Text Box 18"/>
          <p:cNvSpPr txBox="1">
            <a:spLocks noChangeArrowheads="1"/>
          </p:cNvSpPr>
          <p:nvPr/>
        </p:nvSpPr>
        <p:spPr bwMode="auto">
          <a:xfrm>
            <a:off x="4267200" y="28956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374809" name="Text Box 25"/>
          <p:cNvSpPr txBox="1">
            <a:spLocks noChangeArrowheads="1"/>
          </p:cNvSpPr>
          <p:nvPr/>
        </p:nvSpPr>
        <p:spPr bwMode="auto">
          <a:xfrm>
            <a:off x="2895600" y="16764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374814" name="Freeform 30"/>
          <p:cNvSpPr>
            <a:spLocks/>
          </p:cNvSpPr>
          <p:nvPr/>
        </p:nvSpPr>
        <p:spPr bwMode="auto">
          <a:xfrm>
            <a:off x="2540000" y="2159000"/>
            <a:ext cx="1727200" cy="3200400"/>
          </a:xfrm>
          <a:custGeom>
            <a:avLst/>
            <a:gdLst>
              <a:gd name="T0" fmla="*/ 272 w 1088"/>
              <a:gd name="T1" fmla="*/ 0 h 2016"/>
              <a:gd name="T2" fmla="*/ 1088 w 1088"/>
              <a:gd name="T3" fmla="*/ 672 h 2016"/>
              <a:gd name="T4" fmla="*/ 0 w 1088"/>
              <a:gd name="T5" fmla="*/ 2016 h 2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88" h="2016">
                <a:moveTo>
                  <a:pt x="272" y="0"/>
                </a:moveTo>
                <a:lnTo>
                  <a:pt x="1088" y="672"/>
                </a:lnTo>
                <a:lnTo>
                  <a:pt x="0" y="2016"/>
                </a:lnTo>
              </a:path>
            </a:pathLst>
          </a:custGeom>
          <a:noFill/>
          <a:ln w="19050" cmpd="sng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4816" name="Arc 32"/>
          <p:cNvSpPr>
            <a:spLocks/>
          </p:cNvSpPr>
          <p:nvPr/>
        </p:nvSpPr>
        <p:spPr bwMode="auto">
          <a:xfrm rot="12332656">
            <a:off x="1181100" y="1992313"/>
            <a:ext cx="2112963" cy="3125787"/>
          </a:xfrm>
          <a:custGeom>
            <a:avLst/>
            <a:gdLst>
              <a:gd name="G0" fmla="+- 7179 0 0"/>
              <a:gd name="G1" fmla="+- 21600 0 0"/>
              <a:gd name="G2" fmla="+- 21600 0 0"/>
              <a:gd name="T0" fmla="*/ 0 w 28779"/>
              <a:gd name="T1" fmla="*/ 1228 h 42166"/>
              <a:gd name="T2" fmla="*/ 13783 w 28779"/>
              <a:gd name="T3" fmla="*/ 42166 h 42166"/>
              <a:gd name="T4" fmla="*/ 7179 w 28779"/>
              <a:gd name="T5" fmla="*/ 21600 h 4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779" h="42166" fill="none" extrusionOk="0">
                <a:moveTo>
                  <a:pt x="-1" y="1227"/>
                </a:moveTo>
                <a:cubicBezTo>
                  <a:pt x="2306" y="415"/>
                  <a:pt x="4733" y="-1"/>
                  <a:pt x="7179" y="0"/>
                </a:cubicBezTo>
                <a:cubicBezTo>
                  <a:pt x="19108" y="0"/>
                  <a:pt x="28779" y="9670"/>
                  <a:pt x="28779" y="21600"/>
                </a:cubicBezTo>
                <a:cubicBezTo>
                  <a:pt x="28779" y="30985"/>
                  <a:pt x="22718" y="39296"/>
                  <a:pt x="13782" y="42165"/>
                </a:cubicBezTo>
              </a:path>
              <a:path w="28779" h="42166" stroke="0" extrusionOk="0">
                <a:moveTo>
                  <a:pt x="-1" y="1227"/>
                </a:moveTo>
                <a:cubicBezTo>
                  <a:pt x="2306" y="415"/>
                  <a:pt x="4733" y="-1"/>
                  <a:pt x="7179" y="0"/>
                </a:cubicBezTo>
                <a:cubicBezTo>
                  <a:pt x="19108" y="0"/>
                  <a:pt x="28779" y="9670"/>
                  <a:pt x="28779" y="21600"/>
                </a:cubicBezTo>
                <a:cubicBezTo>
                  <a:pt x="28779" y="30985"/>
                  <a:pt x="22718" y="39296"/>
                  <a:pt x="13782" y="42165"/>
                </a:cubicBezTo>
                <a:lnTo>
                  <a:pt x="7179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4824" name="Text Box 40"/>
          <p:cNvSpPr txBox="1">
            <a:spLocks noChangeArrowheads="1"/>
          </p:cNvSpPr>
          <p:nvPr/>
        </p:nvSpPr>
        <p:spPr bwMode="auto">
          <a:xfrm>
            <a:off x="2286000" y="54102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</a:p>
        </p:txBody>
      </p:sp>
      <p:sp>
        <p:nvSpPr>
          <p:cNvPr id="374825" name="Freeform 41"/>
          <p:cNvSpPr>
            <a:spLocks/>
          </p:cNvSpPr>
          <p:nvPr/>
        </p:nvSpPr>
        <p:spPr bwMode="auto">
          <a:xfrm>
            <a:off x="4006850" y="3105150"/>
            <a:ext cx="146050" cy="260350"/>
          </a:xfrm>
          <a:custGeom>
            <a:avLst/>
            <a:gdLst>
              <a:gd name="T0" fmla="*/ 92 w 92"/>
              <a:gd name="T1" fmla="*/ 164 h 164"/>
              <a:gd name="T2" fmla="*/ 0 w 92"/>
              <a:gd name="T3" fmla="*/ 92 h 164"/>
              <a:gd name="T4" fmla="*/ 72 w 92"/>
              <a:gd name="T5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2" h="164">
                <a:moveTo>
                  <a:pt x="92" y="164"/>
                </a:moveTo>
                <a:lnTo>
                  <a:pt x="0" y="92"/>
                </a:lnTo>
                <a:lnTo>
                  <a:pt x="7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4826" name="Text Box 42"/>
          <p:cNvSpPr txBox="1">
            <a:spLocks noChangeArrowheads="1"/>
          </p:cNvSpPr>
          <p:nvPr/>
        </p:nvSpPr>
        <p:spPr bwMode="auto">
          <a:xfrm>
            <a:off x="762000" y="3810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Блиц-опрос</a:t>
            </a:r>
          </a:p>
        </p:txBody>
      </p:sp>
    </p:spTree>
    <p:extLst>
      <p:ext uri="{BB962C8B-B14F-4D97-AF65-F5344CB8AC3E}">
        <p14:creationId xmlns:p14="http://schemas.microsoft.com/office/powerpoint/2010/main" val="37005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74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48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816" grpId="0" animBg="1"/>
      <p:bldP spid="3748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1" name="Text Box 11"/>
          <p:cNvSpPr txBox="1">
            <a:spLocks noChangeArrowheads="1"/>
          </p:cNvSpPr>
          <p:nvPr/>
        </p:nvSpPr>
        <p:spPr bwMode="auto">
          <a:xfrm>
            <a:off x="762000" y="3810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Блиц-опрос</a:t>
            </a:r>
          </a:p>
        </p:txBody>
      </p:sp>
      <p:sp>
        <p:nvSpPr>
          <p:cNvPr id="378892" name="Text Box 12"/>
          <p:cNvSpPr txBox="1">
            <a:spLocks noChangeArrowheads="1"/>
          </p:cNvSpPr>
          <p:nvPr/>
        </p:nvSpPr>
        <p:spPr bwMode="auto">
          <a:xfrm>
            <a:off x="762000" y="4343400"/>
            <a:ext cx="557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378893" name="Text Box 13"/>
          <p:cNvSpPr txBox="1">
            <a:spLocks noChangeArrowheads="1"/>
          </p:cNvSpPr>
          <p:nvPr/>
        </p:nvSpPr>
        <p:spPr bwMode="auto">
          <a:xfrm>
            <a:off x="3810000" y="1752600"/>
            <a:ext cx="501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endParaRPr lang="ru-RU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8894" name="Text Box 14"/>
          <p:cNvSpPr txBox="1">
            <a:spLocks noChangeArrowheads="1"/>
          </p:cNvSpPr>
          <p:nvPr/>
        </p:nvSpPr>
        <p:spPr bwMode="auto">
          <a:xfrm>
            <a:off x="2514600" y="5105400"/>
            <a:ext cx="557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378895" name="Oval 15"/>
          <p:cNvSpPr>
            <a:spLocks noChangeArrowheads="1"/>
          </p:cNvSpPr>
          <p:nvPr/>
        </p:nvSpPr>
        <p:spPr bwMode="auto">
          <a:xfrm>
            <a:off x="777875" y="1558925"/>
            <a:ext cx="3584575" cy="35274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78896" name="Object 16"/>
          <p:cNvGraphicFramePr>
            <a:graphicFrameLocks noChangeAspect="1"/>
          </p:cNvGraphicFramePr>
          <p:nvPr/>
        </p:nvGraphicFramePr>
        <p:xfrm>
          <a:off x="5130800" y="3224213"/>
          <a:ext cx="1270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7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0800" y="3224213"/>
                        <a:ext cx="127000" cy="24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897" name="Freeform 17"/>
          <p:cNvSpPr>
            <a:spLocks/>
          </p:cNvSpPr>
          <p:nvPr/>
        </p:nvSpPr>
        <p:spPr bwMode="auto">
          <a:xfrm>
            <a:off x="2514600" y="4875213"/>
            <a:ext cx="457200" cy="111125"/>
          </a:xfrm>
          <a:custGeom>
            <a:avLst/>
            <a:gdLst>
              <a:gd name="T0" fmla="*/ 288 w 288"/>
              <a:gd name="T1" fmla="*/ 70 h 70"/>
              <a:gd name="T2" fmla="*/ 192 w 288"/>
              <a:gd name="T3" fmla="*/ 16 h 70"/>
              <a:gd name="T4" fmla="*/ 98 w 288"/>
              <a:gd name="T5" fmla="*/ 7 h 70"/>
              <a:gd name="T6" fmla="*/ 0 w 288"/>
              <a:gd name="T7" fmla="*/ 5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8" h="70">
                <a:moveTo>
                  <a:pt x="288" y="70"/>
                </a:moveTo>
                <a:cubicBezTo>
                  <a:pt x="272" y="61"/>
                  <a:pt x="224" y="27"/>
                  <a:pt x="192" y="16"/>
                </a:cubicBezTo>
                <a:cubicBezTo>
                  <a:pt x="160" y="5"/>
                  <a:pt x="130" y="0"/>
                  <a:pt x="98" y="7"/>
                </a:cubicBezTo>
                <a:cubicBezTo>
                  <a:pt x="66" y="14"/>
                  <a:pt x="20" y="47"/>
                  <a:pt x="0" y="58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8898" name="Text Box 18"/>
          <p:cNvSpPr txBox="1">
            <a:spLocks noChangeArrowheads="1"/>
          </p:cNvSpPr>
          <p:nvPr/>
        </p:nvSpPr>
        <p:spPr bwMode="auto">
          <a:xfrm>
            <a:off x="3581400" y="838200"/>
            <a:ext cx="518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</a:rPr>
              <a:t>Найдите градусную меру угла АВС</a:t>
            </a:r>
          </a:p>
        </p:txBody>
      </p:sp>
      <p:sp>
        <p:nvSpPr>
          <p:cNvPr id="378899" name="Text Box 19"/>
          <p:cNvSpPr txBox="1">
            <a:spLocks noChangeArrowheads="1"/>
          </p:cNvSpPr>
          <p:nvPr/>
        </p:nvSpPr>
        <p:spPr bwMode="auto">
          <a:xfrm>
            <a:off x="3352800" y="2346325"/>
            <a:ext cx="76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50</a:t>
            </a:r>
            <a:r>
              <a:rPr lang="ru-RU" sz="2000" b="1" baseline="30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8905" name="Arc 25"/>
          <p:cNvSpPr>
            <a:spLocks/>
          </p:cNvSpPr>
          <p:nvPr/>
        </p:nvSpPr>
        <p:spPr bwMode="auto">
          <a:xfrm rot="4651424">
            <a:off x="1540669" y="3061494"/>
            <a:ext cx="1757362" cy="2419350"/>
          </a:xfrm>
          <a:custGeom>
            <a:avLst/>
            <a:gdLst>
              <a:gd name="G0" fmla="+- 0 0 0"/>
              <a:gd name="G1" fmla="+- 10356 0 0"/>
              <a:gd name="G2" fmla="+- 21600 0 0"/>
              <a:gd name="T0" fmla="*/ 18955 w 21600"/>
              <a:gd name="T1" fmla="*/ 0 h 29302"/>
              <a:gd name="T2" fmla="*/ 10373 w 21600"/>
              <a:gd name="T3" fmla="*/ 29302 h 29302"/>
              <a:gd name="T4" fmla="*/ 0 w 21600"/>
              <a:gd name="T5" fmla="*/ 10356 h 29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9302" fill="none" extrusionOk="0">
                <a:moveTo>
                  <a:pt x="18955" y="-1"/>
                </a:moveTo>
                <a:cubicBezTo>
                  <a:pt x="20690" y="3175"/>
                  <a:pt x="21600" y="6736"/>
                  <a:pt x="21600" y="10356"/>
                </a:cubicBezTo>
                <a:cubicBezTo>
                  <a:pt x="21600" y="18248"/>
                  <a:pt x="17295" y="25512"/>
                  <a:pt x="10373" y="29302"/>
                </a:cubicBezTo>
              </a:path>
              <a:path w="21600" h="29302" stroke="0" extrusionOk="0">
                <a:moveTo>
                  <a:pt x="18955" y="-1"/>
                </a:moveTo>
                <a:cubicBezTo>
                  <a:pt x="20690" y="3175"/>
                  <a:pt x="21600" y="6736"/>
                  <a:pt x="21600" y="10356"/>
                </a:cubicBezTo>
                <a:cubicBezTo>
                  <a:pt x="21600" y="18248"/>
                  <a:pt x="17295" y="25512"/>
                  <a:pt x="10373" y="29302"/>
                </a:cubicBezTo>
                <a:lnTo>
                  <a:pt x="0" y="10356"/>
                </a:lnTo>
                <a:close/>
              </a:path>
            </a:pathLst>
          </a:custGeom>
          <a:noFill/>
          <a:ln w="38100">
            <a:solidFill>
              <a:srgbClr val="0066CC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10" name="Freeform 30"/>
          <p:cNvSpPr>
            <a:spLocks/>
          </p:cNvSpPr>
          <p:nvPr/>
        </p:nvSpPr>
        <p:spPr bwMode="auto">
          <a:xfrm>
            <a:off x="1219200" y="2082800"/>
            <a:ext cx="2641600" cy="2997200"/>
          </a:xfrm>
          <a:custGeom>
            <a:avLst/>
            <a:gdLst>
              <a:gd name="T0" fmla="*/ 0 w 1664"/>
              <a:gd name="T1" fmla="*/ 1520 h 1888"/>
              <a:gd name="T2" fmla="*/ 1664 w 1664"/>
              <a:gd name="T3" fmla="*/ 0 h 1888"/>
              <a:gd name="T4" fmla="*/ 1584 w 1664"/>
              <a:gd name="T5" fmla="*/ 1616 h 1888"/>
              <a:gd name="T6" fmla="*/ 976 w 1664"/>
              <a:gd name="T7" fmla="*/ 1888 h 1888"/>
              <a:gd name="T8" fmla="*/ 0 w 1664"/>
              <a:gd name="T9" fmla="*/ 1520 h 1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4" h="1888">
                <a:moveTo>
                  <a:pt x="0" y="1520"/>
                </a:moveTo>
                <a:lnTo>
                  <a:pt x="1664" y="0"/>
                </a:lnTo>
                <a:lnTo>
                  <a:pt x="1584" y="1616"/>
                </a:lnTo>
                <a:lnTo>
                  <a:pt x="976" y="1888"/>
                </a:lnTo>
                <a:lnTo>
                  <a:pt x="0" y="1520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8911" name="Text Box 31"/>
          <p:cNvSpPr txBox="1">
            <a:spLocks noChangeArrowheads="1"/>
          </p:cNvSpPr>
          <p:nvPr/>
        </p:nvSpPr>
        <p:spPr bwMode="auto">
          <a:xfrm>
            <a:off x="3733800" y="4648200"/>
            <a:ext cx="501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</a:p>
        </p:txBody>
      </p:sp>
      <p:sp>
        <p:nvSpPr>
          <p:cNvPr id="378906" name="Arc 26"/>
          <p:cNvSpPr>
            <a:spLocks/>
          </p:cNvSpPr>
          <p:nvPr/>
        </p:nvSpPr>
        <p:spPr bwMode="auto">
          <a:xfrm rot="4637729">
            <a:off x="906463" y="1439863"/>
            <a:ext cx="3290887" cy="3563937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31545 w 40455"/>
              <a:gd name="T1" fmla="*/ 40774 h 43200"/>
              <a:gd name="T2" fmla="*/ 40455 w 40455"/>
              <a:gd name="T3" fmla="*/ 11061 h 43200"/>
              <a:gd name="T4" fmla="*/ 21600 w 40455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455" h="43200" fill="none" extrusionOk="0">
                <a:moveTo>
                  <a:pt x="31545" y="40774"/>
                </a:moveTo>
                <a:cubicBezTo>
                  <a:pt x="28472" y="42368"/>
                  <a:pt x="25061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9424" y="-1"/>
                  <a:pt x="36637" y="4231"/>
                  <a:pt x="40454" y="11061"/>
                </a:cubicBezTo>
              </a:path>
              <a:path w="40455" h="43200" stroke="0" extrusionOk="0">
                <a:moveTo>
                  <a:pt x="31545" y="40774"/>
                </a:moveTo>
                <a:cubicBezTo>
                  <a:pt x="28472" y="42368"/>
                  <a:pt x="25061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9424" y="-1"/>
                  <a:pt x="36637" y="4231"/>
                  <a:pt x="40454" y="11061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01" name="Text Box 21"/>
          <p:cNvSpPr txBox="1">
            <a:spLocks noChangeArrowheads="1"/>
          </p:cNvSpPr>
          <p:nvPr/>
        </p:nvSpPr>
        <p:spPr bwMode="auto">
          <a:xfrm>
            <a:off x="2209800" y="3276600"/>
            <a:ext cx="757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    О</a:t>
            </a:r>
          </a:p>
        </p:txBody>
      </p:sp>
      <p:sp>
        <p:nvSpPr>
          <p:cNvPr id="378902" name="Oval 22"/>
          <p:cNvSpPr>
            <a:spLocks noChangeArrowheads="1"/>
          </p:cNvSpPr>
          <p:nvPr/>
        </p:nvSpPr>
        <p:spPr bwMode="auto">
          <a:xfrm>
            <a:off x="2514600" y="3213100"/>
            <a:ext cx="109538" cy="1095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20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8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78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5" grpId="0" animBg="1"/>
      <p:bldP spid="37890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4" name="Picture 3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8" t="52092" r="22619" b="27706"/>
          <a:stretch/>
        </p:blipFill>
        <p:spPr bwMode="auto">
          <a:xfrm>
            <a:off x="539552" y="2643182"/>
            <a:ext cx="8055568" cy="2226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1054964" y="1052736"/>
            <a:ext cx="7024744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Заполнить пропуски: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81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9511" name="Group 87"/>
          <p:cNvGrpSpPr>
            <a:grpSpLocks/>
          </p:cNvGrpSpPr>
          <p:nvPr/>
        </p:nvGrpSpPr>
        <p:grpSpPr bwMode="auto">
          <a:xfrm>
            <a:off x="3924300" y="3429000"/>
            <a:ext cx="2371725" cy="1863725"/>
            <a:chOff x="2472" y="2160"/>
            <a:chExt cx="1494" cy="1174"/>
          </a:xfrm>
        </p:grpSpPr>
        <p:sp>
          <p:nvSpPr>
            <p:cNvPr id="359427" name="Freeform 3"/>
            <p:cNvSpPr>
              <a:spLocks/>
            </p:cNvSpPr>
            <p:nvPr/>
          </p:nvSpPr>
          <p:spPr bwMode="auto">
            <a:xfrm>
              <a:off x="2472" y="2160"/>
              <a:ext cx="1494" cy="1174"/>
            </a:xfrm>
            <a:custGeom>
              <a:avLst/>
              <a:gdLst>
                <a:gd name="T0" fmla="*/ 0 w 1494"/>
                <a:gd name="T1" fmla="*/ 256 h 1174"/>
                <a:gd name="T2" fmla="*/ 390 w 1494"/>
                <a:gd name="T3" fmla="*/ 0 h 1174"/>
                <a:gd name="T4" fmla="*/ 1075 w 1494"/>
                <a:gd name="T5" fmla="*/ 161 h 1174"/>
                <a:gd name="T6" fmla="*/ 1380 w 1494"/>
                <a:gd name="T7" fmla="*/ 555 h 1174"/>
                <a:gd name="T8" fmla="*/ 1406 w 1494"/>
                <a:gd name="T9" fmla="*/ 926 h 1174"/>
                <a:gd name="T10" fmla="*/ 1494 w 1494"/>
                <a:gd name="T11" fmla="*/ 1174 h 1174"/>
                <a:gd name="T12" fmla="*/ 371 w 1494"/>
                <a:gd name="T13" fmla="*/ 1174 h 1174"/>
                <a:gd name="T14" fmla="*/ 0 w 1494"/>
                <a:gd name="T15" fmla="*/ 256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4" h="1174">
                  <a:moveTo>
                    <a:pt x="0" y="256"/>
                  </a:moveTo>
                  <a:lnTo>
                    <a:pt x="390" y="0"/>
                  </a:lnTo>
                  <a:lnTo>
                    <a:pt x="1075" y="161"/>
                  </a:lnTo>
                  <a:lnTo>
                    <a:pt x="1380" y="555"/>
                  </a:lnTo>
                  <a:lnTo>
                    <a:pt x="1406" y="926"/>
                  </a:lnTo>
                  <a:lnTo>
                    <a:pt x="1494" y="1174"/>
                  </a:lnTo>
                  <a:lnTo>
                    <a:pt x="371" y="1174"/>
                  </a:lnTo>
                  <a:lnTo>
                    <a:pt x="0" y="256"/>
                  </a:lnTo>
                  <a:close/>
                </a:path>
              </a:pathLst>
            </a:custGeom>
            <a:gradFill rotWithShape="1">
              <a:gsLst>
                <a:gs pos="0">
                  <a:srgbClr val="00BCB8"/>
                </a:gs>
                <a:gs pos="100000">
                  <a:schemeClr val="bg1"/>
                </a:gs>
              </a:gsLst>
              <a:path path="rect">
                <a:fillToRect t="100000" r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359428" name="Freeform 4"/>
            <p:cNvSpPr>
              <a:spLocks/>
            </p:cNvSpPr>
            <p:nvPr/>
          </p:nvSpPr>
          <p:spPr bwMode="auto">
            <a:xfrm>
              <a:off x="2747" y="3064"/>
              <a:ext cx="366" cy="257"/>
            </a:xfrm>
            <a:custGeom>
              <a:avLst/>
              <a:gdLst>
                <a:gd name="T0" fmla="*/ 0 w 192"/>
                <a:gd name="T1" fmla="*/ 1 h 141"/>
                <a:gd name="T2" fmla="*/ 84 w 192"/>
                <a:gd name="T3" fmla="*/ 9 h 141"/>
                <a:gd name="T4" fmla="*/ 156 w 192"/>
                <a:gd name="T5" fmla="*/ 57 h 141"/>
                <a:gd name="T6" fmla="*/ 192 w 192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141">
                  <a:moveTo>
                    <a:pt x="0" y="1"/>
                  </a:moveTo>
                  <a:cubicBezTo>
                    <a:pt x="14" y="2"/>
                    <a:pt x="58" y="0"/>
                    <a:pt x="84" y="9"/>
                  </a:cubicBezTo>
                  <a:cubicBezTo>
                    <a:pt x="110" y="18"/>
                    <a:pt x="138" y="35"/>
                    <a:pt x="156" y="57"/>
                  </a:cubicBezTo>
                  <a:cubicBezTo>
                    <a:pt x="174" y="79"/>
                    <a:pt x="184" y="123"/>
                    <a:pt x="192" y="141"/>
                  </a:cubicBezTo>
                </a:path>
              </a:pathLst>
            </a:custGeom>
            <a:noFill/>
            <a:ln w="28575" cap="flat" cmpd="sng">
              <a:solidFill>
                <a:srgbClr val="0033CC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359431" name="Freeform 7"/>
          <p:cNvSpPr>
            <a:spLocks/>
          </p:cNvSpPr>
          <p:nvPr/>
        </p:nvSpPr>
        <p:spPr bwMode="auto">
          <a:xfrm>
            <a:off x="2425700" y="2414588"/>
            <a:ext cx="1485900" cy="1676400"/>
          </a:xfrm>
          <a:custGeom>
            <a:avLst/>
            <a:gdLst>
              <a:gd name="T0" fmla="*/ 592 w 936"/>
              <a:gd name="T1" fmla="*/ 0 h 1056"/>
              <a:gd name="T2" fmla="*/ 936 w 936"/>
              <a:gd name="T3" fmla="*/ 840 h 1056"/>
              <a:gd name="T4" fmla="*/ 744 w 936"/>
              <a:gd name="T5" fmla="*/ 1056 h 1056"/>
              <a:gd name="T6" fmla="*/ 616 w 936"/>
              <a:gd name="T7" fmla="*/ 1056 h 1056"/>
              <a:gd name="T8" fmla="*/ 360 w 936"/>
              <a:gd name="T9" fmla="*/ 1008 h 1056"/>
              <a:gd name="T10" fmla="*/ 208 w 936"/>
              <a:gd name="T11" fmla="*/ 896 h 1056"/>
              <a:gd name="T12" fmla="*/ 0 w 936"/>
              <a:gd name="T13" fmla="*/ 664 h 1056"/>
              <a:gd name="T14" fmla="*/ 592 w 936"/>
              <a:gd name="T15" fmla="*/ 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36" h="1056">
                <a:moveTo>
                  <a:pt x="592" y="0"/>
                </a:moveTo>
                <a:lnTo>
                  <a:pt x="936" y="840"/>
                </a:lnTo>
                <a:lnTo>
                  <a:pt x="744" y="1056"/>
                </a:lnTo>
                <a:lnTo>
                  <a:pt x="616" y="1056"/>
                </a:lnTo>
                <a:lnTo>
                  <a:pt x="360" y="1008"/>
                </a:lnTo>
                <a:lnTo>
                  <a:pt x="208" y="896"/>
                </a:lnTo>
                <a:lnTo>
                  <a:pt x="0" y="664"/>
                </a:lnTo>
                <a:lnTo>
                  <a:pt x="592" y="0"/>
                </a:ln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359433" name="Freeform 9"/>
          <p:cNvSpPr>
            <a:spLocks/>
          </p:cNvSpPr>
          <p:nvPr/>
        </p:nvSpPr>
        <p:spPr bwMode="auto">
          <a:xfrm>
            <a:off x="747713" y="4192588"/>
            <a:ext cx="1728787" cy="1096962"/>
          </a:xfrm>
          <a:custGeom>
            <a:avLst/>
            <a:gdLst>
              <a:gd name="T0" fmla="*/ 0 w 1089"/>
              <a:gd name="T1" fmla="*/ 691 h 691"/>
              <a:gd name="T2" fmla="*/ 641 w 1089"/>
              <a:gd name="T3" fmla="*/ 0 h 691"/>
              <a:gd name="T4" fmla="*/ 873 w 1089"/>
              <a:gd name="T5" fmla="*/ 88 h 691"/>
              <a:gd name="T6" fmla="*/ 1057 w 1089"/>
              <a:gd name="T7" fmla="*/ 248 h 691"/>
              <a:gd name="T8" fmla="*/ 1065 w 1089"/>
              <a:gd name="T9" fmla="*/ 368 h 691"/>
              <a:gd name="T10" fmla="*/ 1089 w 1089"/>
              <a:gd name="T11" fmla="*/ 504 h 691"/>
              <a:gd name="T12" fmla="*/ 1073 w 1089"/>
              <a:gd name="T13" fmla="*/ 672 h 691"/>
              <a:gd name="T14" fmla="*/ 0 w 1089"/>
              <a:gd name="T15" fmla="*/ 691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89" h="691">
                <a:moveTo>
                  <a:pt x="0" y="691"/>
                </a:moveTo>
                <a:lnTo>
                  <a:pt x="641" y="0"/>
                </a:lnTo>
                <a:lnTo>
                  <a:pt x="873" y="88"/>
                </a:lnTo>
                <a:lnTo>
                  <a:pt x="1057" y="248"/>
                </a:lnTo>
                <a:lnTo>
                  <a:pt x="1065" y="368"/>
                </a:lnTo>
                <a:lnTo>
                  <a:pt x="1089" y="504"/>
                </a:lnTo>
                <a:lnTo>
                  <a:pt x="1073" y="672"/>
                </a:lnTo>
                <a:lnTo>
                  <a:pt x="0" y="691"/>
                </a:ln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359434" name="Rectangle 10"/>
          <p:cNvSpPr>
            <a:spLocks noChangeArrowheads="1"/>
          </p:cNvSpPr>
          <p:nvPr/>
        </p:nvSpPr>
        <p:spPr bwMode="auto">
          <a:xfrm>
            <a:off x="1371600" y="914400"/>
            <a:ext cx="74533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Внешний угол треугольника равен сумме </a:t>
            </a:r>
          </a:p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двух углов треугольника, не смежных с ним. </a:t>
            </a:r>
          </a:p>
        </p:txBody>
      </p:sp>
      <p:sp>
        <p:nvSpPr>
          <p:cNvPr id="359435" name="AutoShape 11"/>
          <p:cNvSpPr>
            <a:spLocks noChangeArrowheads="1"/>
          </p:cNvSpPr>
          <p:nvPr/>
        </p:nvSpPr>
        <p:spPr bwMode="auto">
          <a:xfrm>
            <a:off x="747713" y="2409825"/>
            <a:ext cx="3744912" cy="2879725"/>
          </a:xfrm>
          <a:prstGeom prst="triangle">
            <a:avLst>
              <a:gd name="adj" fmla="val 70685"/>
            </a:avLst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66FF99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59438" name="Picture 14" descr="anim07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70618">
            <a:off x="2863850" y="3030538"/>
            <a:ext cx="757238" cy="37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9439" name="Picture 15" descr="anim07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38653">
            <a:off x="1179513" y="4713288"/>
            <a:ext cx="830262" cy="41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9440" name="Text Box 16"/>
          <p:cNvSpPr txBox="1">
            <a:spLocks noChangeArrowheads="1"/>
          </p:cNvSpPr>
          <p:nvPr/>
        </p:nvSpPr>
        <p:spPr bwMode="auto">
          <a:xfrm>
            <a:off x="385763" y="5222875"/>
            <a:ext cx="404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А</a:t>
            </a:r>
            <a:endParaRPr lang="ru-RU" sz="2400" b="1" baseline="-25000">
              <a:solidFill>
                <a:srgbClr val="FF0000"/>
              </a:solidFill>
            </a:endParaRPr>
          </a:p>
        </p:txBody>
      </p:sp>
      <p:sp>
        <p:nvSpPr>
          <p:cNvPr id="359441" name="Text Box 17"/>
          <p:cNvSpPr txBox="1">
            <a:spLocks noChangeArrowheads="1"/>
          </p:cNvSpPr>
          <p:nvPr/>
        </p:nvSpPr>
        <p:spPr bwMode="auto">
          <a:xfrm>
            <a:off x="4275138" y="5295900"/>
            <a:ext cx="404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В</a:t>
            </a:r>
          </a:p>
        </p:txBody>
      </p:sp>
      <p:sp>
        <p:nvSpPr>
          <p:cNvPr id="359442" name="Text Box 18"/>
          <p:cNvSpPr txBox="1">
            <a:spLocks noChangeArrowheads="1"/>
          </p:cNvSpPr>
          <p:nvPr/>
        </p:nvSpPr>
        <p:spPr bwMode="auto">
          <a:xfrm>
            <a:off x="3268663" y="1905000"/>
            <a:ext cx="3667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С</a:t>
            </a:r>
          </a:p>
        </p:txBody>
      </p:sp>
      <p:sp>
        <p:nvSpPr>
          <p:cNvPr id="359443" name="Line 19"/>
          <p:cNvSpPr>
            <a:spLocks noChangeShapeType="1"/>
          </p:cNvSpPr>
          <p:nvPr/>
        </p:nvSpPr>
        <p:spPr bwMode="auto">
          <a:xfrm>
            <a:off x="4492625" y="5289550"/>
            <a:ext cx="32035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pic>
        <p:nvPicPr>
          <p:cNvPr id="359444" name="Picture 20" descr="witch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4497388"/>
            <a:ext cx="25527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9445" name="Text Box 21"/>
          <p:cNvSpPr txBox="1">
            <a:spLocks noChangeArrowheads="1"/>
          </p:cNvSpPr>
          <p:nvPr/>
        </p:nvSpPr>
        <p:spPr bwMode="auto">
          <a:xfrm>
            <a:off x="7221538" y="5265738"/>
            <a:ext cx="3698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К</a:t>
            </a:r>
          </a:p>
        </p:txBody>
      </p:sp>
      <p:sp>
        <p:nvSpPr>
          <p:cNvPr id="359446" name="Text Box 22"/>
          <p:cNvSpPr txBox="1">
            <a:spLocks noChangeArrowheads="1"/>
          </p:cNvSpPr>
          <p:nvPr/>
        </p:nvSpPr>
        <p:spPr bwMode="auto">
          <a:xfrm>
            <a:off x="890588" y="4903788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359447" name="Text Box 23"/>
          <p:cNvSpPr txBox="1">
            <a:spLocks noChangeArrowheads="1"/>
          </p:cNvSpPr>
          <p:nvPr/>
        </p:nvSpPr>
        <p:spPr bwMode="auto">
          <a:xfrm>
            <a:off x="3148013" y="2481263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2</a:t>
            </a:r>
          </a:p>
        </p:txBody>
      </p:sp>
      <p:grpSp>
        <p:nvGrpSpPr>
          <p:cNvPr id="359448" name="Group 24"/>
          <p:cNvGrpSpPr>
            <a:grpSpLocks/>
          </p:cNvGrpSpPr>
          <p:nvPr/>
        </p:nvGrpSpPr>
        <p:grpSpPr bwMode="auto">
          <a:xfrm>
            <a:off x="4975225" y="2624138"/>
            <a:ext cx="1027113" cy="457200"/>
            <a:chOff x="2971" y="1705"/>
            <a:chExt cx="647" cy="288"/>
          </a:xfrm>
        </p:grpSpPr>
        <p:graphicFrame>
          <p:nvGraphicFramePr>
            <p:cNvPr id="359449" name="Object 25"/>
            <p:cNvGraphicFramePr>
              <a:graphicFrameLocks noChangeAspect="1"/>
            </p:cNvGraphicFramePr>
            <p:nvPr/>
          </p:nvGraphicFramePr>
          <p:xfrm>
            <a:off x="2971" y="1752"/>
            <a:ext cx="227" cy="2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6" name="Формула" r:id="rId5" imgW="164880" imgH="152280" progId="Equation.3">
                    <p:embed/>
                  </p:oleObj>
                </mc:Choice>
                <mc:Fallback>
                  <p:oleObj name="Формула" r:id="rId5" imgW="16488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1" y="1752"/>
                          <a:ext cx="227" cy="2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9450" name="Text Box 26"/>
            <p:cNvSpPr txBox="1">
              <a:spLocks noChangeArrowheads="1"/>
            </p:cNvSpPr>
            <p:nvPr/>
          </p:nvSpPr>
          <p:spPr bwMode="auto">
            <a:xfrm>
              <a:off x="3107" y="1705"/>
              <a:ext cx="51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FF0000"/>
                  </a:solidFill>
                </a:rPr>
                <a:t>СВК</a:t>
              </a:r>
            </a:p>
          </p:txBody>
        </p:sp>
      </p:grpSp>
      <p:grpSp>
        <p:nvGrpSpPr>
          <p:cNvPr id="359454" name="Group 30"/>
          <p:cNvGrpSpPr>
            <a:grpSpLocks/>
          </p:cNvGrpSpPr>
          <p:nvPr/>
        </p:nvGrpSpPr>
        <p:grpSpPr bwMode="auto">
          <a:xfrm>
            <a:off x="6940550" y="2625725"/>
            <a:ext cx="552450" cy="457200"/>
            <a:chOff x="4967" y="2115"/>
            <a:chExt cx="348" cy="288"/>
          </a:xfrm>
        </p:grpSpPr>
        <p:graphicFrame>
          <p:nvGraphicFramePr>
            <p:cNvPr id="359455" name="Object 31"/>
            <p:cNvGraphicFramePr>
              <a:graphicFrameLocks noChangeAspect="1"/>
            </p:cNvGraphicFramePr>
            <p:nvPr/>
          </p:nvGraphicFramePr>
          <p:xfrm>
            <a:off x="4967" y="2160"/>
            <a:ext cx="227" cy="2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7" name="Формула" r:id="rId7" imgW="164880" imgH="152280" progId="Equation.3">
                    <p:embed/>
                  </p:oleObj>
                </mc:Choice>
                <mc:Fallback>
                  <p:oleObj name="Формула" r:id="rId7" imgW="16488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67" y="2160"/>
                          <a:ext cx="227" cy="2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9456" name="Text Box 32"/>
            <p:cNvSpPr txBox="1">
              <a:spLocks noChangeArrowheads="1"/>
            </p:cNvSpPr>
            <p:nvPr/>
          </p:nvSpPr>
          <p:spPr bwMode="auto">
            <a:xfrm>
              <a:off x="5103" y="2115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FF0000"/>
                  </a:solidFill>
                  <a:latin typeface="Times New Roman" pitchFamily="18" charset="0"/>
                </a:rPr>
                <a:t>2</a:t>
              </a:r>
            </a:p>
          </p:txBody>
        </p:sp>
      </p:grpSp>
      <p:grpSp>
        <p:nvGrpSpPr>
          <p:cNvPr id="359457" name="Group 33"/>
          <p:cNvGrpSpPr>
            <a:grpSpLocks/>
          </p:cNvGrpSpPr>
          <p:nvPr/>
        </p:nvGrpSpPr>
        <p:grpSpPr bwMode="auto">
          <a:xfrm>
            <a:off x="6148388" y="2625725"/>
            <a:ext cx="552450" cy="457200"/>
            <a:chOff x="4150" y="2160"/>
            <a:chExt cx="348" cy="288"/>
          </a:xfrm>
        </p:grpSpPr>
        <p:sp>
          <p:nvSpPr>
            <p:cNvPr id="359458" name="Text Box 34"/>
            <p:cNvSpPr txBox="1">
              <a:spLocks noChangeArrowheads="1"/>
            </p:cNvSpPr>
            <p:nvPr/>
          </p:nvSpPr>
          <p:spPr bwMode="auto">
            <a:xfrm>
              <a:off x="4286" y="2160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FF0000"/>
                  </a:solidFill>
                  <a:latin typeface="Times New Roman" pitchFamily="18" charset="0"/>
                </a:rPr>
                <a:t>1</a:t>
              </a:r>
            </a:p>
          </p:txBody>
        </p:sp>
        <p:graphicFrame>
          <p:nvGraphicFramePr>
            <p:cNvPr id="359459" name="Object 35"/>
            <p:cNvGraphicFramePr>
              <a:graphicFrameLocks noChangeAspect="1"/>
            </p:cNvGraphicFramePr>
            <p:nvPr/>
          </p:nvGraphicFramePr>
          <p:xfrm>
            <a:off x="4150" y="2177"/>
            <a:ext cx="227" cy="2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8" name="Формула" r:id="rId8" imgW="164880" imgH="152280" progId="Equation.3">
                    <p:embed/>
                  </p:oleObj>
                </mc:Choice>
                <mc:Fallback>
                  <p:oleObj name="Формула" r:id="rId8" imgW="16488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50" y="2177"/>
                          <a:ext cx="227" cy="2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59460" name="Text Box 36"/>
          <p:cNvSpPr txBox="1">
            <a:spLocks noChangeArrowheads="1"/>
          </p:cNvSpPr>
          <p:nvPr/>
        </p:nvSpPr>
        <p:spPr bwMode="auto">
          <a:xfrm>
            <a:off x="5859463" y="2625725"/>
            <a:ext cx="40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>
                <a:latin typeface="Tahoma" pitchFamily="34" charset="0"/>
              </a:rPr>
              <a:t>=</a:t>
            </a:r>
          </a:p>
        </p:txBody>
      </p:sp>
      <p:sp>
        <p:nvSpPr>
          <p:cNvPr id="359461" name="Text Box 37"/>
          <p:cNvSpPr txBox="1">
            <a:spLocks noChangeArrowheads="1"/>
          </p:cNvSpPr>
          <p:nvPr/>
        </p:nvSpPr>
        <p:spPr bwMode="auto">
          <a:xfrm>
            <a:off x="6580188" y="2625725"/>
            <a:ext cx="40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>
                <a:latin typeface="Tahoma" pitchFamily="34" charset="0"/>
              </a:rPr>
              <a:t>+</a:t>
            </a:r>
          </a:p>
        </p:txBody>
      </p:sp>
      <p:sp>
        <p:nvSpPr>
          <p:cNvPr id="359492" name="Rectangle 68"/>
          <p:cNvSpPr>
            <a:spLocks noChangeArrowheads="1"/>
          </p:cNvSpPr>
          <p:nvPr/>
        </p:nvSpPr>
        <p:spPr bwMode="auto">
          <a:xfrm>
            <a:off x="609600" y="3810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Повторение</a:t>
            </a:r>
            <a:r>
              <a:rPr lang="ru-RU" sz="2400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916725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59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9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0.95486 0.00347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3594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743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59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9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9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94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9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94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59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9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59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59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9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59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94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59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5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59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9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359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9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31" grpId="0" animBg="1"/>
      <p:bldP spid="359433" grpId="0" animBg="1"/>
      <p:bldP spid="359434" grpId="0"/>
      <p:bldP spid="359443" grpId="0" animBg="1"/>
      <p:bldP spid="359445" grpId="0"/>
      <p:bldP spid="359446" grpId="0"/>
      <p:bldP spid="359447" grpId="0"/>
      <p:bldP spid="359460" grpId="0"/>
      <p:bldP spid="3594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935038" y="2708275"/>
            <a:ext cx="8208962" cy="865188"/>
          </a:xfrm>
          <a:solidFill>
            <a:schemeClr val="bg1"/>
          </a:solidFill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Теорема о </a:t>
            </a:r>
            <a:r>
              <a:rPr lang="ru-RU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вписанном угле</a:t>
            </a:r>
            <a:endParaRPr lang="ru-RU" b="1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236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6947" name="Group 51"/>
          <p:cNvGrpSpPr>
            <a:grpSpLocks/>
          </p:cNvGrpSpPr>
          <p:nvPr/>
        </p:nvGrpSpPr>
        <p:grpSpPr bwMode="auto">
          <a:xfrm>
            <a:off x="5519738" y="1676400"/>
            <a:ext cx="2711450" cy="3846513"/>
            <a:chOff x="3477" y="1680"/>
            <a:chExt cx="1708" cy="2423"/>
          </a:xfrm>
        </p:grpSpPr>
        <p:sp>
          <p:nvSpPr>
            <p:cNvPr id="336943" name="Freeform 47"/>
            <p:cNvSpPr>
              <a:spLocks/>
            </p:cNvSpPr>
            <p:nvPr/>
          </p:nvSpPr>
          <p:spPr bwMode="auto">
            <a:xfrm>
              <a:off x="4048" y="1968"/>
              <a:ext cx="624" cy="840"/>
            </a:xfrm>
            <a:custGeom>
              <a:avLst/>
              <a:gdLst>
                <a:gd name="T0" fmla="*/ 64 w 624"/>
                <a:gd name="T1" fmla="*/ 632 h 840"/>
                <a:gd name="T2" fmla="*/ 336 w 624"/>
                <a:gd name="T3" fmla="*/ 0 h 840"/>
                <a:gd name="T4" fmla="*/ 624 w 624"/>
                <a:gd name="T5" fmla="*/ 760 h 840"/>
                <a:gd name="T6" fmla="*/ 624 w 624"/>
                <a:gd name="T7" fmla="*/ 744 h 840"/>
                <a:gd name="T8" fmla="*/ 416 w 624"/>
                <a:gd name="T9" fmla="*/ 728 h 840"/>
                <a:gd name="T10" fmla="*/ 320 w 624"/>
                <a:gd name="T11" fmla="*/ 840 h 840"/>
                <a:gd name="T12" fmla="*/ 192 w 624"/>
                <a:gd name="T13" fmla="*/ 824 h 840"/>
                <a:gd name="T14" fmla="*/ 16 w 624"/>
                <a:gd name="T15" fmla="*/ 776 h 840"/>
                <a:gd name="T16" fmla="*/ 0 w 624"/>
                <a:gd name="T17" fmla="*/ 808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4" h="840">
                  <a:moveTo>
                    <a:pt x="64" y="632"/>
                  </a:moveTo>
                  <a:lnTo>
                    <a:pt x="336" y="0"/>
                  </a:lnTo>
                  <a:lnTo>
                    <a:pt x="624" y="760"/>
                  </a:lnTo>
                  <a:lnTo>
                    <a:pt x="624" y="744"/>
                  </a:lnTo>
                  <a:lnTo>
                    <a:pt x="416" y="728"/>
                  </a:lnTo>
                  <a:lnTo>
                    <a:pt x="320" y="840"/>
                  </a:lnTo>
                  <a:lnTo>
                    <a:pt x="192" y="824"/>
                  </a:lnTo>
                  <a:lnTo>
                    <a:pt x="16" y="776"/>
                  </a:lnTo>
                  <a:lnTo>
                    <a:pt x="0" y="808"/>
                  </a:ln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6934" name="Freeform 38"/>
            <p:cNvSpPr>
              <a:spLocks/>
            </p:cNvSpPr>
            <p:nvPr/>
          </p:nvSpPr>
          <p:spPr bwMode="auto">
            <a:xfrm>
              <a:off x="3670" y="1960"/>
              <a:ext cx="1362" cy="1819"/>
            </a:xfrm>
            <a:custGeom>
              <a:avLst/>
              <a:gdLst>
                <a:gd name="T0" fmla="*/ 0 w 1362"/>
                <a:gd name="T1" fmla="*/ 1819 h 1819"/>
                <a:gd name="T2" fmla="*/ 698 w 1362"/>
                <a:gd name="T3" fmla="*/ 0 h 1819"/>
                <a:gd name="T4" fmla="*/ 1362 w 1362"/>
                <a:gd name="T5" fmla="*/ 1638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2" h="1819">
                  <a:moveTo>
                    <a:pt x="0" y="1819"/>
                  </a:moveTo>
                  <a:lnTo>
                    <a:pt x="698" y="0"/>
                  </a:lnTo>
                  <a:lnTo>
                    <a:pt x="1362" y="1638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6939" name="Text Box 43"/>
            <p:cNvSpPr txBox="1">
              <a:spLocks noChangeArrowheads="1"/>
            </p:cNvSpPr>
            <p:nvPr/>
          </p:nvSpPr>
          <p:spPr bwMode="auto">
            <a:xfrm>
              <a:off x="3477" y="3815"/>
              <a:ext cx="1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</a:t>
              </a:r>
            </a:p>
          </p:txBody>
        </p:sp>
        <p:sp>
          <p:nvSpPr>
            <p:cNvPr id="336940" name="Text Box 44"/>
            <p:cNvSpPr txBox="1">
              <a:spLocks noChangeArrowheads="1"/>
            </p:cNvSpPr>
            <p:nvPr/>
          </p:nvSpPr>
          <p:spPr bwMode="auto">
            <a:xfrm>
              <a:off x="4996" y="3597"/>
              <a:ext cx="1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</a:t>
              </a:r>
            </a:p>
          </p:txBody>
        </p:sp>
        <p:sp>
          <p:nvSpPr>
            <p:cNvPr id="336946" name="Text Box 50"/>
            <p:cNvSpPr txBox="1">
              <a:spLocks noChangeArrowheads="1"/>
            </p:cNvSpPr>
            <p:nvPr/>
          </p:nvSpPr>
          <p:spPr bwMode="auto">
            <a:xfrm>
              <a:off x="4272" y="1680"/>
              <a:ext cx="1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С</a:t>
              </a:r>
            </a:p>
          </p:txBody>
        </p:sp>
      </p:grpSp>
      <p:grpSp>
        <p:nvGrpSpPr>
          <p:cNvPr id="336945" name="Group 49"/>
          <p:cNvGrpSpPr>
            <a:grpSpLocks/>
          </p:cNvGrpSpPr>
          <p:nvPr/>
        </p:nvGrpSpPr>
        <p:grpSpPr bwMode="auto">
          <a:xfrm>
            <a:off x="1023938" y="3324225"/>
            <a:ext cx="2711450" cy="1893888"/>
            <a:chOff x="645" y="2094"/>
            <a:chExt cx="1708" cy="1193"/>
          </a:xfrm>
        </p:grpSpPr>
        <p:sp>
          <p:nvSpPr>
            <p:cNvPr id="336942" name="Freeform 46"/>
            <p:cNvSpPr>
              <a:spLocks/>
            </p:cNvSpPr>
            <p:nvPr/>
          </p:nvSpPr>
          <p:spPr bwMode="auto">
            <a:xfrm>
              <a:off x="1008" y="2104"/>
              <a:ext cx="912" cy="728"/>
            </a:xfrm>
            <a:custGeom>
              <a:avLst/>
              <a:gdLst>
                <a:gd name="T0" fmla="*/ 0 w 912"/>
                <a:gd name="T1" fmla="*/ 584 h 728"/>
                <a:gd name="T2" fmla="*/ 400 w 912"/>
                <a:gd name="T3" fmla="*/ 0 h 728"/>
                <a:gd name="T4" fmla="*/ 912 w 912"/>
                <a:gd name="T5" fmla="*/ 440 h 728"/>
                <a:gd name="T6" fmla="*/ 768 w 912"/>
                <a:gd name="T7" fmla="*/ 584 h 728"/>
                <a:gd name="T8" fmla="*/ 480 w 912"/>
                <a:gd name="T9" fmla="*/ 728 h 728"/>
                <a:gd name="T10" fmla="*/ 192 w 912"/>
                <a:gd name="T11" fmla="*/ 728 h 728"/>
                <a:gd name="T12" fmla="*/ 96 w 912"/>
                <a:gd name="T13" fmla="*/ 632 h 728"/>
                <a:gd name="T14" fmla="*/ 0 w 912"/>
                <a:gd name="T15" fmla="*/ 632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2" h="728">
                  <a:moveTo>
                    <a:pt x="0" y="584"/>
                  </a:moveTo>
                  <a:lnTo>
                    <a:pt x="400" y="0"/>
                  </a:lnTo>
                  <a:lnTo>
                    <a:pt x="912" y="440"/>
                  </a:lnTo>
                  <a:lnTo>
                    <a:pt x="768" y="584"/>
                  </a:lnTo>
                  <a:lnTo>
                    <a:pt x="480" y="728"/>
                  </a:lnTo>
                  <a:lnTo>
                    <a:pt x="192" y="728"/>
                  </a:lnTo>
                  <a:lnTo>
                    <a:pt x="96" y="632"/>
                  </a:lnTo>
                  <a:lnTo>
                    <a:pt x="0" y="632"/>
                  </a:ln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6926" name="Freeform 30"/>
            <p:cNvSpPr>
              <a:spLocks/>
            </p:cNvSpPr>
            <p:nvPr/>
          </p:nvSpPr>
          <p:spPr bwMode="auto">
            <a:xfrm>
              <a:off x="838" y="2094"/>
              <a:ext cx="1362" cy="869"/>
            </a:xfrm>
            <a:custGeom>
              <a:avLst/>
              <a:gdLst>
                <a:gd name="T0" fmla="*/ 0 w 1808"/>
                <a:gd name="T1" fmla="*/ 1152 h 1152"/>
                <a:gd name="T2" fmla="*/ 752 w 1808"/>
                <a:gd name="T3" fmla="*/ 0 h 1152"/>
                <a:gd name="T4" fmla="*/ 1808 w 1808"/>
                <a:gd name="T5" fmla="*/ 912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8" h="1152">
                  <a:moveTo>
                    <a:pt x="0" y="1152"/>
                  </a:moveTo>
                  <a:lnTo>
                    <a:pt x="752" y="0"/>
                  </a:lnTo>
                  <a:lnTo>
                    <a:pt x="1808" y="912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6913" name="Text Box 17"/>
            <p:cNvSpPr txBox="1">
              <a:spLocks noChangeArrowheads="1"/>
            </p:cNvSpPr>
            <p:nvPr/>
          </p:nvSpPr>
          <p:spPr bwMode="auto">
            <a:xfrm>
              <a:off x="645" y="2999"/>
              <a:ext cx="18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А</a:t>
              </a:r>
            </a:p>
          </p:txBody>
        </p:sp>
        <p:sp>
          <p:nvSpPr>
            <p:cNvPr id="336914" name="Text Box 18"/>
            <p:cNvSpPr txBox="1">
              <a:spLocks noChangeArrowheads="1"/>
            </p:cNvSpPr>
            <p:nvPr/>
          </p:nvSpPr>
          <p:spPr bwMode="auto">
            <a:xfrm>
              <a:off x="2164" y="2781"/>
              <a:ext cx="1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</a:t>
              </a:r>
            </a:p>
          </p:txBody>
        </p:sp>
      </p:grpSp>
      <p:sp>
        <p:nvSpPr>
          <p:cNvPr id="336898" name="Text Box 2"/>
          <p:cNvSpPr txBox="1">
            <a:spLocks noChangeArrowheads="1"/>
          </p:cNvSpPr>
          <p:nvPr/>
        </p:nvSpPr>
        <p:spPr bwMode="auto">
          <a:xfrm>
            <a:off x="762000" y="595536"/>
            <a:ext cx="792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dirty="0"/>
              <a:t>Чем похожи и чем  различаются углы АОВ и АСВ?</a:t>
            </a:r>
          </a:p>
        </p:txBody>
      </p:sp>
      <p:grpSp>
        <p:nvGrpSpPr>
          <p:cNvPr id="336927" name="Group 31"/>
          <p:cNvGrpSpPr>
            <a:grpSpLocks/>
          </p:cNvGrpSpPr>
          <p:nvPr/>
        </p:nvGrpSpPr>
        <p:grpSpPr bwMode="auto">
          <a:xfrm>
            <a:off x="609600" y="1828800"/>
            <a:ext cx="3216275" cy="3162300"/>
            <a:chOff x="518" y="960"/>
            <a:chExt cx="2688" cy="2640"/>
          </a:xfrm>
        </p:grpSpPr>
        <p:sp>
          <p:nvSpPr>
            <p:cNvPr id="336909" name="Oval 13"/>
            <p:cNvSpPr>
              <a:spLocks noChangeArrowheads="1"/>
            </p:cNvSpPr>
            <p:nvPr/>
          </p:nvSpPr>
          <p:spPr bwMode="auto">
            <a:xfrm>
              <a:off x="518" y="960"/>
              <a:ext cx="2688" cy="264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6910" name="Oval 14"/>
            <p:cNvSpPr>
              <a:spLocks noChangeArrowheads="1"/>
            </p:cNvSpPr>
            <p:nvPr/>
          </p:nvSpPr>
          <p:spPr bwMode="auto">
            <a:xfrm>
              <a:off x="1821" y="2198"/>
              <a:ext cx="8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6911" name="Text Box 15"/>
            <p:cNvSpPr txBox="1">
              <a:spLocks noChangeArrowheads="1"/>
            </p:cNvSpPr>
            <p:nvPr/>
          </p:nvSpPr>
          <p:spPr bwMode="auto">
            <a:xfrm>
              <a:off x="1583" y="1920"/>
              <a:ext cx="352" cy="3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/>
                <a:t>О</a:t>
              </a:r>
            </a:p>
          </p:txBody>
        </p:sp>
      </p:grpSp>
      <p:grpSp>
        <p:nvGrpSpPr>
          <p:cNvPr id="336935" name="Group 39"/>
          <p:cNvGrpSpPr>
            <a:grpSpLocks/>
          </p:cNvGrpSpPr>
          <p:nvPr/>
        </p:nvGrpSpPr>
        <p:grpSpPr bwMode="auto">
          <a:xfrm>
            <a:off x="5105400" y="2133600"/>
            <a:ext cx="3276600" cy="3162300"/>
            <a:chOff x="518" y="960"/>
            <a:chExt cx="2688" cy="2640"/>
          </a:xfrm>
        </p:grpSpPr>
        <p:sp>
          <p:nvSpPr>
            <p:cNvPr id="336936" name="Oval 40"/>
            <p:cNvSpPr>
              <a:spLocks noChangeArrowheads="1"/>
            </p:cNvSpPr>
            <p:nvPr/>
          </p:nvSpPr>
          <p:spPr bwMode="auto">
            <a:xfrm>
              <a:off x="518" y="960"/>
              <a:ext cx="2688" cy="264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6937" name="Oval 41"/>
            <p:cNvSpPr>
              <a:spLocks noChangeArrowheads="1"/>
            </p:cNvSpPr>
            <p:nvPr/>
          </p:nvSpPr>
          <p:spPr bwMode="auto">
            <a:xfrm>
              <a:off x="1821" y="2198"/>
              <a:ext cx="8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6938" name="Text Box 42"/>
            <p:cNvSpPr txBox="1">
              <a:spLocks noChangeArrowheads="1"/>
            </p:cNvSpPr>
            <p:nvPr/>
          </p:nvSpPr>
          <p:spPr bwMode="auto">
            <a:xfrm>
              <a:off x="1583" y="1920"/>
              <a:ext cx="345" cy="3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/>
                <a:t>О</a:t>
              </a:r>
            </a:p>
          </p:txBody>
        </p:sp>
      </p:grpSp>
      <p:sp>
        <p:nvSpPr>
          <p:cNvPr id="336941" name="Oval 45"/>
          <p:cNvSpPr>
            <a:spLocks noChangeArrowheads="1"/>
          </p:cNvSpPr>
          <p:nvPr/>
        </p:nvSpPr>
        <p:spPr bwMode="auto">
          <a:xfrm>
            <a:off x="6858000" y="20574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6948" name="Oval 52"/>
          <p:cNvSpPr>
            <a:spLocks noChangeArrowheads="1"/>
          </p:cNvSpPr>
          <p:nvPr/>
        </p:nvSpPr>
        <p:spPr bwMode="auto">
          <a:xfrm>
            <a:off x="2133600" y="32766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6949" name="Text Box 53"/>
          <p:cNvSpPr txBox="1">
            <a:spLocks noChangeArrowheads="1"/>
          </p:cNvSpPr>
          <p:nvPr/>
        </p:nvSpPr>
        <p:spPr bwMode="auto">
          <a:xfrm>
            <a:off x="685800" y="12192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Центральный угол</a:t>
            </a:r>
          </a:p>
        </p:txBody>
      </p:sp>
      <p:sp>
        <p:nvSpPr>
          <p:cNvPr id="336950" name="Text Box 54"/>
          <p:cNvSpPr txBox="1">
            <a:spLocks noChangeArrowheads="1"/>
          </p:cNvSpPr>
          <p:nvPr/>
        </p:nvSpPr>
        <p:spPr bwMode="auto">
          <a:xfrm>
            <a:off x="5334000" y="1295400"/>
            <a:ext cx="320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Вписанный угол</a:t>
            </a:r>
          </a:p>
        </p:txBody>
      </p:sp>
      <p:sp>
        <p:nvSpPr>
          <p:cNvPr id="336951" name="Text Box 55"/>
          <p:cNvSpPr txBox="1">
            <a:spLocks noChangeArrowheads="1"/>
          </p:cNvSpPr>
          <p:nvPr/>
        </p:nvSpPr>
        <p:spPr bwMode="auto">
          <a:xfrm>
            <a:off x="1023938" y="5661248"/>
            <a:ext cx="62912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dirty="0" smtClean="0"/>
              <a:t>     Составьте </a:t>
            </a:r>
            <a:r>
              <a:rPr lang="ru-RU" sz="2400" dirty="0"/>
              <a:t>определение </a:t>
            </a:r>
            <a:r>
              <a:rPr lang="ru-RU" sz="2400" dirty="0" smtClean="0"/>
              <a:t>этих углов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083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6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36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6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6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36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6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6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36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69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69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6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6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336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3369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6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941" grpId="0" animBg="1"/>
      <p:bldP spid="336948" grpId="0" animBg="1"/>
      <p:bldP spid="336949" grpId="0"/>
      <p:bldP spid="336950" grpId="0"/>
      <p:bldP spid="336951" grpId="0"/>
      <p:bldP spid="33695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49895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>
                <a:solidFill>
                  <a:schemeClr val="accent1">
                    <a:lumMod val="50000"/>
                  </a:schemeClr>
                </a:solidFill>
              </a:rPr>
              <a:t>к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акие углы являются вписанными на рисунках?</a:t>
            </a:r>
          </a:p>
        </p:txBody>
      </p:sp>
      <p:pic>
        <p:nvPicPr>
          <p:cNvPr id="27651" name="Рисунок 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620" y="1700808"/>
            <a:ext cx="2120255" cy="2480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0" name="Рисунок 8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3" y="1545358"/>
            <a:ext cx="1860799" cy="2369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2095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3914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5305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635896" y="3707740"/>
            <a:ext cx="2078134" cy="2150994"/>
            <a:chOff x="3790009" y="4077072"/>
            <a:chExt cx="2078134" cy="2150994"/>
          </a:xfrm>
        </p:grpSpPr>
        <p:pic>
          <p:nvPicPr>
            <p:cNvPr id="27649" name="Рисунок 8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2874" y="4077072"/>
              <a:ext cx="1915269" cy="21509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790009" y="4783237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i="1" dirty="0" smtClean="0">
                  <a:latin typeface="Times New Roman" pitchFamily="18" charset="0"/>
                  <a:cs typeface="Times New Roman" pitchFamily="18" charset="0"/>
                </a:rPr>
                <a:t>Е</a:t>
              </a:r>
              <a:endParaRPr lang="ru-RU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683568" y="5837553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На какую дугу опирается вписанный угол?</a:t>
            </a:r>
          </a:p>
        </p:txBody>
      </p:sp>
    </p:spTree>
    <p:extLst>
      <p:ext uri="{BB962C8B-B14F-4D97-AF65-F5344CB8AC3E}">
        <p14:creationId xmlns:p14="http://schemas.microsoft.com/office/powerpoint/2010/main" val="142081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22" name="Group 2"/>
          <p:cNvGrpSpPr>
            <a:grpSpLocks/>
          </p:cNvGrpSpPr>
          <p:nvPr/>
        </p:nvGrpSpPr>
        <p:grpSpPr bwMode="auto">
          <a:xfrm>
            <a:off x="881063" y="1508125"/>
            <a:ext cx="685800" cy="1860550"/>
            <a:chOff x="672" y="1382"/>
            <a:chExt cx="432" cy="1172"/>
          </a:xfrm>
        </p:grpSpPr>
        <p:sp>
          <p:nvSpPr>
            <p:cNvPr id="389123" name="Text Box 3"/>
            <p:cNvSpPr txBox="1">
              <a:spLocks noChangeArrowheads="1"/>
            </p:cNvSpPr>
            <p:nvPr/>
          </p:nvSpPr>
          <p:spPr bwMode="auto">
            <a:xfrm>
              <a:off x="816" y="1382"/>
              <a:ext cx="288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</a:t>
              </a:r>
              <a:endPara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389124" name="Text Box 4"/>
            <p:cNvSpPr txBox="1">
              <a:spLocks noChangeArrowheads="1"/>
            </p:cNvSpPr>
            <p:nvPr/>
          </p:nvSpPr>
          <p:spPr bwMode="auto">
            <a:xfrm>
              <a:off x="672" y="2112"/>
              <a:ext cx="288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</a:t>
              </a:r>
              <a:endPara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389125" name="Text Box 5"/>
          <p:cNvSpPr txBox="1">
            <a:spLocks noChangeArrowheads="1"/>
          </p:cNvSpPr>
          <p:nvPr/>
        </p:nvSpPr>
        <p:spPr bwMode="auto">
          <a:xfrm>
            <a:off x="1698625" y="2292350"/>
            <a:ext cx="757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    О</a:t>
            </a:r>
          </a:p>
        </p:txBody>
      </p:sp>
      <p:sp>
        <p:nvSpPr>
          <p:cNvPr id="389126" name="Freeform 6"/>
          <p:cNvSpPr>
            <a:spLocks/>
          </p:cNvSpPr>
          <p:nvPr/>
        </p:nvSpPr>
        <p:spPr bwMode="auto">
          <a:xfrm>
            <a:off x="754063" y="2667000"/>
            <a:ext cx="1270000" cy="1016000"/>
          </a:xfrm>
          <a:custGeom>
            <a:avLst/>
            <a:gdLst>
              <a:gd name="T0" fmla="*/ 0 w 800"/>
              <a:gd name="T1" fmla="*/ 640 h 640"/>
              <a:gd name="T2" fmla="*/ 800 w 800"/>
              <a:gd name="T3" fmla="*/ 0 h 64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00" h="640">
                <a:moveTo>
                  <a:pt x="0" y="640"/>
                </a:moveTo>
                <a:lnTo>
                  <a:pt x="80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89127" name="Group 7"/>
          <p:cNvGrpSpPr>
            <a:grpSpLocks/>
          </p:cNvGrpSpPr>
          <p:nvPr/>
        </p:nvGrpSpPr>
        <p:grpSpPr bwMode="auto">
          <a:xfrm>
            <a:off x="381000" y="838200"/>
            <a:ext cx="2932113" cy="3581400"/>
            <a:chOff x="357" y="960"/>
            <a:chExt cx="1847" cy="2256"/>
          </a:xfrm>
        </p:grpSpPr>
        <p:sp>
          <p:nvSpPr>
            <p:cNvPr id="389128" name="Freeform 8"/>
            <p:cNvSpPr>
              <a:spLocks/>
            </p:cNvSpPr>
            <p:nvPr/>
          </p:nvSpPr>
          <p:spPr bwMode="auto">
            <a:xfrm>
              <a:off x="904" y="1280"/>
              <a:ext cx="1034" cy="1723"/>
            </a:xfrm>
            <a:custGeom>
              <a:avLst/>
              <a:gdLst>
                <a:gd name="T0" fmla="*/ 1032 w 1034"/>
                <a:gd name="T1" fmla="*/ 1712 h 1723"/>
                <a:gd name="T2" fmla="*/ 1034 w 1034"/>
                <a:gd name="T3" fmla="*/ 1723 h 1723"/>
                <a:gd name="T4" fmla="*/ 0 w 1034"/>
                <a:gd name="T5" fmla="*/ 0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4" h="1723">
                  <a:moveTo>
                    <a:pt x="1032" y="1712"/>
                  </a:moveTo>
                  <a:lnTo>
                    <a:pt x="1034" y="1723"/>
                  </a:lnTo>
                  <a:lnTo>
                    <a:pt x="0" y="0"/>
                  </a:ln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129" name="Freeform 9"/>
            <p:cNvSpPr>
              <a:spLocks/>
            </p:cNvSpPr>
            <p:nvPr/>
          </p:nvSpPr>
          <p:spPr bwMode="auto">
            <a:xfrm>
              <a:off x="584" y="1280"/>
              <a:ext cx="304" cy="1488"/>
            </a:xfrm>
            <a:custGeom>
              <a:avLst/>
              <a:gdLst>
                <a:gd name="T0" fmla="*/ 304 w 304"/>
                <a:gd name="T1" fmla="*/ 0 h 1488"/>
                <a:gd name="T2" fmla="*/ 0 w 304"/>
                <a:gd name="T3" fmla="*/ 1488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4" h="1488">
                  <a:moveTo>
                    <a:pt x="304" y="0"/>
                  </a:moveTo>
                  <a:lnTo>
                    <a:pt x="0" y="148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130" name="Text Box 10"/>
            <p:cNvSpPr txBox="1">
              <a:spLocks noChangeArrowheads="1"/>
            </p:cNvSpPr>
            <p:nvPr/>
          </p:nvSpPr>
          <p:spPr bwMode="auto">
            <a:xfrm>
              <a:off x="357" y="2736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А</a:t>
              </a:r>
            </a:p>
          </p:txBody>
        </p:sp>
        <p:sp>
          <p:nvSpPr>
            <p:cNvPr id="389131" name="Text Box 11"/>
            <p:cNvSpPr txBox="1">
              <a:spLocks noChangeArrowheads="1"/>
            </p:cNvSpPr>
            <p:nvPr/>
          </p:nvSpPr>
          <p:spPr bwMode="auto">
            <a:xfrm>
              <a:off x="1920" y="2928"/>
              <a:ext cx="2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</a:t>
              </a:r>
            </a:p>
          </p:txBody>
        </p:sp>
        <p:sp>
          <p:nvSpPr>
            <p:cNvPr id="389132" name="Text Box 12"/>
            <p:cNvSpPr txBox="1">
              <a:spLocks noChangeArrowheads="1"/>
            </p:cNvSpPr>
            <p:nvPr/>
          </p:nvSpPr>
          <p:spPr bwMode="auto">
            <a:xfrm>
              <a:off x="672" y="960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В</a:t>
              </a:r>
            </a:p>
          </p:txBody>
        </p:sp>
      </p:grpSp>
      <p:sp>
        <p:nvSpPr>
          <p:cNvPr id="389142" name="Oval 22"/>
          <p:cNvSpPr>
            <a:spLocks noChangeArrowheads="1"/>
          </p:cNvSpPr>
          <p:nvPr/>
        </p:nvSpPr>
        <p:spPr bwMode="auto">
          <a:xfrm>
            <a:off x="423863" y="1143000"/>
            <a:ext cx="3216275" cy="31623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143" name="Oval 23"/>
          <p:cNvSpPr>
            <a:spLocks noChangeArrowheads="1"/>
          </p:cNvSpPr>
          <p:nvPr/>
        </p:nvSpPr>
        <p:spPr bwMode="auto">
          <a:xfrm>
            <a:off x="1982788" y="2625725"/>
            <a:ext cx="98425" cy="984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144" name="Arc 24"/>
          <p:cNvSpPr>
            <a:spLocks/>
          </p:cNvSpPr>
          <p:nvPr/>
        </p:nvSpPr>
        <p:spPr bwMode="auto">
          <a:xfrm rot="4846241">
            <a:off x="1097756" y="2634457"/>
            <a:ext cx="1392237" cy="2070100"/>
          </a:xfrm>
          <a:custGeom>
            <a:avLst/>
            <a:gdLst>
              <a:gd name="G0" fmla="+- 0 0 0"/>
              <a:gd name="G1" fmla="+- 8935 0 0"/>
              <a:gd name="G2" fmla="+- 21600 0 0"/>
              <a:gd name="T0" fmla="*/ 19665 w 21600"/>
              <a:gd name="T1" fmla="*/ 0 h 28760"/>
              <a:gd name="T2" fmla="*/ 8574 w 21600"/>
              <a:gd name="T3" fmla="*/ 28760 h 28760"/>
              <a:gd name="T4" fmla="*/ 0 w 21600"/>
              <a:gd name="T5" fmla="*/ 8935 h 28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8760" fill="none" extrusionOk="0">
                <a:moveTo>
                  <a:pt x="19665" y="-1"/>
                </a:moveTo>
                <a:cubicBezTo>
                  <a:pt x="20940" y="2806"/>
                  <a:pt x="21600" y="5852"/>
                  <a:pt x="21600" y="8935"/>
                </a:cubicBezTo>
                <a:cubicBezTo>
                  <a:pt x="21600" y="17549"/>
                  <a:pt x="16481" y="25340"/>
                  <a:pt x="8574" y="28760"/>
                </a:cubicBezTo>
              </a:path>
              <a:path w="21600" h="28760" stroke="0" extrusionOk="0">
                <a:moveTo>
                  <a:pt x="19665" y="-1"/>
                </a:moveTo>
                <a:cubicBezTo>
                  <a:pt x="20940" y="2806"/>
                  <a:pt x="21600" y="5852"/>
                  <a:pt x="21600" y="8935"/>
                </a:cubicBezTo>
                <a:cubicBezTo>
                  <a:pt x="21600" y="17549"/>
                  <a:pt x="16481" y="25340"/>
                  <a:pt x="8574" y="28760"/>
                </a:cubicBezTo>
                <a:lnTo>
                  <a:pt x="0" y="8935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145" name="Text Box 25"/>
          <p:cNvSpPr txBox="1">
            <a:spLocks noChangeArrowheads="1"/>
          </p:cNvSpPr>
          <p:nvPr/>
        </p:nvSpPr>
        <p:spPr bwMode="auto">
          <a:xfrm>
            <a:off x="685800" y="381000"/>
            <a:ext cx="84582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Теорема.</a:t>
            </a: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Вписанный угол измеряется половиной</a:t>
            </a:r>
          </a:p>
          <a:p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дуги, на которую он опирается.</a:t>
            </a:r>
          </a:p>
        </p:txBody>
      </p:sp>
      <p:grpSp>
        <p:nvGrpSpPr>
          <p:cNvPr id="389146" name="Group 26"/>
          <p:cNvGrpSpPr>
            <a:grpSpLocks/>
          </p:cNvGrpSpPr>
          <p:nvPr/>
        </p:nvGrpSpPr>
        <p:grpSpPr bwMode="auto">
          <a:xfrm>
            <a:off x="1262063" y="1981200"/>
            <a:ext cx="533400" cy="1295400"/>
            <a:chOff x="912" y="1680"/>
            <a:chExt cx="336" cy="816"/>
          </a:xfrm>
        </p:grpSpPr>
        <p:sp>
          <p:nvSpPr>
            <p:cNvPr id="389147" name="Line 27"/>
            <p:cNvSpPr>
              <a:spLocks noChangeShapeType="1"/>
            </p:cNvSpPr>
            <p:nvPr/>
          </p:nvSpPr>
          <p:spPr bwMode="auto">
            <a:xfrm flipH="1">
              <a:off x="1104" y="1680"/>
              <a:ext cx="144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148" name="Line 28"/>
            <p:cNvSpPr>
              <a:spLocks noChangeShapeType="1"/>
            </p:cNvSpPr>
            <p:nvPr/>
          </p:nvSpPr>
          <p:spPr bwMode="auto">
            <a:xfrm flipH="1" flipV="1">
              <a:off x="912" y="2352"/>
              <a:ext cx="144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89149" name="Group 29"/>
          <p:cNvGrpSpPr>
            <a:grpSpLocks/>
          </p:cNvGrpSpPr>
          <p:nvPr/>
        </p:nvGrpSpPr>
        <p:grpSpPr bwMode="auto">
          <a:xfrm>
            <a:off x="823913" y="1676400"/>
            <a:ext cx="623887" cy="1681163"/>
            <a:chOff x="636" y="1488"/>
            <a:chExt cx="393" cy="1059"/>
          </a:xfrm>
        </p:grpSpPr>
        <p:sp>
          <p:nvSpPr>
            <p:cNvPr id="389150" name="Freeform 30"/>
            <p:cNvSpPr>
              <a:spLocks/>
            </p:cNvSpPr>
            <p:nvPr/>
          </p:nvSpPr>
          <p:spPr bwMode="auto">
            <a:xfrm>
              <a:off x="849" y="1488"/>
              <a:ext cx="180" cy="51"/>
            </a:xfrm>
            <a:custGeom>
              <a:avLst/>
              <a:gdLst>
                <a:gd name="T0" fmla="*/ 0 w 180"/>
                <a:gd name="T1" fmla="*/ 18 h 51"/>
                <a:gd name="T2" fmla="*/ 90 w 180"/>
                <a:gd name="T3" fmla="*/ 48 h 51"/>
                <a:gd name="T4" fmla="*/ 180 w 18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51">
                  <a:moveTo>
                    <a:pt x="0" y="18"/>
                  </a:moveTo>
                  <a:cubicBezTo>
                    <a:pt x="15" y="23"/>
                    <a:pt x="60" y="51"/>
                    <a:pt x="90" y="48"/>
                  </a:cubicBezTo>
                  <a:cubicBezTo>
                    <a:pt x="120" y="45"/>
                    <a:pt x="161" y="10"/>
                    <a:pt x="180" y="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151" name="Freeform 31"/>
            <p:cNvSpPr>
              <a:spLocks/>
            </p:cNvSpPr>
            <p:nvPr/>
          </p:nvSpPr>
          <p:spPr bwMode="auto">
            <a:xfrm rot="2406054" flipH="1" flipV="1">
              <a:off x="636" y="2496"/>
              <a:ext cx="180" cy="51"/>
            </a:xfrm>
            <a:custGeom>
              <a:avLst/>
              <a:gdLst>
                <a:gd name="T0" fmla="*/ 0 w 180"/>
                <a:gd name="T1" fmla="*/ 18 h 51"/>
                <a:gd name="T2" fmla="*/ 90 w 180"/>
                <a:gd name="T3" fmla="*/ 48 h 51"/>
                <a:gd name="T4" fmla="*/ 180 w 18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51">
                  <a:moveTo>
                    <a:pt x="0" y="18"/>
                  </a:moveTo>
                  <a:cubicBezTo>
                    <a:pt x="15" y="23"/>
                    <a:pt x="60" y="51"/>
                    <a:pt x="90" y="48"/>
                  </a:cubicBezTo>
                  <a:cubicBezTo>
                    <a:pt x="120" y="45"/>
                    <a:pt x="161" y="10"/>
                    <a:pt x="180" y="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89152" name="Group 32"/>
          <p:cNvGrpSpPr>
            <a:grpSpLocks/>
          </p:cNvGrpSpPr>
          <p:nvPr/>
        </p:nvGrpSpPr>
        <p:grpSpPr bwMode="auto">
          <a:xfrm>
            <a:off x="1790700" y="2809875"/>
            <a:ext cx="400050" cy="166688"/>
            <a:chOff x="1245" y="2202"/>
            <a:chExt cx="252" cy="105"/>
          </a:xfrm>
        </p:grpSpPr>
        <p:sp>
          <p:nvSpPr>
            <p:cNvPr id="389153" name="Freeform 33"/>
            <p:cNvSpPr>
              <a:spLocks/>
            </p:cNvSpPr>
            <p:nvPr/>
          </p:nvSpPr>
          <p:spPr bwMode="auto">
            <a:xfrm>
              <a:off x="1275" y="2202"/>
              <a:ext cx="204" cy="67"/>
            </a:xfrm>
            <a:custGeom>
              <a:avLst/>
              <a:gdLst>
                <a:gd name="T0" fmla="*/ 0 w 204"/>
                <a:gd name="T1" fmla="*/ 0 h 67"/>
                <a:gd name="T2" fmla="*/ 96 w 204"/>
                <a:gd name="T3" fmla="*/ 60 h 67"/>
                <a:gd name="T4" fmla="*/ 204 w 204"/>
                <a:gd name="T5" fmla="*/ 4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" h="67">
                  <a:moveTo>
                    <a:pt x="0" y="0"/>
                  </a:moveTo>
                  <a:cubicBezTo>
                    <a:pt x="16" y="10"/>
                    <a:pt x="62" y="53"/>
                    <a:pt x="96" y="60"/>
                  </a:cubicBezTo>
                  <a:cubicBezTo>
                    <a:pt x="130" y="67"/>
                    <a:pt x="182" y="46"/>
                    <a:pt x="204" y="42"/>
                  </a:cubicBezTo>
                </a:path>
              </a:pathLst>
            </a:custGeom>
            <a:noFill/>
            <a:ln w="19050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9154" name="Freeform 34"/>
            <p:cNvSpPr>
              <a:spLocks/>
            </p:cNvSpPr>
            <p:nvPr/>
          </p:nvSpPr>
          <p:spPr bwMode="auto">
            <a:xfrm>
              <a:off x="1245" y="2226"/>
              <a:ext cx="252" cy="81"/>
            </a:xfrm>
            <a:custGeom>
              <a:avLst/>
              <a:gdLst>
                <a:gd name="T0" fmla="*/ 0 w 252"/>
                <a:gd name="T1" fmla="*/ 0 h 81"/>
                <a:gd name="T2" fmla="*/ 126 w 252"/>
                <a:gd name="T3" fmla="*/ 72 h 81"/>
                <a:gd name="T4" fmla="*/ 252 w 252"/>
                <a:gd name="T5" fmla="*/ 5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2" h="81">
                  <a:moveTo>
                    <a:pt x="0" y="0"/>
                  </a:moveTo>
                  <a:cubicBezTo>
                    <a:pt x="21" y="12"/>
                    <a:pt x="84" y="63"/>
                    <a:pt x="126" y="72"/>
                  </a:cubicBezTo>
                  <a:cubicBezTo>
                    <a:pt x="168" y="81"/>
                    <a:pt x="226" y="58"/>
                    <a:pt x="252" y="54"/>
                  </a:cubicBezTo>
                </a:path>
              </a:pathLst>
            </a:custGeom>
            <a:noFill/>
            <a:ln w="19050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9155" name="Text Box 35"/>
          <p:cNvSpPr txBox="1">
            <a:spLocks noChangeArrowheads="1"/>
          </p:cNvSpPr>
          <p:nvPr/>
        </p:nvSpPr>
        <p:spPr bwMode="auto">
          <a:xfrm>
            <a:off x="1566863" y="2743200"/>
            <a:ext cx="762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2a</a:t>
            </a:r>
            <a:endParaRPr lang="ru-RU" sz="4000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89156" name="Text Box 36"/>
          <p:cNvSpPr txBox="1">
            <a:spLocks noChangeArrowheads="1"/>
          </p:cNvSpPr>
          <p:nvPr/>
        </p:nvSpPr>
        <p:spPr bwMode="auto">
          <a:xfrm>
            <a:off x="1566863" y="2743200"/>
            <a:ext cx="762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2a</a:t>
            </a:r>
            <a:endParaRPr lang="ru-RU" sz="4000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389157" name="Group 37"/>
          <p:cNvGrpSpPr>
            <a:grpSpLocks/>
          </p:cNvGrpSpPr>
          <p:nvPr/>
        </p:nvGrpSpPr>
        <p:grpSpPr bwMode="auto">
          <a:xfrm>
            <a:off x="4419600" y="1219200"/>
            <a:ext cx="4572000" cy="457200"/>
            <a:chOff x="2304" y="768"/>
            <a:chExt cx="2880" cy="288"/>
          </a:xfrm>
        </p:grpSpPr>
        <p:sp>
          <p:nvSpPr>
            <p:cNvPr id="389158" name="Text Box 38"/>
            <p:cNvSpPr txBox="1">
              <a:spLocks noChangeArrowheads="1"/>
            </p:cNvSpPr>
            <p:nvPr/>
          </p:nvSpPr>
          <p:spPr bwMode="auto">
            <a:xfrm>
              <a:off x="2304" y="768"/>
              <a:ext cx="28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>
                  <a:solidFill>
                    <a:schemeClr val="tx2"/>
                  </a:solidFill>
                </a:rPr>
                <a:t>Дано:    АВС – вписанный </a:t>
              </a:r>
            </a:p>
          </p:txBody>
        </p:sp>
        <p:graphicFrame>
          <p:nvGraphicFramePr>
            <p:cNvPr id="389159" name="Object 39"/>
            <p:cNvGraphicFramePr>
              <a:graphicFrameLocks noChangeAspect="1"/>
            </p:cNvGraphicFramePr>
            <p:nvPr/>
          </p:nvGraphicFramePr>
          <p:xfrm>
            <a:off x="2880" y="783"/>
            <a:ext cx="244" cy="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2" name="Формула" r:id="rId4" imgW="164880" imgH="152280" progId="Equation.3">
                    <p:embed/>
                  </p:oleObj>
                </mc:Choice>
                <mc:Fallback>
                  <p:oleObj name="Формула" r:id="rId4" imgW="16488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0" y="783"/>
                          <a:ext cx="244" cy="2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89160" name="Group 40"/>
          <p:cNvGrpSpPr>
            <a:grpSpLocks/>
          </p:cNvGrpSpPr>
          <p:nvPr/>
        </p:nvGrpSpPr>
        <p:grpSpPr bwMode="auto">
          <a:xfrm>
            <a:off x="4419600" y="1524000"/>
            <a:ext cx="4127500" cy="966788"/>
            <a:chOff x="2304" y="960"/>
            <a:chExt cx="2600" cy="609"/>
          </a:xfrm>
        </p:grpSpPr>
        <p:sp>
          <p:nvSpPr>
            <p:cNvPr id="389161" name="Text Box 41"/>
            <p:cNvSpPr txBox="1">
              <a:spLocks noChangeArrowheads="1"/>
            </p:cNvSpPr>
            <p:nvPr/>
          </p:nvSpPr>
          <p:spPr bwMode="auto">
            <a:xfrm>
              <a:off x="2304" y="1104"/>
              <a:ext cx="124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dirty="0">
                  <a:solidFill>
                    <a:schemeClr val="tx2"/>
                  </a:solidFill>
                </a:rPr>
                <a:t>Доказать:   </a:t>
              </a:r>
            </a:p>
          </p:txBody>
        </p:sp>
        <p:graphicFrame>
          <p:nvGraphicFramePr>
            <p:cNvPr id="389162" name="Object 42"/>
            <p:cNvGraphicFramePr>
              <a:graphicFrameLocks noChangeAspect="1"/>
            </p:cNvGraphicFramePr>
            <p:nvPr/>
          </p:nvGraphicFramePr>
          <p:xfrm>
            <a:off x="3216" y="960"/>
            <a:ext cx="1688" cy="6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3" name="Формула" r:id="rId6" imgW="1091880" imgH="393480" progId="Equation.3">
                    <p:embed/>
                  </p:oleObj>
                </mc:Choice>
                <mc:Fallback>
                  <p:oleObj name="Формула" r:id="rId6" imgW="10918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6" y="960"/>
                          <a:ext cx="1688" cy="6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89163" name="Group 43"/>
          <p:cNvGrpSpPr>
            <a:grpSpLocks/>
          </p:cNvGrpSpPr>
          <p:nvPr/>
        </p:nvGrpSpPr>
        <p:grpSpPr bwMode="auto">
          <a:xfrm>
            <a:off x="4419600" y="2590800"/>
            <a:ext cx="3200400" cy="457200"/>
            <a:chOff x="2784" y="1632"/>
            <a:chExt cx="2016" cy="288"/>
          </a:xfrm>
        </p:grpSpPr>
        <p:sp>
          <p:nvSpPr>
            <p:cNvPr id="389164" name="Text Box 44"/>
            <p:cNvSpPr txBox="1">
              <a:spLocks noChangeArrowheads="1"/>
            </p:cNvSpPr>
            <p:nvPr/>
          </p:nvSpPr>
          <p:spPr bwMode="auto">
            <a:xfrm>
              <a:off x="2784" y="1632"/>
              <a:ext cx="20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 случай (О     ВС)</a:t>
              </a:r>
            </a:p>
          </p:txBody>
        </p:sp>
        <p:graphicFrame>
          <p:nvGraphicFramePr>
            <p:cNvPr id="389165" name="Object 45"/>
            <p:cNvGraphicFramePr>
              <a:graphicFrameLocks noChangeAspect="1"/>
            </p:cNvGraphicFramePr>
            <p:nvPr/>
          </p:nvGraphicFramePr>
          <p:xfrm>
            <a:off x="3936" y="1656"/>
            <a:ext cx="232" cy="2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4" name="Формула" r:id="rId8" imgW="126720" imgH="126720" progId="Equation.3">
                    <p:embed/>
                  </p:oleObj>
                </mc:Choice>
                <mc:Fallback>
                  <p:oleObj name="Формула" r:id="rId8" imgW="1267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36" y="1656"/>
                          <a:ext cx="232" cy="2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89166" name="Group 46"/>
          <p:cNvGrpSpPr>
            <a:grpSpLocks/>
          </p:cNvGrpSpPr>
          <p:nvPr/>
        </p:nvGrpSpPr>
        <p:grpSpPr bwMode="auto">
          <a:xfrm>
            <a:off x="3913909" y="3276600"/>
            <a:ext cx="4724400" cy="533400"/>
            <a:chOff x="2544" y="2064"/>
            <a:chExt cx="2976" cy="336"/>
          </a:xfrm>
        </p:grpSpPr>
        <p:grpSp>
          <p:nvGrpSpPr>
            <p:cNvPr id="389167" name="Group 47"/>
            <p:cNvGrpSpPr>
              <a:grpSpLocks/>
            </p:cNvGrpSpPr>
            <p:nvPr/>
          </p:nvGrpSpPr>
          <p:grpSpPr bwMode="auto">
            <a:xfrm>
              <a:off x="2544" y="2160"/>
              <a:ext cx="1152" cy="200"/>
              <a:chOff x="2544" y="2160"/>
              <a:chExt cx="1152" cy="200"/>
            </a:xfrm>
          </p:grpSpPr>
          <p:graphicFrame>
            <p:nvGraphicFramePr>
              <p:cNvPr id="389168" name="Object 48"/>
              <p:cNvGraphicFramePr>
                <a:graphicFrameLocks noChangeAspect="1"/>
              </p:cNvGraphicFramePr>
              <p:nvPr/>
            </p:nvGraphicFramePr>
            <p:xfrm>
              <a:off x="2919" y="2188"/>
              <a:ext cx="72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85" name="Формула" r:id="rId10" imgW="114120" imgH="215640" progId="Equation.3">
                      <p:embed/>
                    </p:oleObj>
                  </mc:Choice>
                  <mc:Fallback>
                    <p:oleObj name="Формула" r:id="rId10" imgW="1141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19" y="2188"/>
                            <a:ext cx="72" cy="1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89169" name="Object 49"/>
              <p:cNvGraphicFramePr>
                <a:graphicFrameLocks noChangeAspect="1"/>
              </p:cNvGraphicFramePr>
              <p:nvPr/>
            </p:nvGraphicFramePr>
            <p:xfrm>
              <a:off x="2544" y="2160"/>
              <a:ext cx="162" cy="1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86" name="Формула" r:id="rId12" imgW="139680" imgH="164880" progId="Equation.3">
                      <p:embed/>
                    </p:oleObj>
                  </mc:Choice>
                  <mc:Fallback>
                    <p:oleObj name="Формула" r:id="rId12" imgW="1396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44" y="2160"/>
                            <a:ext cx="162" cy="19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89170" name="Object 50"/>
              <p:cNvGraphicFramePr>
                <a:graphicFrameLocks noChangeAspect="1"/>
              </p:cNvGraphicFramePr>
              <p:nvPr/>
            </p:nvGraphicFramePr>
            <p:xfrm>
              <a:off x="3456" y="2168"/>
              <a:ext cx="240" cy="1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87" name="Формула" r:id="rId14" imgW="190440" imgH="152280" progId="Equation.3">
                      <p:embed/>
                    </p:oleObj>
                  </mc:Choice>
                  <mc:Fallback>
                    <p:oleObj name="Формула" r:id="rId14" imgW="190440" imgH="1522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56" y="2168"/>
                            <a:ext cx="240" cy="19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89171" name="Group 51"/>
            <p:cNvGrpSpPr>
              <a:grpSpLocks/>
            </p:cNvGrpSpPr>
            <p:nvPr/>
          </p:nvGrpSpPr>
          <p:grpSpPr bwMode="auto">
            <a:xfrm>
              <a:off x="2640" y="2064"/>
              <a:ext cx="2880" cy="336"/>
              <a:chOff x="2640" y="2064"/>
              <a:chExt cx="2880" cy="336"/>
            </a:xfrm>
          </p:grpSpPr>
          <p:sp>
            <p:nvSpPr>
              <p:cNvPr id="389172" name="Text Box 52"/>
              <p:cNvSpPr txBox="1">
                <a:spLocks noChangeArrowheads="1"/>
              </p:cNvSpPr>
              <p:nvPr/>
            </p:nvSpPr>
            <p:spPr bwMode="auto">
              <a:xfrm>
                <a:off x="2640" y="2112"/>
                <a:ext cx="2880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ru-RU" sz="2400" dirty="0" smtClean="0">
                    <a:solidFill>
                      <a:schemeClr val="tx2"/>
                    </a:solidFill>
                  </a:rPr>
                  <a:t>АВС-р/б   </a:t>
                </a:r>
                <a:endParaRPr lang="ru-RU" sz="2400" dirty="0">
                  <a:solidFill>
                    <a:schemeClr val="tx2"/>
                  </a:solidFill>
                </a:endParaRPr>
              </a:p>
            </p:txBody>
          </p:sp>
          <p:graphicFrame>
            <p:nvGraphicFramePr>
              <p:cNvPr id="389173" name="Object 5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12993572"/>
                  </p:ext>
                </p:extLst>
              </p:nvPr>
            </p:nvGraphicFramePr>
            <p:xfrm>
              <a:off x="3696" y="2064"/>
              <a:ext cx="1104" cy="2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88" name="Формула" r:id="rId16" imgW="622080" imgH="164880" progId="Equation.3">
                      <p:embed/>
                    </p:oleObj>
                  </mc:Choice>
                  <mc:Fallback>
                    <p:oleObj name="Формула" r:id="rId16" imgW="6220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96" y="2064"/>
                            <a:ext cx="1104" cy="29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389174" name="Text Box 54"/>
          <p:cNvSpPr txBox="1">
            <a:spLocks noChangeArrowheads="1"/>
          </p:cNvSpPr>
          <p:nvPr/>
        </p:nvSpPr>
        <p:spPr bwMode="auto">
          <a:xfrm>
            <a:off x="7620000" y="3124200"/>
            <a:ext cx="990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= </a:t>
            </a:r>
            <a:r>
              <a:rPr lang="en-US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</a:t>
            </a:r>
            <a:endParaRPr lang="ru-RU" sz="4000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89175" name="Text Box 55"/>
          <p:cNvSpPr txBox="1">
            <a:spLocks noChangeArrowheads="1"/>
          </p:cNvSpPr>
          <p:nvPr/>
        </p:nvSpPr>
        <p:spPr bwMode="auto">
          <a:xfrm>
            <a:off x="8077200" y="3873500"/>
            <a:ext cx="1066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  <a:r>
              <a:rPr lang="en-US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</a:t>
            </a:r>
            <a:endParaRPr lang="ru-RU" sz="4000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89176" name="Text Box 56"/>
          <p:cNvSpPr txBox="1">
            <a:spLocks noChangeArrowheads="1"/>
          </p:cNvSpPr>
          <p:nvPr/>
        </p:nvSpPr>
        <p:spPr bwMode="auto">
          <a:xfrm>
            <a:off x="3962400" y="4065422"/>
            <a:ext cx="478606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/>
                </a:solidFill>
              </a:rPr>
              <a:t>Тогда внешний </a:t>
            </a:r>
            <a:r>
              <a:rPr lang="ru-RU" sz="2400" dirty="0" smtClean="0">
                <a:solidFill>
                  <a:schemeClr val="tx2"/>
                </a:solidFill>
              </a:rPr>
              <a:t>угол АОС= </a:t>
            </a:r>
            <a:endParaRPr lang="ru-RU" sz="2400" dirty="0">
              <a:solidFill>
                <a:schemeClr val="tx2"/>
              </a:solidFill>
            </a:endParaRPr>
          </a:p>
        </p:txBody>
      </p:sp>
      <p:grpSp>
        <p:nvGrpSpPr>
          <p:cNvPr id="389177" name="Group 57"/>
          <p:cNvGrpSpPr>
            <a:grpSpLocks/>
          </p:cNvGrpSpPr>
          <p:nvPr/>
        </p:nvGrpSpPr>
        <p:grpSpPr bwMode="auto">
          <a:xfrm>
            <a:off x="4191000" y="4495800"/>
            <a:ext cx="2590800" cy="701675"/>
            <a:chOff x="2640" y="2832"/>
            <a:chExt cx="1632" cy="442"/>
          </a:xfrm>
        </p:grpSpPr>
        <p:graphicFrame>
          <p:nvGraphicFramePr>
            <p:cNvPr id="389178" name="Object 58"/>
            <p:cNvGraphicFramePr>
              <a:graphicFrameLocks noChangeAspect="1"/>
            </p:cNvGraphicFramePr>
            <p:nvPr/>
          </p:nvGraphicFramePr>
          <p:xfrm>
            <a:off x="2640" y="2928"/>
            <a:ext cx="1008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9" name="Формула" r:id="rId18" imgW="520560" imgH="177480" progId="Equation.3">
                    <p:embed/>
                  </p:oleObj>
                </mc:Choice>
                <mc:Fallback>
                  <p:oleObj name="Формула" r:id="rId18" imgW="5205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0" y="2928"/>
                          <a:ext cx="1008" cy="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179" name="Text Box 59"/>
            <p:cNvSpPr txBox="1">
              <a:spLocks noChangeArrowheads="1"/>
            </p:cNvSpPr>
            <p:nvPr/>
          </p:nvSpPr>
          <p:spPr bwMode="auto">
            <a:xfrm>
              <a:off x="3600" y="2832"/>
              <a:ext cx="67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2</a:t>
              </a:r>
              <a:r>
                <a:rPr lang="en-US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</a:t>
              </a:r>
              <a:endPara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389180" name="Group 60"/>
          <p:cNvGrpSpPr>
            <a:grpSpLocks/>
          </p:cNvGrpSpPr>
          <p:nvPr/>
        </p:nvGrpSpPr>
        <p:grpSpPr bwMode="auto">
          <a:xfrm>
            <a:off x="1371600" y="5181600"/>
            <a:ext cx="1601788" cy="701675"/>
            <a:chOff x="711" y="3480"/>
            <a:chExt cx="1009" cy="442"/>
          </a:xfrm>
        </p:grpSpPr>
        <p:graphicFrame>
          <p:nvGraphicFramePr>
            <p:cNvPr id="389181" name="Object 6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04187631"/>
                </p:ext>
              </p:extLst>
            </p:nvPr>
          </p:nvGraphicFramePr>
          <p:xfrm>
            <a:off x="711" y="3552"/>
            <a:ext cx="450" cy="2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0" name="Формула" r:id="rId20" imgW="253800" imgH="164880" progId="Equation.3">
                    <p:embed/>
                  </p:oleObj>
                </mc:Choice>
                <mc:Fallback>
                  <p:oleObj name="Формула" r:id="rId20" imgW="25380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1" y="3552"/>
                          <a:ext cx="450" cy="2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182" name="Text Box 62"/>
            <p:cNvSpPr txBox="1">
              <a:spLocks noChangeArrowheads="1"/>
            </p:cNvSpPr>
            <p:nvPr/>
          </p:nvSpPr>
          <p:spPr bwMode="auto">
            <a:xfrm>
              <a:off x="1096" y="3480"/>
              <a:ext cx="624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= </a:t>
              </a:r>
              <a:r>
                <a:rPr lang="en-US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</a:t>
              </a:r>
              <a:endPara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389183" name="Group 63"/>
          <p:cNvGrpSpPr>
            <a:grpSpLocks/>
          </p:cNvGrpSpPr>
          <p:nvPr/>
        </p:nvGrpSpPr>
        <p:grpSpPr bwMode="auto">
          <a:xfrm>
            <a:off x="762000" y="5791200"/>
            <a:ext cx="2590800" cy="701675"/>
            <a:chOff x="2640" y="2832"/>
            <a:chExt cx="1632" cy="442"/>
          </a:xfrm>
        </p:grpSpPr>
        <p:graphicFrame>
          <p:nvGraphicFramePr>
            <p:cNvPr id="389184" name="Object 64"/>
            <p:cNvGraphicFramePr>
              <a:graphicFrameLocks noChangeAspect="1"/>
            </p:cNvGraphicFramePr>
            <p:nvPr/>
          </p:nvGraphicFramePr>
          <p:xfrm>
            <a:off x="2640" y="2928"/>
            <a:ext cx="1008" cy="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1" name="Формула" r:id="rId22" imgW="520560" imgH="177480" progId="Equation.3">
                    <p:embed/>
                  </p:oleObj>
                </mc:Choice>
                <mc:Fallback>
                  <p:oleObj name="Формула" r:id="rId22" imgW="5205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0" y="2928"/>
                          <a:ext cx="1008" cy="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185" name="Text Box 65"/>
            <p:cNvSpPr txBox="1">
              <a:spLocks noChangeArrowheads="1"/>
            </p:cNvSpPr>
            <p:nvPr/>
          </p:nvSpPr>
          <p:spPr bwMode="auto">
            <a:xfrm>
              <a:off x="3600" y="2832"/>
              <a:ext cx="67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2</a:t>
              </a:r>
              <a:r>
                <a:rPr lang="en-US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</a:t>
              </a:r>
              <a:endPara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389186" name="AutoShape 66"/>
          <p:cNvSpPr>
            <a:spLocks/>
          </p:cNvSpPr>
          <p:nvPr/>
        </p:nvSpPr>
        <p:spPr bwMode="auto">
          <a:xfrm>
            <a:off x="3048000" y="5334000"/>
            <a:ext cx="152400" cy="1143000"/>
          </a:xfrm>
          <a:prstGeom prst="rightBrace">
            <a:avLst>
              <a:gd name="adj1" fmla="val 625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89187" name="Object 67"/>
          <p:cNvGraphicFramePr>
            <a:graphicFrameLocks noChangeAspect="1"/>
          </p:cNvGraphicFramePr>
          <p:nvPr/>
        </p:nvGraphicFramePr>
        <p:xfrm>
          <a:off x="3638550" y="5334000"/>
          <a:ext cx="2500313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" name="Формула" r:id="rId23" imgW="888840" imgH="393480" progId="Equation.3">
                  <p:embed/>
                </p:oleObj>
              </mc:Choice>
              <mc:Fallback>
                <p:oleObj name="Формула" r:id="rId23" imgW="8888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8550" y="5334000"/>
                        <a:ext cx="2500313" cy="1104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6664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9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8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8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89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9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8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repeatCount="8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500" fill="hold"/>
                                        <p:tgtEl>
                                          <p:spTgt spid="38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891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8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9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9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8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91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89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91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389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389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91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91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 nodeType="clickPar">
                      <p:stCondLst>
                        <p:cond delay="indefinite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389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166 0.21111 " pathEditMode="relative" ptsTypes="AA">
                                      <p:cBhvr>
                                        <p:cTn id="169" dur="1000" fill="hold"/>
                                        <p:tgtEl>
                                          <p:spTgt spid="389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389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 nodeType="clickPar">
                      <p:stCondLst>
                        <p:cond delay="indefinite"/>
                      </p:stCondLst>
                      <p:childTnLst>
                        <p:par>
                          <p:cTn id="1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389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 nodeType="clickPar">
                      <p:stCondLst>
                        <p:cond delay="indefinite"/>
                      </p:stCondLst>
                      <p:childTnLst>
                        <p:par>
                          <p:cTn id="1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389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 nodeType="clickPar">
                      <p:stCondLst>
                        <p:cond delay="indefinite"/>
                      </p:stCondLst>
                      <p:childTnLst>
                        <p:par>
                          <p:cTn id="1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389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26" grpId="0" animBg="1"/>
      <p:bldP spid="389143" grpId="0" animBg="1"/>
      <p:bldP spid="389143" grpId="1" animBg="1"/>
      <p:bldP spid="389144" grpId="0" animBg="1"/>
      <p:bldP spid="389155" grpId="0"/>
      <p:bldP spid="389156" grpId="0"/>
      <p:bldP spid="389156" grpId="1"/>
      <p:bldP spid="389174" grpId="0"/>
      <p:bldP spid="389175" grpId="0"/>
      <p:bldP spid="389176" grpId="0"/>
      <p:bldP spid="38918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21" name="Text Box 17"/>
          <p:cNvSpPr txBox="1">
            <a:spLocks noChangeArrowheads="1"/>
          </p:cNvSpPr>
          <p:nvPr/>
        </p:nvSpPr>
        <p:spPr bwMode="auto">
          <a:xfrm>
            <a:off x="2003425" y="3130550"/>
            <a:ext cx="757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    О</a:t>
            </a:r>
          </a:p>
        </p:txBody>
      </p:sp>
      <p:sp>
        <p:nvSpPr>
          <p:cNvPr id="354344" name="Freeform 40"/>
          <p:cNvSpPr>
            <a:spLocks/>
          </p:cNvSpPr>
          <p:nvPr/>
        </p:nvSpPr>
        <p:spPr bwMode="auto">
          <a:xfrm>
            <a:off x="1058863" y="3505200"/>
            <a:ext cx="1270000" cy="1016000"/>
          </a:xfrm>
          <a:custGeom>
            <a:avLst/>
            <a:gdLst>
              <a:gd name="T0" fmla="*/ 0 w 800"/>
              <a:gd name="T1" fmla="*/ 640 h 640"/>
              <a:gd name="T2" fmla="*/ 800 w 800"/>
              <a:gd name="T3" fmla="*/ 0 h 64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00" h="640">
                <a:moveTo>
                  <a:pt x="0" y="640"/>
                </a:moveTo>
                <a:lnTo>
                  <a:pt x="80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54347" name="Group 43"/>
          <p:cNvGrpSpPr>
            <a:grpSpLocks/>
          </p:cNvGrpSpPr>
          <p:nvPr/>
        </p:nvGrpSpPr>
        <p:grpSpPr bwMode="auto">
          <a:xfrm>
            <a:off x="685800" y="1676400"/>
            <a:ext cx="2932113" cy="3581400"/>
            <a:chOff x="357" y="960"/>
            <a:chExt cx="1847" cy="2256"/>
          </a:xfrm>
        </p:grpSpPr>
        <p:sp>
          <p:nvSpPr>
            <p:cNvPr id="354337" name="Freeform 33"/>
            <p:cNvSpPr>
              <a:spLocks/>
            </p:cNvSpPr>
            <p:nvPr/>
          </p:nvSpPr>
          <p:spPr bwMode="auto">
            <a:xfrm>
              <a:off x="904" y="1280"/>
              <a:ext cx="1034" cy="1723"/>
            </a:xfrm>
            <a:custGeom>
              <a:avLst/>
              <a:gdLst>
                <a:gd name="T0" fmla="*/ 1032 w 1034"/>
                <a:gd name="T1" fmla="*/ 1712 h 1723"/>
                <a:gd name="T2" fmla="*/ 1034 w 1034"/>
                <a:gd name="T3" fmla="*/ 1723 h 1723"/>
                <a:gd name="T4" fmla="*/ 0 w 1034"/>
                <a:gd name="T5" fmla="*/ 0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4" h="1723">
                  <a:moveTo>
                    <a:pt x="1032" y="1712"/>
                  </a:moveTo>
                  <a:lnTo>
                    <a:pt x="1034" y="1723"/>
                  </a:lnTo>
                  <a:lnTo>
                    <a:pt x="0" y="0"/>
                  </a:ln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4306" name="Freeform 2"/>
            <p:cNvSpPr>
              <a:spLocks/>
            </p:cNvSpPr>
            <p:nvPr/>
          </p:nvSpPr>
          <p:spPr bwMode="auto">
            <a:xfrm>
              <a:off x="584" y="1280"/>
              <a:ext cx="304" cy="1488"/>
            </a:xfrm>
            <a:custGeom>
              <a:avLst/>
              <a:gdLst>
                <a:gd name="T0" fmla="*/ 304 w 304"/>
                <a:gd name="T1" fmla="*/ 0 h 1488"/>
                <a:gd name="T2" fmla="*/ 0 w 304"/>
                <a:gd name="T3" fmla="*/ 1488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4" h="1488">
                  <a:moveTo>
                    <a:pt x="304" y="0"/>
                  </a:moveTo>
                  <a:lnTo>
                    <a:pt x="0" y="148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4307" name="Text Box 3"/>
            <p:cNvSpPr txBox="1">
              <a:spLocks noChangeArrowheads="1"/>
            </p:cNvSpPr>
            <p:nvPr/>
          </p:nvSpPr>
          <p:spPr bwMode="auto">
            <a:xfrm>
              <a:off x="357" y="2736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А</a:t>
              </a:r>
            </a:p>
          </p:txBody>
        </p:sp>
        <p:sp>
          <p:nvSpPr>
            <p:cNvPr id="354308" name="Text Box 4"/>
            <p:cNvSpPr txBox="1">
              <a:spLocks noChangeArrowheads="1"/>
            </p:cNvSpPr>
            <p:nvPr/>
          </p:nvSpPr>
          <p:spPr bwMode="auto">
            <a:xfrm>
              <a:off x="1920" y="2928"/>
              <a:ext cx="2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</a:t>
              </a:r>
            </a:p>
          </p:txBody>
        </p:sp>
        <p:sp>
          <p:nvSpPr>
            <p:cNvPr id="354341" name="Text Box 37"/>
            <p:cNvSpPr txBox="1">
              <a:spLocks noChangeArrowheads="1"/>
            </p:cNvSpPr>
            <p:nvPr/>
          </p:nvSpPr>
          <p:spPr bwMode="auto">
            <a:xfrm>
              <a:off x="672" y="960"/>
              <a:ext cx="3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В</a:t>
              </a:r>
            </a:p>
          </p:txBody>
        </p:sp>
      </p:grpSp>
      <p:sp>
        <p:nvSpPr>
          <p:cNvPr id="354319" name="Oval 15"/>
          <p:cNvSpPr>
            <a:spLocks noChangeArrowheads="1"/>
          </p:cNvSpPr>
          <p:nvPr/>
        </p:nvSpPr>
        <p:spPr bwMode="auto">
          <a:xfrm>
            <a:off x="728663" y="1981200"/>
            <a:ext cx="3216275" cy="31623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4320" name="Oval 16"/>
          <p:cNvSpPr>
            <a:spLocks noChangeArrowheads="1"/>
          </p:cNvSpPr>
          <p:nvPr/>
        </p:nvSpPr>
        <p:spPr bwMode="auto">
          <a:xfrm>
            <a:off x="2287588" y="3463925"/>
            <a:ext cx="98425" cy="984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4322" name="Arc 18"/>
          <p:cNvSpPr>
            <a:spLocks/>
          </p:cNvSpPr>
          <p:nvPr/>
        </p:nvSpPr>
        <p:spPr bwMode="auto">
          <a:xfrm rot="4846241">
            <a:off x="1402556" y="3472657"/>
            <a:ext cx="1392237" cy="2070100"/>
          </a:xfrm>
          <a:custGeom>
            <a:avLst/>
            <a:gdLst>
              <a:gd name="G0" fmla="+- 0 0 0"/>
              <a:gd name="G1" fmla="+- 8935 0 0"/>
              <a:gd name="G2" fmla="+- 21600 0 0"/>
              <a:gd name="T0" fmla="*/ 19665 w 21600"/>
              <a:gd name="T1" fmla="*/ 0 h 28760"/>
              <a:gd name="T2" fmla="*/ 8574 w 21600"/>
              <a:gd name="T3" fmla="*/ 28760 h 28760"/>
              <a:gd name="T4" fmla="*/ 0 w 21600"/>
              <a:gd name="T5" fmla="*/ 8935 h 28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8760" fill="none" extrusionOk="0">
                <a:moveTo>
                  <a:pt x="19665" y="-1"/>
                </a:moveTo>
                <a:cubicBezTo>
                  <a:pt x="20940" y="2806"/>
                  <a:pt x="21600" y="5852"/>
                  <a:pt x="21600" y="8935"/>
                </a:cubicBezTo>
                <a:cubicBezTo>
                  <a:pt x="21600" y="17549"/>
                  <a:pt x="16481" y="25340"/>
                  <a:pt x="8574" y="28760"/>
                </a:cubicBezTo>
              </a:path>
              <a:path w="21600" h="28760" stroke="0" extrusionOk="0">
                <a:moveTo>
                  <a:pt x="19665" y="-1"/>
                </a:moveTo>
                <a:cubicBezTo>
                  <a:pt x="20940" y="2806"/>
                  <a:pt x="21600" y="5852"/>
                  <a:pt x="21600" y="8935"/>
                </a:cubicBezTo>
                <a:cubicBezTo>
                  <a:pt x="21600" y="17549"/>
                  <a:pt x="16481" y="25340"/>
                  <a:pt x="8574" y="28760"/>
                </a:cubicBezTo>
                <a:lnTo>
                  <a:pt x="0" y="8935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4323" name="Text Box 19"/>
          <p:cNvSpPr txBox="1">
            <a:spLocks noChangeArrowheads="1"/>
          </p:cNvSpPr>
          <p:nvPr/>
        </p:nvSpPr>
        <p:spPr bwMode="auto">
          <a:xfrm>
            <a:off x="685800" y="527124"/>
            <a:ext cx="7772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Вписанный угол измеряется половиной дуги, на которую он опирается.</a:t>
            </a:r>
          </a:p>
        </p:txBody>
      </p:sp>
      <p:graphicFrame>
        <p:nvGraphicFramePr>
          <p:cNvPr id="354324" name="Object 20"/>
          <p:cNvGraphicFramePr>
            <a:graphicFrameLocks noChangeAspect="1"/>
          </p:cNvGraphicFramePr>
          <p:nvPr/>
        </p:nvGraphicFramePr>
        <p:xfrm>
          <a:off x="4633913" y="3473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3913" y="3473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4342" name="Text Box 38"/>
          <p:cNvSpPr txBox="1">
            <a:spLocks noChangeArrowheads="1"/>
          </p:cNvSpPr>
          <p:nvPr/>
        </p:nvSpPr>
        <p:spPr bwMode="auto">
          <a:xfrm>
            <a:off x="5715000" y="2590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случай</a:t>
            </a:r>
          </a:p>
        </p:txBody>
      </p:sp>
      <p:grpSp>
        <p:nvGrpSpPr>
          <p:cNvPr id="354348" name="Group 44"/>
          <p:cNvGrpSpPr>
            <a:grpSpLocks/>
          </p:cNvGrpSpPr>
          <p:nvPr/>
        </p:nvGrpSpPr>
        <p:grpSpPr bwMode="auto">
          <a:xfrm>
            <a:off x="1566863" y="2819400"/>
            <a:ext cx="533400" cy="1295400"/>
            <a:chOff x="912" y="1680"/>
            <a:chExt cx="336" cy="816"/>
          </a:xfrm>
        </p:grpSpPr>
        <p:sp>
          <p:nvSpPr>
            <p:cNvPr id="354345" name="Line 41"/>
            <p:cNvSpPr>
              <a:spLocks noChangeShapeType="1"/>
            </p:cNvSpPr>
            <p:nvPr/>
          </p:nvSpPr>
          <p:spPr bwMode="auto">
            <a:xfrm flipH="1">
              <a:off x="1104" y="1680"/>
              <a:ext cx="144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4346" name="Line 42"/>
            <p:cNvSpPr>
              <a:spLocks noChangeShapeType="1"/>
            </p:cNvSpPr>
            <p:nvPr/>
          </p:nvSpPr>
          <p:spPr bwMode="auto">
            <a:xfrm flipH="1" flipV="1">
              <a:off x="912" y="2352"/>
              <a:ext cx="144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54351" name="Group 47"/>
          <p:cNvGrpSpPr>
            <a:grpSpLocks/>
          </p:cNvGrpSpPr>
          <p:nvPr/>
        </p:nvGrpSpPr>
        <p:grpSpPr bwMode="auto">
          <a:xfrm>
            <a:off x="1128713" y="2514600"/>
            <a:ext cx="623887" cy="1681163"/>
            <a:chOff x="636" y="1488"/>
            <a:chExt cx="393" cy="1059"/>
          </a:xfrm>
        </p:grpSpPr>
        <p:sp>
          <p:nvSpPr>
            <p:cNvPr id="354349" name="Freeform 45"/>
            <p:cNvSpPr>
              <a:spLocks/>
            </p:cNvSpPr>
            <p:nvPr/>
          </p:nvSpPr>
          <p:spPr bwMode="auto">
            <a:xfrm>
              <a:off x="849" y="1488"/>
              <a:ext cx="180" cy="51"/>
            </a:xfrm>
            <a:custGeom>
              <a:avLst/>
              <a:gdLst>
                <a:gd name="T0" fmla="*/ 0 w 180"/>
                <a:gd name="T1" fmla="*/ 18 h 51"/>
                <a:gd name="T2" fmla="*/ 90 w 180"/>
                <a:gd name="T3" fmla="*/ 48 h 51"/>
                <a:gd name="T4" fmla="*/ 180 w 18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51">
                  <a:moveTo>
                    <a:pt x="0" y="18"/>
                  </a:moveTo>
                  <a:cubicBezTo>
                    <a:pt x="15" y="23"/>
                    <a:pt x="60" y="51"/>
                    <a:pt x="90" y="48"/>
                  </a:cubicBezTo>
                  <a:cubicBezTo>
                    <a:pt x="120" y="45"/>
                    <a:pt x="161" y="10"/>
                    <a:pt x="180" y="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4350" name="Freeform 46"/>
            <p:cNvSpPr>
              <a:spLocks/>
            </p:cNvSpPr>
            <p:nvPr/>
          </p:nvSpPr>
          <p:spPr bwMode="auto">
            <a:xfrm rot="2406054" flipH="1" flipV="1">
              <a:off x="636" y="2496"/>
              <a:ext cx="180" cy="51"/>
            </a:xfrm>
            <a:custGeom>
              <a:avLst/>
              <a:gdLst>
                <a:gd name="T0" fmla="*/ 0 w 180"/>
                <a:gd name="T1" fmla="*/ 18 h 51"/>
                <a:gd name="T2" fmla="*/ 90 w 180"/>
                <a:gd name="T3" fmla="*/ 48 h 51"/>
                <a:gd name="T4" fmla="*/ 180 w 18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" h="51">
                  <a:moveTo>
                    <a:pt x="0" y="18"/>
                  </a:moveTo>
                  <a:cubicBezTo>
                    <a:pt x="15" y="23"/>
                    <a:pt x="60" y="51"/>
                    <a:pt x="90" y="48"/>
                  </a:cubicBezTo>
                  <a:cubicBezTo>
                    <a:pt x="120" y="45"/>
                    <a:pt x="161" y="10"/>
                    <a:pt x="180" y="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54354" name="Group 50"/>
          <p:cNvGrpSpPr>
            <a:grpSpLocks/>
          </p:cNvGrpSpPr>
          <p:nvPr/>
        </p:nvGrpSpPr>
        <p:grpSpPr bwMode="auto">
          <a:xfrm>
            <a:off x="2095500" y="3648075"/>
            <a:ext cx="400050" cy="166688"/>
            <a:chOff x="1245" y="2202"/>
            <a:chExt cx="252" cy="105"/>
          </a:xfrm>
        </p:grpSpPr>
        <p:sp>
          <p:nvSpPr>
            <p:cNvPr id="354352" name="Freeform 48"/>
            <p:cNvSpPr>
              <a:spLocks/>
            </p:cNvSpPr>
            <p:nvPr/>
          </p:nvSpPr>
          <p:spPr bwMode="auto">
            <a:xfrm>
              <a:off x="1275" y="2202"/>
              <a:ext cx="204" cy="67"/>
            </a:xfrm>
            <a:custGeom>
              <a:avLst/>
              <a:gdLst>
                <a:gd name="T0" fmla="*/ 0 w 204"/>
                <a:gd name="T1" fmla="*/ 0 h 67"/>
                <a:gd name="T2" fmla="*/ 96 w 204"/>
                <a:gd name="T3" fmla="*/ 60 h 67"/>
                <a:gd name="T4" fmla="*/ 204 w 204"/>
                <a:gd name="T5" fmla="*/ 4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4" h="67">
                  <a:moveTo>
                    <a:pt x="0" y="0"/>
                  </a:moveTo>
                  <a:cubicBezTo>
                    <a:pt x="16" y="10"/>
                    <a:pt x="62" y="53"/>
                    <a:pt x="96" y="60"/>
                  </a:cubicBezTo>
                  <a:cubicBezTo>
                    <a:pt x="130" y="67"/>
                    <a:pt x="182" y="46"/>
                    <a:pt x="204" y="42"/>
                  </a:cubicBezTo>
                </a:path>
              </a:pathLst>
            </a:custGeom>
            <a:noFill/>
            <a:ln w="19050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4353" name="Freeform 49"/>
            <p:cNvSpPr>
              <a:spLocks/>
            </p:cNvSpPr>
            <p:nvPr/>
          </p:nvSpPr>
          <p:spPr bwMode="auto">
            <a:xfrm>
              <a:off x="1245" y="2226"/>
              <a:ext cx="252" cy="81"/>
            </a:xfrm>
            <a:custGeom>
              <a:avLst/>
              <a:gdLst>
                <a:gd name="T0" fmla="*/ 0 w 252"/>
                <a:gd name="T1" fmla="*/ 0 h 81"/>
                <a:gd name="T2" fmla="*/ 126 w 252"/>
                <a:gd name="T3" fmla="*/ 72 h 81"/>
                <a:gd name="T4" fmla="*/ 252 w 252"/>
                <a:gd name="T5" fmla="*/ 5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2" h="81">
                  <a:moveTo>
                    <a:pt x="0" y="0"/>
                  </a:moveTo>
                  <a:cubicBezTo>
                    <a:pt x="21" y="12"/>
                    <a:pt x="84" y="63"/>
                    <a:pt x="126" y="72"/>
                  </a:cubicBezTo>
                  <a:cubicBezTo>
                    <a:pt x="168" y="81"/>
                    <a:pt x="226" y="58"/>
                    <a:pt x="252" y="54"/>
                  </a:cubicBezTo>
                </a:path>
              </a:pathLst>
            </a:custGeom>
            <a:noFill/>
            <a:ln w="19050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54358" name="Group 54"/>
          <p:cNvGrpSpPr>
            <a:grpSpLocks/>
          </p:cNvGrpSpPr>
          <p:nvPr/>
        </p:nvGrpSpPr>
        <p:grpSpPr bwMode="auto">
          <a:xfrm>
            <a:off x="1185863" y="2346325"/>
            <a:ext cx="685800" cy="1860550"/>
            <a:chOff x="672" y="1382"/>
            <a:chExt cx="432" cy="1172"/>
          </a:xfrm>
        </p:grpSpPr>
        <p:sp>
          <p:nvSpPr>
            <p:cNvPr id="354338" name="Text Box 34"/>
            <p:cNvSpPr txBox="1">
              <a:spLocks noChangeArrowheads="1"/>
            </p:cNvSpPr>
            <p:nvPr/>
          </p:nvSpPr>
          <p:spPr bwMode="auto">
            <a:xfrm>
              <a:off x="816" y="1382"/>
              <a:ext cx="288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</a:t>
              </a:r>
              <a:endPara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354355" name="Text Box 51"/>
            <p:cNvSpPr txBox="1">
              <a:spLocks noChangeArrowheads="1"/>
            </p:cNvSpPr>
            <p:nvPr/>
          </p:nvSpPr>
          <p:spPr bwMode="auto">
            <a:xfrm>
              <a:off x="672" y="2112"/>
              <a:ext cx="288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4000" b="1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a</a:t>
              </a:r>
              <a:endParaRPr lang="ru-RU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354356" name="Text Box 52"/>
          <p:cNvSpPr txBox="1">
            <a:spLocks noChangeArrowheads="1"/>
          </p:cNvSpPr>
          <p:nvPr/>
        </p:nvSpPr>
        <p:spPr bwMode="auto">
          <a:xfrm>
            <a:off x="1871663" y="3581400"/>
            <a:ext cx="762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2a</a:t>
            </a:r>
            <a:endParaRPr lang="ru-RU" sz="4000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54357" name="Text Box 53"/>
          <p:cNvSpPr txBox="1">
            <a:spLocks noChangeArrowheads="1"/>
          </p:cNvSpPr>
          <p:nvPr/>
        </p:nvSpPr>
        <p:spPr bwMode="auto">
          <a:xfrm>
            <a:off x="1871663" y="3581400"/>
            <a:ext cx="762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2a</a:t>
            </a:r>
            <a:endParaRPr lang="ru-RU" sz="4000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354363" name="Group 59"/>
          <p:cNvGrpSpPr>
            <a:grpSpLocks/>
          </p:cNvGrpSpPr>
          <p:nvPr/>
        </p:nvGrpSpPr>
        <p:grpSpPr bwMode="auto">
          <a:xfrm>
            <a:off x="3657600" y="1365324"/>
            <a:ext cx="4572000" cy="457200"/>
            <a:chOff x="2304" y="768"/>
            <a:chExt cx="2880" cy="288"/>
          </a:xfrm>
        </p:grpSpPr>
        <p:sp>
          <p:nvSpPr>
            <p:cNvPr id="354361" name="Text Box 57"/>
            <p:cNvSpPr txBox="1">
              <a:spLocks noChangeArrowheads="1"/>
            </p:cNvSpPr>
            <p:nvPr/>
          </p:nvSpPr>
          <p:spPr bwMode="auto">
            <a:xfrm>
              <a:off x="2304" y="768"/>
              <a:ext cx="28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 dirty="0">
                  <a:solidFill>
                    <a:schemeClr val="tx2"/>
                  </a:solidFill>
                </a:rPr>
                <a:t>Дано:    АВС – вписанный </a:t>
              </a:r>
            </a:p>
          </p:txBody>
        </p:sp>
        <p:graphicFrame>
          <p:nvGraphicFramePr>
            <p:cNvPr id="354362" name="Object 58"/>
            <p:cNvGraphicFramePr>
              <a:graphicFrameLocks noChangeAspect="1"/>
            </p:cNvGraphicFramePr>
            <p:nvPr/>
          </p:nvGraphicFramePr>
          <p:xfrm>
            <a:off x="2880" y="783"/>
            <a:ext cx="244" cy="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5" name="Формула" r:id="rId6" imgW="164880" imgH="152280" progId="Equation.3">
                    <p:embed/>
                  </p:oleObj>
                </mc:Choice>
                <mc:Fallback>
                  <p:oleObj name="Формула" r:id="rId6" imgW="16488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0" y="783"/>
                          <a:ext cx="244" cy="2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54368" name="Group 64"/>
          <p:cNvGrpSpPr>
            <a:grpSpLocks/>
          </p:cNvGrpSpPr>
          <p:nvPr/>
        </p:nvGrpSpPr>
        <p:grpSpPr bwMode="auto">
          <a:xfrm>
            <a:off x="3657600" y="1670124"/>
            <a:ext cx="4127500" cy="966788"/>
            <a:chOff x="2304" y="960"/>
            <a:chExt cx="2600" cy="609"/>
          </a:xfrm>
        </p:grpSpPr>
        <p:sp>
          <p:nvSpPr>
            <p:cNvPr id="354365" name="Text Box 61"/>
            <p:cNvSpPr txBox="1">
              <a:spLocks noChangeArrowheads="1"/>
            </p:cNvSpPr>
            <p:nvPr/>
          </p:nvSpPr>
          <p:spPr bwMode="auto">
            <a:xfrm>
              <a:off x="2304" y="1104"/>
              <a:ext cx="124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400">
                  <a:solidFill>
                    <a:schemeClr val="tx2"/>
                  </a:solidFill>
                </a:rPr>
                <a:t>Доказать:   </a:t>
              </a:r>
            </a:p>
          </p:txBody>
        </p:sp>
        <p:graphicFrame>
          <p:nvGraphicFramePr>
            <p:cNvPr id="354367" name="Object 63"/>
            <p:cNvGraphicFramePr>
              <a:graphicFrameLocks noChangeAspect="1"/>
            </p:cNvGraphicFramePr>
            <p:nvPr/>
          </p:nvGraphicFramePr>
          <p:xfrm>
            <a:off x="3216" y="960"/>
            <a:ext cx="1688" cy="6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6" name="Формула" r:id="rId8" imgW="1091880" imgH="393480" progId="Equation.3">
                    <p:embed/>
                  </p:oleObj>
                </mc:Choice>
                <mc:Fallback>
                  <p:oleObj name="Формула" r:id="rId8" imgW="10918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6" y="960"/>
                          <a:ext cx="1688" cy="6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96395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4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4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5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54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4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4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5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repeatCount="8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500" fill="hold"/>
                                        <p:tgtEl>
                                          <p:spTgt spid="354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543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5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5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43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43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43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43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43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43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43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43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43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43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43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43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43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43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43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43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43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43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43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43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43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43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43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43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43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43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43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43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43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43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43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43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43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43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43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43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43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43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43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43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43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43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43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43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43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43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43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43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166 0.21111 " pathEditMode="relative" ptsTypes="AA">
                                      <p:cBhvr>
                                        <p:cTn id="148" dur="1000" fill="hold"/>
                                        <p:tgtEl>
                                          <p:spTgt spid="3543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344" grpId="0" animBg="1"/>
      <p:bldP spid="354320" grpId="0" animBg="1"/>
      <p:bldP spid="354320" grpId="1" animBg="1"/>
      <p:bldP spid="354322" grpId="0" animBg="1"/>
      <p:bldP spid="354342" grpId="0"/>
      <p:bldP spid="354356" grpId="0"/>
      <p:bldP spid="354357" grpId="0"/>
      <p:bldP spid="35435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Text Box 2"/>
          <p:cNvSpPr txBox="1">
            <a:spLocks noChangeArrowheads="1"/>
          </p:cNvSpPr>
          <p:nvPr/>
        </p:nvSpPr>
        <p:spPr bwMode="auto">
          <a:xfrm>
            <a:off x="2003425" y="3130550"/>
            <a:ext cx="757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/>
              <a:t>    О</a:t>
            </a:r>
          </a:p>
        </p:txBody>
      </p:sp>
      <p:sp>
        <p:nvSpPr>
          <p:cNvPr id="360451" name="Freeform 3"/>
          <p:cNvSpPr>
            <a:spLocks/>
          </p:cNvSpPr>
          <p:nvPr/>
        </p:nvSpPr>
        <p:spPr bwMode="auto">
          <a:xfrm>
            <a:off x="1524000" y="2171700"/>
            <a:ext cx="1676400" cy="2717800"/>
          </a:xfrm>
          <a:custGeom>
            <a:avLst/>
            <a:gdLst>
              <a:gd name="T0" fmla="*/ 0 w 1056"/>
              <a:gd name="T1" fmla="*/ 0 h 1712"/>
              <a:gd name="T2" fmla="*/ 1056 w 1056"/>
              <a:gd name="T3" fmla="*/ 1712 h 17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56" h="1712">
                <a:moveTo>
                  <a:pt x="0" y="0"/>
                </a:moveTo>
                <a:lnTo>
                  <a:pt x="1056" y="1712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0453" name="Freeform 5"/>
          <p:cNvSpPr>
            <a:spLocks/>
          </p:cNvSpPr>
          <p:nvPr/>
        </p:nvSpPr>
        <p:spPr bwMode="auto">
          <a:xfrm>
            <a:off x="1554163" y="2184400"/>
            <a:ext cx="2281237" cy="2019300"/>
          </a:xfrm>
          <a:custGeom>
            <a:avLst/>
            <a:gdLst>
              <a:gd name="T0" fmla="*/ 1437 w 1437"/>
              <a:gd name="T1" fmla="*/ 1272 h 1272"/>
              <a:gd name="T2" fmla="*/ 1437 w 1437"/>
              <a:gd name="T3" fmla="*/ 1256 h 1272"/>
              <a:gd name="T4" fmla="*/ 0 w 1437"/>
              <a:gd name="T5" fmla="*/ 0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37" h="1272">
                <a:moveTo>
                  <a:pt x="1437" y="1272"/>
                </a:moveTo>
                <a:lnTo>
                  <a:pt x="1437" y="1256"/>
                </a:lnTo>
                <a:lnTo>
                  <a:pt x="0" y="0"/>
                </a:ln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0454" name="Freeform 6"/>
          <p:cNvSpPr>
            <a:spLocks/>
          </p:cNvSpPr>
          <p:nvPr/>
        </p:nvSpPr>
        <p:spPr bwMode="auto">
          <a:xfrm>
            <a:off x="1046163" y="2184400"/>
            <a:ext cx="482600" cy="2362200"/>
          </a:xfrm>
          <a:custGeom>
            <a:avLst/>
            <a:gdLst>
              <a:gd name="T0" fmla="*/ 304 w 304"/>
              <a:gd name="T1" fmla="*/ 0 h 1488"/>
              <a:gd name="T2" fmla="*/ 0 w 304"/>
              <a:gd name="T3" fmla="*/ 1488 h 148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04" h="1488">
                <a:moveTo>
                  <a:pt x="304" y="0"/>
                </a:moveTo>
                <a:lnTo>
                  <a:pt x="0" y="14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0455" name="Text Box 7"/>
          <p:cNvSpPr txBox="1">
            <a:spLocks noChangeArrowheads="1"/>
          </p:cNvSpPr>
          <p:nvPr/>
        </p:nvSpPr>
        <p:spPr bwMode="auto">
          <a:xfrm>
            <a:off x="685800" y="4495800"/>
            <a:ext cx="500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360456" name="Text Box 8"/>
          <p:cNvSpPr txBox="1">
            <a:spLocks noChangeArrowheads="1"/>
          </p:cNvSpPr>
          <p:nvPr/>
        </p:nvSpPr>
        <p:spPr bwMode="auto">
          <a:xfrm>
            <a:off x="3886200" y="3962400"/>
            <a:ext cx="450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</a:p>
        </p:txBody>
      </p:sp>
      <p:sp>
        <p:nvSpPr>
          <p:cNvPr id="360457" name="Text Box 9"/>
          <p:cNvSpPr txBox="1">
            <a:spLocks noChangeArrowheads="1"/>
          </p:cNvSpPr>
          <p:nvPr/>
        </p:nvSpPr>
        <p:spPr bwMode="auto">
          <a:xfrm>
            <a:off x="1185863" y="1676400"/>
            <a:ext cx="500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360467" name="Oval 19"/>
          <p:cNvSpPr>
            <a:spLocks noChangeArrowheads="1"/>
          </p:cNvSpPr>
          <p:nvPr/>
        </p:nvSpPr>
        <p:spPr bwMode="auto">
          <a:xfrm>
            <a:off x="728663" y="1981200"/>
            <a:ext cx="3216275" cy="31623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0468" name="Oval 20"/>
          <p:cNvSpPr>
            <a:spLocks noChangeArrowheads="1"/>
          </p:cNvSpPr>
          <p:nvPr/>
        </p:nvSpPr>
        <p:spPr bwMode="auto">
          <a:xfrm>
            <a:off x="2287588" y="3463925"/>
            <a:ext cx="98425" cy="984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0469" name="Arc 21"/>
          <p:cNvSpPr>
            <a:spLocks/>
          </p:cNvSpPr>
          <p:nvPr/>
        </p:nvSpPr>
        <p:spPr bwMode="auto">
          <a:xfrm rot="4846241">
            <a:off x="1766094" y="3048794"/>
            <a:ext cx="1392237" cy="2803525"/>
          </a:xfrm>
          <a:custGeom>
            <a:avLst/>
            <a:gdLst>
              <a:gd name="G0" fmla="+- 0 0 0"/>
              <a:gd name="G1" fmla="+- 19126 0 0"/>
              <a:gd name="G2" fmla="+- 21600 0 0"/>
              <a:gd name="T0" fmla="*/ 10038 w 21600"/>
              <a:gd name="T1" fmla="*/ 0 h 38951"/>
              <a:gd name="T2" fmla="*/ 8574 w 21600"/>
              <a:gd name="T3" fmla="*/ 38951 h 38951"/>
              <a:gd name="T4" fmla="*/ 0 w 21600"/>
              <a:gd name="T5" fmla="*/ 19126 h 38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8951" fill="none" extrusionOk="0">
                <a:moveTo>
                  <a:pt x="10037" y="0"/>
                </a:moveTo>
                <a:cubicBezTo>
                  <a:pt x="17146" y="3731"/>
                  <a:pt x="21600" y="11097"/>
                  <a:pt x="21600" y="19126"/>
                </a:cubicBezTo>
                <a:cubicBezTo>
                  <a:pt x="21600" y="27740"/>
                  <a:pt x="16481" y="35531"/>
                  <a:pt x="8574" y="38951"/>
                </a:cubicBezTo>
              </a:path>
              <a:path w="21600" h="38951" stroke="0" extrusionOk="0">
                <a:moveTo>
                  <a:pt x="10037" y="0"/>
                </a:moveTo>
                <a:cubicBezTo>
                  <a:pt x="17146" y="3731"/>
                  <a:pt x="21600" y="11097"/>
                  <a:pt x="21600" y="19126"/>
                </a:cubicBezTo>
                <a:cubicBezTo>
                  <a:pt x="21600" y="27740"/>
                  <a:pt x="16481" y="35531"/>
                  <a:pt x="8574" y="38951"/>
                </a:cubicBezTo>
                <a:lnTo>
                  <a:pt x="0" y="19126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60471" name="Object 23"/>
          <p:cNvGraphicFramePr>
            <a:graphicFrameLocks noChangeAspect="1"/>
          </p:cNvGraphicFramePr>
          <p:nvPr/>
        </p:nvGraphicFramePr>
        <p:xfrm>
          <a:off x="4633913" y="3473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8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3913" y="3473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0472" name="Text Box 24"/>
          <p:cNvSpPr txBox="1">
            <a:spLocks noChangeArrowheads="1"/>
          </p:cNvSpPr>
          <p:nvPr/>
        </p:nvSpPr>
        <p:spPr bwMode="auto">
          <a:xfrm>
            <a:off x="1143000" y="5334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случай</a:t>
            </a:r>
          </a:p>
        </p:txBody>
      </p:sp>
      <p:sp>
        <p:nvSpPr>
          <p:cNvPr id="360493" name="Text Box 45"/>
          <p:cNvSpPr txBox="1">
            <a:spLocks noChangeArrowheads="1"/>
          </p:cNvSpPr>
          <p:nvPr/>
        </p:nvSpPr>
        <p:spPr bwMode="auto">
          <a:xfrm>
            <a:off x="3200400" y="4876800"/>
            <a:ext cx="450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endParaRPr lang="ru-RU" sz="2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360496" name="Object 48"/>
          <p:cNvGraphicFramePr>
            <a:graphicFrameLocks noChangeAspect="1"/>
          </p:cNvGraphicFramePr>
          <p:nvPr/>
        </p:nvGraphicFramePr>
        <p:xfrm>
          <a:off x="4800600" y="1143000"/>
          <a:ext cx="2679700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9" name="Формула" r:id="rId6" imgW="1091880" imgH="393480" progId="Equation.3">
                  <p:embed/>
                </p:oleObj>
              </mc:Choice>
              <mc:Fallback>
                <p:oleObj name="Формула" r:id="rId6" imgW="1091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143000"/>
                        <a:ext cx="2679700" cy="96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0498" name="Object 50"/>
          <p:cNvGraphicFramePr>
            <a:graphicFrameLocks noChangeAspect="1"/>
          </p:cNvGraphicFramePr>
          <p:nvPr/>
        </p:nvGraphicFramePr>
        <p:xfrm>
          <a:off x="4876800" y="2209800"/>
          <a:ext cx="2741613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0" name="Формула" r:id="rId8" imgW="1117440" imgH="393480" progId="Equation.3">
                  <p:embed/>
                </p:oleObj>
              </mc:Choice>
              <mc:Fallback>
                <p:oleObj name="Формула" r:id="rId8" imgW="11174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209800"/>
                        <a:ext cx="2741613" cy="96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0505" name="Group 57"/>
          <p:cNvGrpSpPr>
            <a:grpSpLocks/>
          </p:cNvGrpSpPr>
          <p:nvPr/>
        </p:nvGrpSpPr>
        <p:grpSpPr bwMode="auto">
          <a:xfrm>
            <a:off x="1074738" y="2566988"/>
            <a:ext cx="2062162" cy="2622550"/>
            <a:chOff x="677" y="1617"/>
            <a:chExt cx="1299" cy="1652"/>
          </a:xfrm>
        </p:grpSpPr>
        <p:sp>
          <p:nvSpPr>
            <p:cNvPr id="360499" name="Arc 51"/>
            <p:cNvSpPr>
              <a:spLocks/>
            </p:cNvSpPr>
            <p:nvPr/>
          </p:nvSpPr>
          <p:spPr bwMode="auto">
            <a:xfrm rot="4846241">
              <a:off x="888" y="2181"/>
              <a:ext cx="877" cy="1299"/>
            </a:xfrm>
            <a:custGeom>
              <a:avLst/>
              <a:gdLst>
                <a:gd name="G0" fmla="+- 0 0 0"/>
                <a:gd name="G1" fmla="+- 8827 0 0"/>
                <a:gd name="G2" fmla="+- 21600 0 0"/>
                <a:gd name="T0" fmla="*/ 19714 w 21600"/>
                <a:gd name="T1" fmla="*/ 0 h 28652"/>
                <a:gd name="T2" fmla="*/ 8574 w 21600"/>
                <a:gd name="T3" fmla="*/ 28652 h 28652"/>
                <a:gd name="T4" fmla="*/ 0 w 21600"/>
                <a:gd name="T5" fmla="*/ 8827 h 28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8652" fill="none" extrusionOk="0">
                  <a:moveTo>
                    <a:pt x="19714" y="-1"/>
                  </a:moveTo>
                  <a:cubicBezTo>
                    <a:pt x="20957" y="2776"/>
                    <a:pt x="21600" y="5784"/>
                    <a:pt x="21600" y="8827"/>
                  </a:cubicBezTo>
                  <a:cubicBezTo>
                    <a:pt x="21600" y="17441"/>
                    <a:pt x="16481" y="25232"/>
                    <a:pt x="8574" y="28652"/>
                  </a:cubicBezTo>
                </a:path>
                <a:path w="21600" h="28652" stroke="0" extrusionOk="0">
                  <a:moveTo>
                    <a:pt x="19714" y="-1"/>
                  </a:moveTo>
                  <a:cubicBezTo>
                    <a:pt x="20957" y="2776"/>
                    <a:pt x="21600" y="5784"/>
                    <a:pt x="21600" y="8827"/>
                  </a:cubicBezTo>
                  <a:cubicBezTo>
                    <a:pt x="21600" y="17441"/>
                    <a:pt x="16481" y="25232"/>
                    <a:pt x="8574" y="28652"/>
                  </a:cubicBezTo>
                  <a:lnTo>
                    <a:pt x="0" y="8827"/>
                  </a:lnTo>
                  <a:close/>
                </a:path>
              </a:pathLst>
            </a:custGeom>
            <a:noFill/>
            <a:ln w="38100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0501" name="Freeform 53"/>
            <p:cNvSpPr>
              <a:spLocks/>
            </p:cNvSpPr>
            <p:nvPr/>
          </p:nvSpPr>
          <p:spPr bwMode="auto">
            <a:xfrm>
              <a:off x="912" y="1617"/>
              <a:ext cx="195" cy="38"/>
            </a:xfrm>
            <a:custGeom>
              <a:avLst/>
              <a:gdLst>
                <a:gd name="T0" fmla="*/ 0 w 195"/>
                <a:gd name="T1" fmla="*/ 15 h 38"/>
                <a:gd name="T2" fmla="*/ 105 w 195"/>
                <a:gd name="T3" fmla="*/ 36 h 38"/>
                <a:gd name="T4" fmla="*/ 195 w 195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5" h="38">
                  <a:moveTo>
                    <a:pt x="0" y="15"/>
                  </a:moveTo>
                  <a:cubicBezTo>
                    <a:pt x="17" y="18"/>
                    <a:pt x="73" y="38"/>
                    <a:pt x="105" y="36"/>
                  </a:cubicBezTo>
                  <a:cubicBezTo>
                    <a:pt x="137" y="34"/>
                    <a:pt x="176" y="7"/>
                    <a:pt x="195" y="0"/>
                  </a:cubicBezTo>
                </a:path>
              </a:pathLst>
            </a:custGeom>
            <a:noFill/>
            <a:ln w="28575" cmpd="sng">
              <a:solidFill>
                <a:srgbClr val="00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60506" name="Group 58"/>
          <p:cNvGrpSpPr>
            <a:grpSpLocks/>
          </p:cNvGrpSpPr>
          <p:nvPr/>
        </p:nvGrpSpPr>
        <p:grpSpPr bwMode="auto">
          <a:xfrm>
            <a:off x="1824038" y="2519363"/>
            <a:ext cx="2032000" cy="2368550"/>
            <a:chOff x="1149" y="1587"/>
            <a:chExt cx="1280" cy="1492"/>
          </a:xfrm>
        </p:grpSpPr>
        <p:sp>
          <p:nvSpPr>
            <p:cNvPr id="360500" name="Arc 52"/>
            <p:cNvSpPr>
              <a:spLocks/>
            </p:cNvSpPr>
            <p:nvPr/>
          </p:nvSpPr>
          <p:spPr bwMode="auto">
            <a:xfrm rot="4846241">
              <a:off x="1598" y="2247"/>
              <a:ext cx="796" cy="867"/>
            </a:xfrm>
            <a:custGeom>
              <a:avLst/>
              <a:gdLst>
                <a:gd name="G0" fmla="+- 0 0 0"/>
                <a:gd name="G1" fmla="+- 19126 0 0"/>
                <a:gd name="G2" fmla="+- 21600 0 0"/>
                <a:gd name="T0" fmla="*/ 10038 w 19617"/>
                <a:gd name="T1" fmla="*/ 0 h 19126"/>
                <a:gd name="T2" fmla="*/ 19617 w 19617"/>
                <a:gd name="T3" fmla="*/ 10085 h 19126"/>
                <a:gd name="T4" fmla="*/ 0 w 19617"/>
                <a:gd name="T5" fmla="*/ 19126 h 19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17" h="19126" fill="none" extrusionOk="0">
                  <a:moveTo>
                    <a:pt x="10037" y="0"/>
                  </a:moveTo>
                  <a:cubicBezTo>
                    <a:pt x="14255" y="2213"/>
                    <a:pt x="17623" y="5759"/>
                    <a:pt x="19616" y="10085"/>
                  </a:cubicBezTo>
                </a:path>
                <a:path w="19617" h="19126" stroke="0" extrusionOk="0">
                  <a:moveTo>
                    <a:pt x="10037" y="0"/>
                  </a:moveTo>
                  <a:cubicBezTo>
                    <a:pt x="14255" y="2213"/>
                    <a:pt x="17623" y="5759"/>
                    <a:pt x="19616" y="10085"/>
                  </a:cubicBezTo>
                  <a:lnTo>
                    <a:pt x="0" y="19126"/>
                  </a:lnTo>
                  <a:close/>
                </a:path>
              </a:pathLst>
            </a:custGeom>
            <a:noFill/>
            <a:ln w="381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60504" name="Group 56"/>
            <p:cNvGrpSpPr>
              <a:grpSpLocks/>
            </p:cNvGrpSpPr>
            <p:nvPr/>
          </p:nvGrpSpPr>
          <p:grpSpPr bwMode="auto">
            <a:xfrm>
              <a:off x="1149" y="1587"/>
              <a:ext cx="99" cy="107"/>
              <a:chOff x="1149" y="1587"/>
              <a:chExt cx="99" cy="107"/>
            </a:xfrm>
          </p:grpSpPr>
          <p:sp>
            <p:nvSpPr>
              <p:cNvPr id="360502" name="Freeform 54"/>
              <p:cNvSpPr>
                <a:spLocks/>
              </p:cNvSpPr>
              <p:nvPr/>
            </p:nvSpPr>
            <p:spPr bwMode="auto">
              <a:xfrm>
                <a:off x="1165" y="1608"/>
                <a:ext cx="83" cy="86"/>
              </a:xfrm>
              <a:custGeom>
                <a:avLst/>
                <a:gdLst>
                  <a:gd name="T0" fmla="*/ 0 w 83"/>
                  <a:gd name="T1" fmla="*/ 86 h 86"/>
                  <a:gd name="T2" fmla="*/ 67 w 83"/>
                  <a:gd name="T3" fmla="*/ 64 h 86"/>
                  <a:gd name="T4" fmla="*/ 83 w 83"/>
                  <a:gd name="T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86">
                    <a:moveTo>
                      <a:pt x="0" y="86"/>
                    </a:moveTo>
                    <a:cubicBezTo>
                      <a:pt x="11" y="82"/>
                      <a:pt x="53" y="78"/>
                      <a:pt x="67" y="64"/>
                    </a:cubicBezTo>
                    <a:cubicBezTo>
                      <a:pt x="81" y="50"/>
                      <a:pt x="80" y="13"/>
                      <a:pt x="83" y="0"/>
                    </a:cubicBezTo>
                  </a:path>
                </a:pathLst>
              </a:custGeom>
              <a:noFill/>
              <a:ln w="28575" cmpd="sng">
                <a:solidFill>
                  <a:srgbClr val="00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503" name="Freeform 55"/>
              <p:cNvSpPr>
                <a:spLocks/>
              </p:cNvSpPr>
              <p:nvPr/>
            </p:nvSpPr>
            <p:spPr bwMode="auto">
              <a:xfrm>
                <a:off x="1149" y="1587"/>
                <a:ext cx="72" cy="72"/>
              </a:xfrm>
              <a:custGeom>
                <a:avLst/>
                <a:gdLst>
                  <a:gd name="T0" fmla="*/ 0 w 72"/>
                  <a:gd name="T1" fmla="*/ 72 h 72"/>
                  <a:gd name="T2" fmla="*/ 48 w 72"/>
                  <a:gd name="T3" fmla="*/ 54 h 72"/>
                  <a:gd name="T4" fmla="*/ 72 w 72"/>
                  <a:gd name="T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72">
                    <a:moveTo>
                      <a:pt x="0" y="72"/>
                    </a:moveTo>
                    <a:cubicBezTo>
                      <a:pt x="8" y="69"/>
                      <a:pt x="36" y="66"/>
                      <a:pt x="48" y="54"/>
                    </a:cubicBezTo>
                    <a:cubicBezTo>
                      <a:pt x="60" y="42"/>
                      <a:pt x="67" y="11"/>
                      <a:pt x="72" y="0"/>
                    </a:cubicBezTo>
                  </a:path>
                </a:pathLst>
              </a:custGeom>
              <a:noFill/>
              <a:ln w="28575" cmpd="sng">
                <a:solidFill>
                  <a:srgbClr val="0099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360509" name="Group 61"/>
          <p:cNvGrpSpPr>
            <a:grpSpLocks/>
          </p:cNvGrpSpPr>
          <p:nvPr/>
        </p:nvGrpSpPr>
        <p:grpSpPr bwMode="auto">
          <a:xfrm>
            <a:off x="4419600" y="1828800"/>
            <a:ext cx="3657600" cy="1600200"/>
            <a:chOff x="2784" y="1152"/>
            <a:chExt cx="2304" cy="1008"/>
          </a:xfrm>
        </p:grpSpPr>
        <p:sp>
          <p:nvSpPr>
            <p:cNvPr id="360507" name="Text Box 59"/>
            <p:cNvSpPr txBox="1">
              <a:spLocks noChangeArrowheads="1"/>
            </p:cNvSpPr>
            <p:nvPr/>
          </p:nvSpPr>
          <p:spPr bwMode="auto">
            <a:xfrm>
              <a:off x="2784" y="1152"/>
              <a:ext cx="322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+</a:t>
              </a:r>
              <a:endParaRPr lang="ru-RU" sz="44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60508" name="Line 60"/>
            <p:cNvSpPr>
              <a:spLocks noChangeShapeType="1"/>
            </p:cNvSpPr>
            <p:nvPr/>
          </p:nvSpPr>
          <p:spPr bwMode="auto">
            <a:xfrm>
              <a:off x="2832" y="2160"/>
              <a:ext cx="22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360510" name="Object 62"/>
          <p:cNvGraphicFramePr>
            <a:graphicFrameLocks noChangeAspect="1"/>
          </p:cNvGraphicFramePr>
          <p:nvPr/>
        </p:nvGraphicFramePr>
        <p:xfrm>
          <a:off x="4953000" y="3657600"/>
          <a:ext cx="2679700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1" name="Формула" r:id="rId10" imgW="1091880" imgH="393480" progId="Equation.3">
                  <p:embed/>
                </p:oleObj>
              </mc:Choice>
              <mc:Fallback>
                <p:oleObj name="Формула" r:id="rId10" imgW="1091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657600"/>
                        <a:ext cx="2679700" cy="96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606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60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repeatCount="8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500" fill="hold"/>
                                        <p:tgtEl>
                                          <p:spTgt spid="36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6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6046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0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0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360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60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04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05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36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05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6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6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36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05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60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60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5" dur="1000"/>
                                        <p:tgtEl>
                                          <p:spTgt spid="360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1" grpId="0" animBg="1"/>
      <p:bldP spid="360468" grpId="0" animBg="1"/>
      <p:bldP spid="360468" grpId="1" animBg="1"/>
      <p:bldP spid="360469" grpId="0" animBg="1"/>
      <p:bldP spid="360472" grpId="0"/>
      <p:bldP spid="36049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Words>338</Words>
  <Application>Microsoft Office PowerPoint</Application>
  <PresentationFormat>Экран (4:3)</PresentationFormat>
  <Paragraphs>145</Paragraphs>
  <Slides>16</Slides>
  <Notes>13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Формула</vt:lpstr>
      <vt:lpstr>Презентация PowerPoint</vt:lpstr>
      <vt:lpstr>Заполнить пропуски:</vt:lpstr>
      <vt:lpstr>Презентация PowerPoint</vt:lpstr>
      <vt:lpstr>Теорема о вписанном угле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учитель</cp:lastModifiedBy>
  <cp:revision>12</cp:revision>
  <dcterms:created xsi:type="dcterms:W3CDTF">2014-04-02T15:12:08Z</dcterms:created>
  <dcterms:modified xsi:type="dcterms:W3CDTF">2019-12-09T07:55:09Z</dcterms:modified>
</cp:coreProperties>
</file>