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72" r:id="rId3"/>
    <p:sldId id="271" r:id="rId4"/>
    <p:sldId id="270" r:id="rId5"/>
    <p:sldId id="262" r:id="rId6"/>
    <p:sldId id="263" r:id="rId7"/>
    <p:sldId id="264" r:id="rId8"/>
    <p:sldId id="265" r:id="rId9"/>
    <p:sldId id="273" r:id="rId10"/>
    <p:sldId id="274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38" autoAdjust="0"/>
    <p:restoredTop sz="96649" autoAdjust="0"/>
  </p:normalViewPr>
  <p:slideViewPr>
    <p:cSldViewPr>
      <p:cViewPr varScale="1">
        <p:scale>
          <a:sx n="68" d="100"/>
          <a:sy n="68" d="100"/>
        </p:scale>
        <p:origin x="14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6D41B238-BF9A-44A7-BFE7-924748D48E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E1CA731-ECAD-44CB-8F33-BC587B10AF0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2E0391F-7B3D-44C2-952F-00381F4F3100}" type="datetimeFigureOut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18AD7096-E8F5-4807-B376-AB835DC4E32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9EF89298-F016-488C-8C1A-ADE12B17F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BDF78C4-1B07-467E-91E8-13BEB13BB83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780CD7-D3AA-49AD-A8C6-C5BD9BE206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9A0C5C-698D-4C44-9CC7-43E4BAAE230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DB86A87-13A7-44BC-92D1-30085C4AB2CE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10">
            <a:extLst>
              <a:ext uri="{FF2B5EF4-FFF2-40B4-BE49-F238E27FC236}">
                <a16:creationId xmlns:a16="http://schemas.microsoft.com/office/drawing/2014/main" id="{ED8AE3E1-04D0-497D-8C80-3DB6D7D3B3A6}"/>
              </a:ext>
            </a:extLst>
          </p:cNvPr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1DF2536-792F-4897-A020-80E83E29E31E}"/>
              </a:ext>
            </a:extLst>
          </p:cNvPr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B28F28E-75C8-4C14-A5AF-F2A64594EC30}"/>
              </a:ext>
            </a:extLst>
          </p:cNvPr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DC82227-D20B-44F3-BEDC-BDAC480D867B}"/>
              </a:ext>
            </a:extLst>
          </p:cNvPr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Дата 27">
            <a:extLst>
              <a:ext uri="{FF2B5EF4-FFF2-40B4-BE49-F238E27FC236}">
                <a16:creationId xmlns:a16="http://schemas.microsoft.com/office/drawing/2014/main" id="{AF0A4336-A7D2-4467-B9CA-AF848BE72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B4928-EAA2-4B86-88D8-A514F22AE159}" type="datetime1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12" name="Нижний колонтитул 16">
            <a:extLst>
              <a:ext uri="{FF2B5EF4-FFF2-40B4-BE49-F238E27FC236}">
                <a16:creationId xmlns:a16="http://schemas.microsoft.com/office/drawing/2014/main" id="{ACA7E8AB-DCF8-49ED-98EE-9C137394F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>
            <a:extLst>
              <a:ext uri="{FF2B5EF4-FFF2-40B4-BE49-F238E27FC236}">
                <a16:creationId xmlns:a16="http://schemas.microsoft.com/office/drawing/2014/main" id="{3717937F-2B31-4C07-B8BF-BA63C2061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39538-EB59-4438-99B5-B4959A3338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3386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810D446B-6CE5-42A3-A571-C401ABA0E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D07ED-335A-42E7-BAE7-0ABFF5C00A18}" type="datetime1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C419B9ED-D388-4EE2-8CC8-900B8FEB4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BB4C3DFF-379E-4A4D-B099-5FC95939D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F7923-B207-41DA-8931-B6C8409C1E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9452315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A236F1F0-B9EE-434E-A225-D2ACC4470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4B206-6235-4148-8DAB-D10A8CC10809}" type="datetime1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8FF45CAD-EEC2-4B64-A073-9FB35FCB4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E39A47C0-8883-41AB-AB53-10A47642E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504E8-D97F-4A3D-85E1-739FA73822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7286675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FCB2E794-7CE1-49D4-B802-481A82E49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2BDAE-63F3-4C81-AA9E-A8DF87989A45}" type="datetime1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F51B5CC7-D7AB-48C1-BD37-57CBD3DF2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1C0FF8EB-2B4F-40CC-A434-8FF269FD9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0D3F5-A7BC-4FFE-AB31-BDAF565D99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3331814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07FAE96-7901-4EEF-A28F-F7D4F53D4426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10">
            <a:extLst>
              <a:ext uri="{FF2B5EF4-FFF2-40B4-BE49-F238E27FC236}">
                <a16:creationId xmlns:a16="http://schemas.microsoft.com/office/drawing/2014/main" id="{87FD548B-1AA6-432E-AF2B-890560CBC945}"/>
              </a:ext>
            </a:extLst>
          </p:cNvPr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4B02176-DEB8-4729-A567-A27600613E57}"/>
              </a:ext>
            </a:extLst>
          </p:cNvPr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CEC7BA5-AB76-47B7-89FA-1D4A5B1F8139}"/>
              </a:ext>
            </a:extLst>
          </p:cNvPr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607BEDE-4CD4-4E78-8C22-9D734F4F36B0}"/>
              </a:ext>
            </a:extLst>
          </p:cNvPr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Дата 3">
            <a:extLst>
              <a:ext uri="{FF2B5EF4-FFF2-40B4-BE49-F238E27FC236}">
                <a16:creationId xmlns:a16="http://schemas.microsoft.com/office/drawing/2014/main" id="{1852CEB0-C00B-460A-BF26-BD123B2B9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04D23-06A6-4DDE-8988-19BAFFC55AA6}" type="datetime1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10" name="Нижний колонтитул 4">
            <a:extLst>
              <a:ext uri="{FF2B5EF4-FFF2-40B4-BE49-F238E27FC236}">
                <a16:creationId xmlns:a16="http://schemas.microsoft.com/office/drawing/2014/main" id="{333546DA-2DBB-4780-A2C6-2F6FA6F9E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>
            <a:extLst>
              <a:ext uri="{FF2B5EF4-FFF2-40B4-BE49-F238E27FC236}">
                <a16:creationId xmlns:a16="http://schemas.microsoft.com/office/drawing/2014/main" id="{2511E9A1-6DD5-4296-918C-F561397FA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31FCB83A-F92A-4D4B-A0BD-BA4AC5CDA5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923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id="{0586AD55-78AA-4CBA-893E-44B0F18A3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4F32B-BA70-48F5-BE9B-AD7236C9AFAA}" type="datetime1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C03787F7-29F8-4320-8509-A167622AC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id="{14236789-7435-4A61-820F-0AA49D6E7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DBEBB-3828-498C-A70F-A993C795ED0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2693215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>
            <a:extLst>
              <a:ext uri="{FF2B5EF4-FFF2-40B4-BE49-F238E27FC236}">
                <a16:creationId xmlns:a16="http://schemas.microsoft.com/office/drawing/2014/main" id="{169AA69E-E4BC-41AE-AA41-C585E794A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C1F46-235B-44A7-A3D9-12CD51B44735}" type="datetime1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8" name="Нижний колонтитул 2">
            <a:extLst>
              <a:ext uri="{FF2B5EF4-FFF2-40B4-BE49-F238E27FC236}">
                <a16:creationId xmlns:a16="http://schemas.microsoft.com/office/drawing/2014/main" id="{2A7BF26E-1EED-43D2-9F9F-9F8A24B1F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>
            <a:extLst>
              <a:ext uri="{FF2B5EF4-FFF2-40B4-BE49-F238E27FC236}">
                <a16:creationId xmlns:a16="http://schemas.microsoft.com/office/drawing/2014/main" id="{235960D5-F7BB-48E2-8A36-0C9317747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854D0-E00A-47D1-B733-0F82AA2623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3892021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>
            <a:extLst>
              <a:ext uri="{FF2B5EF4-FFF2-40B4-BE49-F238E27FC236}">
                <a16:creationId xmlns:a16="http://schemas.microsoft.com/office/drawing/2014/main" id="{96199CAB-8B76-426F-B361-1288C4F61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2B639-E882-4DB3-AA47-910AFC859A4D}" type="datetime1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4" name="Нижний колонтитул 2">
            <a:extLst>
              <a:ext uri="{FF2B5EF4-FFF2-40B4-BE49-F238E27FC236}">
                <a16:creationId xmlns:a16="http://schemas.microsoft.com/office/drawing/2014/main" id="{E35B3A75-E3D5-482B-BA3D-67D3EC95F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>
            <a:extLst>
              <a:ext uri="{FF2B5EF4-FFF2-40B4-BE49-F238E27FC236}">
                <a16:creationId xmlns:a16="http://schemas.microsoft.com/office/drawing/2014/main" id="{5472446E-1A32-4E97-A6DC-6BDFA4451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7A648-8F29-4867-AD0A-03EDD41136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6077201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>
            <a:extLst>
              <a:ext uri="{FF2B5EF4-FFF2-40B4-BE49-F238E27FC236}">
                <a16:creationId xmlns:a16="http://schemas.microsoft.com/office/drawing/2014/main" id="{DCED61F7-CDE7-4F99-A9DE-58FAD7461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455F1-1C66-433D-A0A1-316B8362315E}" type="datetime1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FE2A1B6-AD1C-4456-BAC5-889B84670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>
            <a:extLst>
              <a:ext uri="{FF2B5EF4-FFF2-40B4-BE49-F238E27FC236}">
                <a16:creationId xmlns:a16="http://schemas.microsoft.com/office/drawing/2014/main" id="{0CA2A599-B986-4DE2-B5E5-07BC52A0E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C542C-8E75-4545-96D2-474E363D71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3678686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3B2FEB4-30F6-41D2-A43B-69CE0988B7F9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Скругленный прямоугольник 10">
            <a:extLst>
              <a:ext uri="{FF2B5EF4-FFF2-40B4-BE49-F238E27FC236}">
                <a16:creationId xmlns:a16="http://schemas.microsoft.com/office/drawing/2014/main" id="{62925B09-CAF4-4CC9-AF8A-DF79780CB8B7}"/>
              </a:ext>
            </a:extLst>
          </p:cNvPr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4">
            <a:extLst>
              <a:ext uri="{FF2B5EF4-FFF2-40B4-BE49-F238E27FC236}">
                <a16:creationId xmlns:a16="http://schemas.microsoft.com/office/drawing/2014/main" id="{F6D29629-22C9-477D-902D-BE87C705E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C96AE-F3F9-452E-9073-0D2ED9D152A3}" type="datetime1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8" name="Нижний колонтитул 5">
            <a:extLst>
              <a:ext uri="{FF2B5EF4-FFF2-40B4-BE49-F238E27FC236}">
                <a16:creationId xmlns:a16="http://schemas.microsoft.com/office/drawing/2014/main" id="{4191E302-D72A-4FE1-B343-CEC16B780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>
            <a:extLst>
              <a:ext uri="{FF2B5EF4-FFF2-40B4-BE49-F238E27FC236}">
                <a16:creationId xmlns:a16="http://schemas.microsoft.com/office/drawing/2014/main" id="{FA3B1F8B-CC3B-4B1D-80CB-5CAB84D70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1983BF-AD62-43D9-A3D0-EFC99C3BA2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2263949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9F23181-42D0-49CE-BB67-9D661A297C97}"/>
              </a:ext>
            </a:extLst>
          </p:cNvPr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891BC8C-42DB-4289-91DA-CA5919B19682}"/>
              </a:ext>
            </a:extLst>
          </p:cNvPr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12EE8E0-1FD4-4610-AAEC-82A9293052A2}"/>
              </a:ext>
            </a:extLst>
          </p:cNvPr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8" name="Дата 4">
            <a:extLst>
              <a:ext uri="{FF2B5EF4-FFF2-40B4-BE49-F238E27FC236}">
                <a16:creationId xmlns:a16="http://schemas.microsoft.com/office/drawing/2014/main" id="{B86E0E08-3920-4F55-8EB3-CA83FF5AF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2BBE4-23BD-4894-ADDF-4E937C62C272}" type="datetime1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9" name="Нижний колонтитул 5">
            <a:extLst>
              <a:ext uri="{FF2B5EF4-FFF2-40B4-BE49-F238E27FC236}">
                <a16:creationId xmlns:a16="http://schemas.microsoft.com/office/drawing/2014/main" id="{F2DDF47E-7ACF-46E6-96BF-C268EFB0F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>
            <a:extLst>
              <a:ext uri="{FF2B5EF4-FFF2-40B4-BE49-F238E27FC236}">
                <a16:creationId xmlns:a16="http://schemas.microsoft.com/office/drawing/2014/main" id="{5F770634-5164-48BA-A554-004BE77D7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BB9EF519-147B-4D23-A3DD-33817C66D87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140775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4E44F98-575C-4D68-9AB2-71BC5E74CA7A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Скругленный прямоугольник 7">
            <a:extLst>
              <a:ext uri="{FF2B5EF4-FFF2-40B4-BE49-F238E27FC236}">
                <a16:creationId xmlns:a16="http://schemas.microsoft.com/office/drawing/2014/main" id="{22ED26C8-F562-4003-89DF-5BA7F07312DE}"/>
              </a:ext>
            </a:extLst>
          </p:cNvPr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Заголовок 21">
            <a:extLst>
              <a:ext uri="{FF2B5EF4-FFF2-40B4-BE49-F238E27FC236}">
                <a16:creationId xmlns:a16="http://schemas.microsoft.com/office/drawing/2014/main" id="{D29CA82D-F4D6-4827-8637-4678522C782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9" name="Текст 12">
            <a:extLst>
              <a:ext uri="{FF2B5EF4-FFF2-40B4-BE49-F238E27FC236}">
                <a16:creationId xmlns:a16="http://schemas.microsoft.com/office/drawing/2014/main" id="{67E85921-997A-437E-AE10-06AB29F62B4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4" name="Дата 13">
            <a:extLst>
              <a:ext uri="{FF2B5EF4-FFF2-40B4-BE49-F238E27FC236}">
                <a16:creationId xmlns:a16="http://schemas.microsoft.com/office/drawing/2014/main" id="{8065C762-498D-439F-BA33-4DD3A0BCC6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64E084D4-3057-4864-AC5E-3F0AE1EF113C}" type="datetime1">
              <a:rPr lang="ru-RU"/>
              <a:pPr>
                <a:defRPr/>
              </a:pPr>
              <a:t>25.11.2019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F103688-D792-4A6E-8E0C-26C8C86965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>
            <a:extLst>
              <a:ext uri="{FF2B5EF4-FFF2-40B4-BE49-F238E27FC236}">
                <a16:creationId xmlns:a16="http://schemas.microsoft.com/office/drawing/2014/main" id="{8FE671F2-EC9A-47BF-9306-733FF3DB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>
              <a:defRPr sz="14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fld id="{0121013F-4219-4DC5-8DCA-BCB1E4A599D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1" r:id="rId2"/>
    <p:sldLayoutId id="2147483699" r:id="rId3"/>
    <p:sldLayoutId id="2147483692" r:id="rId4"/>
    <p:sldLayoutId id="2147483693" r:id="rId5"/>
    <p:sldLayoutId id="2147483694" r:id="rId6"/>
    <p:sldLayoutId id="2147483695" r:id="rId7"/>
    <p:sldLayoutId id="2147483700" r:id="rId8"/>
    <p:sldLayoutId id="2147483701" r:id="rId9"/>
    <p:sldLayoutId id="2147483696" r:id="rId10"/>
    <p:sldLayoutId id="2147483697" r:id="rId11"/>
  </p:sldLayoutIdLst>
  <p:transition>
    <p:wipe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4/4e/Eniac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6D4B6B-CFAE-4AB2-BD5E-37E97D34C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24" y="1248040"/>
            <a:ext cx="7772400" cy="1537729"/>
          </a:xfrm>
          <a:ln>
            <a:miter lim="800000"/>
            <a:headEnd/>
            <a:tailEnd/>
          </a:ln>
        </p:spPr>
        <p:txBody>
          <a:bodyPr rtlCol="0"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300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Троичная ЭВМ:</a:t>
            </a:r>
            <a:br>
              <a:rPr lang="ru-RU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br>
              <a:rPr lang="ru-RU" b="1" cap="all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26FAA0-7829-4877-BFB9-243D59666760}"/>
              </a:ext>
            </a:extLst>
          </p:cNvPr>
          <p:cNvSpPr txBox="1"/>
          <p:nvPr/>
        </p:nvSpPr>
        <p:spPr>
          <a:xfrm>
            <a:off x="928662" y="2080084"/>
            <a:ext cx="8072494" cy="8961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история и перспективы</a:t>
            </a: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A8EE9980-1E40-440E-9910-3DE941CAF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82" y="214290"/>
            <a:ext cx="7358114" cy="582594"/>
          </a:xfrm>
          <a:ln>
            <a:miter lim="800000"/>
            <a:headEnd/>
            <a:tailEnd/>
          </a:ln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Перспективы троичных технологий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A7C69D-68AA-451E-8CEC-0487531FEB3D}"/>
              </a:ext>
            </a:extLst>
          </p:cNvPr>
          <p:cNvSpPr txBox="1"/>
          <p:nvPr/>
        </p:nvSpPr>
        <p:spPr>
          <a:xfrm>
            <a:off x="285750" y="2571750"/>
            <a:ext cx="4857750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solidFill>
                  <a:srgbClr val="00518E"/>
                </a:solidFill>
                <a:latin typeface="+mn-lt"/>
              </a:rPr>
              <a:t>Переход от однородных кремниевых структур к </a:t>
            </a:r>
            <a:r>
              <a:rPr lang="ru-RU" sz="2000" dirty="0" err="1">
                <a:solidFill>
                  <a:srgbClr val="00518E"/>
                </a:solidFill>
                <a:latin typeface="+mn-lt"/>
              </a:rPr>
              <a:t>гетеропереходным</a:t>
            </a:r>
            <a:r>
              <a:rPr lang="ru-RU" sz="2000" dirty="0">
                <a:solidFill>
                  <a:srgbClr val="00518E"/>
                </a:solidFill>
                <a:latin typeface="+mn-lt"/>
              </a:rPr>
              <a:t> проводникам, состоящим из слоев различных сред и способным генерировать несколько уровней сигнала вместо привычных «есть» и «нет», – это возможность повысить интенсивность обработки информации без увеличения количества элементов. При этом от двухзначной логики придется перейти к многозначным – трехзначной, четырехзначной и т.д.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7A87C5-8127-4EAA-ACFC-D2B5450D76BF}"/>
              </a:ext>
            </a:extLst>
          </p:cNvPr>
          <p:cNvSpPr txBox="1"/>
          <p:nvPr/>
        </p:nvSpPr>
        <p:spPr>
          <a:xfrm>
            <a:off x="214313" y="714375"/>
            <a:ext cx="8643937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solidFill>
                  <a:srgbClr val="00518E"/>
                </a:solidFill>
                <a:latin typeface="+mn-lt"/>
              </a:rPr>
              <a:t>Другое направление - поиск альтернативных способов увеличения производительности процессоров. Каждые 18 месяцев по «закону Мура» число транзисторов в кристалле процессора увеличивается примерно  вдвое: масштабы элементов и связей можно измерить в нанометрах, и очень скоро разработчики столкнутся с целым рядом технических сложностей. </a:t>
            </a:r>
          </a:p>
        </p:txBody>
      </p:sp>
      <p:pic>
        <p:nvPicPr>
          <p:cNvPr id="19465" name="Picture 2" descr="G:\3-чная\конкурс презентаций\m151507.jpg">
            <a:extLst>
              <a:ext uri="{FF2B5EF4-FFF2-40B4-BE49-F238E27FC236}">
                <a16:creationId xmlns:a16="http://schemas.microsoft.com/office/drawing/2014/main" id="{FD780331-F9E9-4644-AF6C-5A66F019F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643188"/>
            <a:ext cx="3643313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>
            <a:extLst>
              <a:ext uri="{FF2B5EF4-FFF2-40B4-BE49-F238E27FC236}">
                <a16:creationId xmlns:a16="http://schemas.microsoft.com/office/drawing/2014/main" id="{F6F8105C-93B3-420A-A30C-B1D761CEB9D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000375" y="928688"/>
            <a:ext cx="6143625" cy="2500312"/>
          </a:xfrm>
        </p:spPr>
        <p:txBody>
          <a:bodyPr/>
          <a:lstStyle/>
          <a:p>
            <a:pPr marL="0" indent="365125" algn="just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2000">
                <a:solidFill>
                  <a:srgbClr val="00518E"/>
                </a:solidFill>
              </a:rPr>
              <a:t>Еще одно из возможных направлений развития вычислительной техники будущего – создание так называемых квантовых компьютеров.</a:t>
            </a:r>
          </a:p>
          <a:p>
            <a:pPr marL="0" indent="365125" algn="just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2000">
                <a:solidFill>
                  <a:srgbClr val="00518E"/>
                </a:solidFill>
              </a:rPr>
              <a:t>Группа исследователей из Австралии предполагает, что троичные данные будут не просто подспорьем, но практической необходимостью в перспективной области квантовых вычислительных систем.  </a:t>
            </a:r>
          </a:p>
        </p:txBody>
      </p:sp>
      <p:pic>
        <p:nvPicPr>
          <p:cNvPr id="20483" name="Picture 2" descr="C:\Documents and Settings\УЧЕНИК 2\Рабочий стол\untitled.bmp">
            <a:extLst>
              <a:ext uri="{FF2B5EF4-FFF2-40B4-BE49-F238E27FC236}">
                <a16:creationId xmlns:a16="http://schemas.microsoft.com/office/drawing/2014/main" id="{6531B7C9-1064-429D-BC2E-4E6B3E419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143000"/>
            <a:ext cx="250031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3" descr="C:\Documents and Settings\УЧЕНИК 2\Рабочий стол\untitledа.bmp">
            <a:extLst>
              <a:ext uri="{FF2B5EF4-FFF2-40B4-BE49-F238E27FC236}">
                <a16:creationId xmlns:a16="http://schemas.microsoft.com/office/drawing/2014/main" id="{9F50C8A8-FBC1-46AD-BA6F-12165ABA6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3786188"/>
            <a:ext cx="2143125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9E0500-C270-4462-9911-A63B01888DB6}"/>
              </a:ext>
            </a:extLst>
          </p:cNvPr>
          <p:cNvSpPr txBox="1"/>
          <p:nvPr/>
        </p:nvSpPr>
        <p:spPr>
          <a:xfrm>
            <a:off x="285750" y="3500438"/>
            <a:ext cx="6143625" cy="2862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65125" algn="just">
              <a:defRPr/>
            </a:pPr>
            <a:r>
              <a:rPr lang="ru-RU" sz="2000" dirty="0">
                <a:solidFill>
                  <a:srgbClr val="00518E"/>
                </a:solidFill>
                <a:latin typeface="+mn-lt"/>
              </a:rPr>
              <a:t> Но с пришествием квантовых компьютеров троичные вычисления получили новую жизнь. </a:t>
            </a:r>
          </a:p>
          <a:p>
            <a:pPr indent="365125" algn="just">
              <a:defRPr/>
            </a:pPr>
            <a:r>
              <a:rPr lang="ru-RU" sz="2000" dirty="0">
                <a:solidFill>
                  <a:srgbClr val="00518E"/>
                </a:solidFill>
                <a:latin typeface="+mn-lt"/>
              </a:rPr>
              <a:t>Расширение квантовых компьютеров неизбежно. Группа  исследователей под руководством Б.П. </a:t>
            </a:r>
            <a:r>
              <a:rPr lang="ru-RU" sz="2000" dirty="0" err="1">
                <a:solidFill>
                  <a:srgbClr val="00518E"/>
                </a:solidFill>
                <a:latin typeface="+mn-lt"/>
              </a:rPr>
              <a:t>Ланьона</a:t>
            </a:r>
            <a:r>
              <a:rPr lang="ru-RU" sz="2000" dirty="0">
                <a:solidFill>
                  <a:srgbClr val="00518E"/>
                </a:solidFill>
                <a:latin typeface="+mn-lt"/>
              </a:rPr>
              <a:t> из </a:t>
            </a:r>
            <a:r>
              <a:rPr lang="ru-RU" sz="2000" dirty="0" err="1">
                <a:solidFill>
                  <a:srgbClr val="00518E"/>
                </a:solidFill>
                <a:latin typeface="+mn-lt"/>
              </a:rPr>
              <a:t>Квинслендского</a:t>
            </a:r>
            <a:r>
              <a:rPr lang="ru-RU" sz="2000" dirty="0">
                <a:solidFill>
                  <a:srgbClr val="00518E"/>
                </a:solidFill>
                <a:latin typeface="+mn-lt"/>
              </a:rPr>
              <a:t> университета предложила новую методику для ускоренного расширения квантовых компьютеров с использованием хорошо исследованной области троичных вычислений.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8CF779F-0AFE-48B3-8583-F7F52AF1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4290"/>
            <a:ext cx="7358082" cy="725487"/>
          </a:xfrm>
          <a:ln>
            <a:miter lim="800000"/>
            <a:headEnd/>
            <a:tailEnd/>
          </a:ln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Перспективы троичных технологий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308C2D-F620-481B-AD6B-A0E856B81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82" y="214290"/>
            <a:ext cx="7772400" cy="654032"/>
          </a:xfrm>
          <a:ln>
            <a:miter lim="800000"/>
            <a:headEnd/>
            <a:tailEnd/>
          </a:ln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Троичная (трёхзначная) логика</a:t>
            </a:r>
          </a:p>
        </p:txBody>
      </p:sp>
      <p:sp>
        <p:nvSpPr>
          <p:cNvPr id="9219" name="Содержимое 2">
            <a:extLst>
              <a:ext uri="{FF2B5EF4-FFF2-40B4-BE49-F238E27FC236}">
                <a16:creationId xmlns:a16="http://schemas.microsoft.com/office/drawing/2014/main" id="{A5DAE29A-EC34-4CAF-9168-637EC214C0B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571750" y="928688"/>
            <a:ext cx="6286500" cy="2357437"/>
          </a:xfrm>
        </p:spPr>
        <p:txBody>
          <a:bodyPr/>
          <a:lstStyle/>
          <a:p>
            <a:pPr marL="0" indent="450850" algn="just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2000">
                <a:solidFill>
                  <a:srgbClr val="0070C0"/>
                </a:solidFill>
              </a:rPr>
              <a:t>Трехзначная логика отличается от двухзначной тем, что кроме значений «истина» и «ложь» существует третье, которое понимается как «не определено», «нейтрально» или «может быть». </a:t>
            </a:r>
          </a:p>
          <a:p>
            <a:pPr marL="0" indent="450850" algn="just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2000">
                <a:solidFill>
                  <a:srgbClr val="0070C0"/>
                </a:solidFill>
              </a:rPr>
              <a:t>При этом сохраняется совместимость с двухзначной логикой – логические операции с «известными» значениями дают те же результаты. </a:t>
            </a:r>
          </a:p>
          <a:p>
            <a:pPr marL="0" indent="450850" algn="just" eaLnBrk="1" hangingPunct="1">
              <a:buFont typeface="Wingdings 2" panose="05020102010507070707" pitchFamily="18" charset="2"/>
              <a:buNone/>
            </a:pPr>
            <a:br>
              <a:rPr lang="ru-RU" altLang="ru-RU" sz="2000">
                <a:solidFill>
                  <a:srgbClr val="0070C0"/>
                </a:solidFill>
              </a:rPr>
            </a:br>
            <a:br>
              <a:rPr lang="ru-RU" altLang="ru-RU" sz="2000">
                <a:solidFill>
                  <a:srgbClr val="0070C0"/>
                </a:solidFill>
              </a:rPr>
            </a:br>
            <a:br>
              <a:rPr lang="ru-RU" altLang="ru-RU" sz="2000">
                <a:solidFill>
                  <a:srgbClr val="0070C0"/>
                </a:solidFill>
              </a:rPr>
            </a:br>
            <a:br>
              <a:rPr lang="ru-RU" altLang="ru-RU" sz="2000">
                <a:solidFill>
                  <a:srgbClr val="0070C0"/>
                </a:solidFill>
              </a:rPr>
            </a:br>
            <a:endParaRPr lang="ru-RU" altLang="ru-RU" sz="2000">
              <a:solidFill>
                <a:srgbClr val="0070C0"/>
              </a:solidFill>
            </a:endParaRPr>
          </a:p>
        </p:txBody>
      </p:sp>
      <p:pic>
        <p:nvPicPr>
          <p:cNvPr id="9224" name="Picture 2" descr="G:\3-чная\конкурс презентаций\LewisCarrollSelfPhoto.jpg">
            <a:extLst>
              <a:ext uri="{FF2B5EF4-FFF2-40B4-BE49-F238E27FC236}">
                <a16:creationId xmlns:a16="http://schemas.microsoft.com/office/drawing/2014/main" id="{E7DF645A-F144-46E7-A560-ECA46EF4D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3571875"/>
            <a:ext cx="1703387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565B55-785C-4100-81E4-BA0C98760595}"/>
              </a:ext>
            </a:extLst>
          </p:cNvPr>
          <p:cNvSpPr txBox="1"/>
          <p:nvPr/>
        </p:nvSpPr>
        <p:spPr>
          <a:xfrm>
            <a:off x="785813" y="5000625"/>
            <a:ext cx="6215062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450850" algn="just">
              <a:defRPr/>
            </a:pPr>
            <a:r>
              <a:rPr lang="ru-RU" sz="2000" dirty="0">
                <a:solidFill>
                  <a:srgbClr val="0070C0"/>
                </a:solidFill>
                <a:latin typeface="+mn-lt"/>
              </a:rPr>
              <a:t>Большой вклад в развитие теории троичной логики внес Льюис Кэрролл, известный английский математик, писатель и фотограф. Основателем трёхзначной логики является Ян </a:t>
            </a:r>
            <a:r>
              <a:rPr lang="ru-RU" sz="2000" dirty="0" err="1">
                <a:solidFill>
                  <a:srgbClr val="0070C0"/>
                </a:solidFill>
                <a:latin typeface="+mn-lt"/>
              </a:rPr>
              <a:t>Лукасевич</a:t>
            </a:r>
            <a:r>
              <a:rPr lang="ru-RU" sz="2000" dirty="0">
                <a:solidFill>
                  <a:srgbClr val="0070C0"/>
                </a:solidFill>
                <a:latin typeface="+mn-lt"/>
              </a:rPr>
              <a:t>, польский математик.</a:t>
            </a:r>
          </a:p>
        </p:txBody>
      </p:sp>
      <p:sp>
        <p:nvSpPr>
          <p:cNvPr id="9226" name="TextBox 9">
            <a:extLst>
              <a:ext uri="{FF2B5EF4-FFF2-40B4-BE49-F238E27FC236}">
                <a16:creationId xmlns:a16="http://schemas.microsoft.com/office/drawing/2014/main" id="{7386C4F8-C320-4713-9621-7A58B9418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2313" y="6143625"/>
            <a:ext cx="2071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/>
              <a:t>Льюис Кэрролл</a:t>
            </a:r>
          </a:p>
        </p:txBody>
      </p:sp>
      <p:pic>
        <p:nvPicPr>
          <p:cNvPr id="9227" name="Picture 3" descr="G:\3-чная\конкурс презентаций\Fibonacci2.jpg">
            <a:extLst>
              <a:ext uri="{FF2B5EF4-FFF2-40B4-BE49-F238E27FC236}">
                <a16:creationId xmlns:a16="http://schemas.microsoft.com/office/drawing/2014/main" id="{E44D1B1E-EFE0-4EFF-984A-F053D7173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000125"/>
            <a:ext cx="1643062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73024C6-1C95-41D6-B81D-DF716367F4E7}"/>
              </a:ext>
            </a:extLst>
          </p:cNvPr>
          <p:cNvSpPr txBox="1"/>
          <p:nvPr/>
        </p:nvSpPr>
        <p:spPr>
          <a:xfrm>
            <a:off x="357188" y="3429000"/>
            <a:ext cx="6572250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solidFill>
                  <a:srgbClr val="0070C0"/>
                </a:solidFill>
                <a:latin typeface="+mn-lt"/>
              </a:rPr>
              <a:t>Логике, оперирующей тремя значениями соответствует троичная симметричная система счисления. К этой системе впервые обратился итальянский математик Фибоначчи для решения своей «задачи о гирях».</a:t>
            </a:r>
            <a:endParaRPr lang="ru-RU" sz="2000" dirty="0">
              <a:latin typeface="+mn-lt"/>
            </a:endParaRPr>
          </a:p>
        </p:txBody>
      </p:sp>
      <p:sp>
        <p:nvSpPr>
          <p:cNvPr id="9229" name="TextBox 12">
            <a:extLst>
              <a:ext uri="{FF2B5EF4-FFF2-40B4-BE49-F238E27FC236}">
                <a16:creationId xmlns:a16="http://schemas.microsoft.com/office/drawing/2014/main" id="{B86175EC-D97C-4786-858B-9563F2868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3143250"/>
            <a:ext cx="2214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/>
              <a:t>Леонардо Фибоначчи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B53567-B3F5-4D86-AD34-85B9C72AD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34" y="714356"/>
            <a:ext cx="8186766" cy="582594"/>
          </a:xfrm>
          <a:ln>
            <a:miter lim="800000"/>
            <a:headEnd/>
            <a:tailEnd/>
          </a:ln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Троичная машина </a:t>
            </a:r>
            <a:b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Томаса </a:t>
            </a:r>
            <a:r>
              <a:rPr lang="ru-RU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Фоулера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243" name="Содержимое 2">
            <a:extLst>
              <a:ext uri="{FF2B5EF4-FFF2-40B4-BE49-F238E27FC236}">
                <a16:creationId xmlns:a16="http://schemas.microsoft.com/office/drawing/2014/main" id="{2409F936-E53C-43AA-9186-F3856666595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714375" y="3714750"/>
            <a:ext cx="8072438" cy="2928938"/>
          </a:xfrm>
        </p:spPr>
        <p:txBody>
          <a:bodyPr/>
          <a:lstStyle/>
          <a:p>
            <a:pPr marL="0" indent="365125" algn="just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2000">
                <a:solidFill>
                  <a:srgbClr val="00518E"/>
                </a:solidFill>
              </a:rPr>
              <a:t>Томас Фоулер был банковским служащим. Чтобы облегчить и ускорить свою работу, он сделал таблицы для счета степенями двойки и тройки и  опубликовал их в виде брошюры. Решив полностью автоматизировать расчеты по таблицам, он построил счетную машину. </a:t>
            </a:r>
          </a:p>
          <a:p>
            <a:pPr marL="0" indent="365125" algn="just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2000">
                <a:solidFill>
                  <a:srgbClr val="00518E"/>
                </a:solidFill>
              </a:rPr>
              <a:t>Машина Фоулера была проста, эффективна и использовала новаторский подход: вместо десятичной системы счисления оперировала «триадами», то есть степенями тройки. К сожалению, замечательное изобретение так и осталось незамеченным.</a:t>
            </a:r>
          </a:p>
        </p:txBody>
      </p:sp>
      <p:pic>
        <p:nvPicPr>
          <p:cNvPr id="10248" name="Picture 2" descr="G:\3-чная\конкурс презентаций\fowler.jpg">
            <a:extLst>
              <a:ext uri="{FF2B5EF4-FFF2-40B4-BE49-F238E27FC236}">
                <a16:creationId xmlns:a16="http://schemas.microsoft.com/office/drawing/2014/main" id="{6BC37434-502E-4E38-B39E-E819B4DE4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4714875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E7FF5B-1831-4C00-82A4-FAD9BA4EE4C1}"/>
              </a:ext>
            </a:extLst>
          </p:cNvPr>
          <p:cNvSpPr txBox="1"/>
          <p:nvPr/>
        </p:nvSpPr>
        <p:spPr>
          <a:xfrm>
            <a:off x="5000625" y="1143000"/>
            <a:ext cx="3857625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65125" algn="just">
              <a:spcBef>
                <a:spcPts val="0"/>
              </a:spcBef>
              <a:defRPr/>
            </a:pPr>
            <a:r>
              <a:rPr lang="ru-RU" sz="2000" dirty="0">
                <a:solidFill>
                  <a:srgbClr val="00518E"/>
                </a:solidFill>
                <a:latin typeface="+mn-lt"/>
              </a:rPr>
              <a:t>Первую вычислительную машину с троичной системой счисления построил английский изобретатель-самоучка Томас </a:t>
            </a:r>
            <a:r>
              <a:rPr lang="ru-RU" sz="2000" dirty="0" err="1">
                <a:solidFill>
                  <a:srgbClr val="00518E"/>
                </a:solidFill>
                <a:latin typeface="+mn-lt"/>
              </a:rPr>
              <a:t>Фоулер</a:t>
            </a:r>
            <a:r>
              <a:rPr lang="ru-RU" sz="2000" dirty="0">
                <a:solidFill>
                  <a:srgbClr val="00518E"/>
                </a:solidFill>
                <a:latin typeface="+mn-lt"/>
              </a:rPr>
              <a:t> в 1840 году. Его машина была механической и полностью деревянной, длиной около 2м.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D71BE3-3A23-44CF-BD47-5FDB64F35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  <a:ln>
            <a:miter lim="800000"/>
            <a:headEnd/>
            <a:tailEnd/>
          </a:ln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Немного истории…</a:t>
            </a:r>
          </a:p>
        </p:txBody>
      </p:sp>
      <p:pic>
        <p:nvPicPr>
          <p:cNvPr id="11267" name="Picture 2" descr="C:\Documents and Settings\УЧЕНИК 2\Рабочий стол\lamp.jpg">
            <a:extLst>
              <a:ext uri="{FF2B5EF4-FFF2-40B4-BE49-F238E27FC236}">
                <a16:creationId xmlns:a16="http://schemas.microsoft.com/office/drawing/2014/main" id="{E85E1090-275F-4521-9141-ACC53FD8C661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3" y="4214813"/>
            <a:ext cx="2506662" cy="1500187"/>
          </a:xfrm>
        </p:spPr>
      </p:pic>
      <p:pic>
        <p:nvPicPr>
          <p:cNvPr id="11268" name="Picture 5" descr="Файл:Eniac.jpg">
            <a:hlinkClick r:id="rId3"/>
            <a:extLst>
              <a:ext uri="{FF2B5EF4-FFF2-40B4-BE49-F238E27FC236}">
                <a16:creationId xmlns:a16="http://schemas.microsoft.com/office/drawing/2014/main" id="{0A23BD2F-538F-404D-9071-23F3B42CB5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714375"/>
            <a:ext cx="485775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7">
            <a:extLst>
              <a:ext uri="{FF2B5EF4-FFF2-40B4-BE49-F238E27FC236}">
                <a16:creationId xmlns:a16="http://schemas.microsoft.com/office/drawing/2014/main" id="{7E0788CA-37A3-444B-8CDB-60C369F65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4500563"/>
            <a:ext cx="4572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/>
              <a:t>Компьютер ЭНИАК, созданный в 1943г.</a:t>
            </a:r>
          </a:p>
        </p:txBody>
      </p:sp>
      <p:sp>
        <p:nvSpPr>
          <p:cNvPr id="11270" name="TextBox 8">
            <a:extLst>
              <a:ext uri="{FF2B5EF4-FFF2-40B4-BE49-F238E27FC236}">
                <a16:creationId xmlns:a16="http://schemas.microsoft.com/office/drawing/2014/main" id="{92A628F8-9599-4B8F-9BF3-34A087A71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5786438"/>
            <a:ext cx="2857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/>
              <a:t>Лампа -  основной элемент ЭВМ первого поколения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E69B74-81CA-47D3-A9A1-54B1F576E270}"/>
              </a:ext>
            </a:extLst>
          </p:cNvPr>
          <p:cNvSpPr txBox="1"/>
          <p:nvPr/>
        </p:nvSpPr>
        <p:spPr>
          <a:xfrm>
            <a:off x="214313" y="1143000"/>
            <a:ext cx="3714750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4013" algn="just">
              <a:defRPr/>
            </a:pPr>
            <a:r>
              <a:rPr lang="ru-RU" sz="2000" dirty="0">
                <a:solidFill>
                  <a:srgbClr val="00518E"/>
                </a:solidFill>
                <a:latin typeface="+mn-lt"/>
              </a:rPr>
              <a:t>В середине 1950-х годов машины первого поколения по своим характеристикам стали достигать “насыщения”.  Они не отвечали  возрастающим потребностям в научных вычислениях и решении практических задач.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2231DD-1556-4A60-AA81-206654A08200}"/>
              </a:ext>
            </a:extLst>
          </p:cNvPr>
          <p:cNvSpPr txBox="1"/>
          <p:nvPr/>
        </p:nvSpPr>
        <p:spPr>
          <a:xfrm>
            <a:off x="3286125" y="4714875"/>
            <a:ext cx="5572125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solidFill>
                  <a:srgbClr val="00518E"/>
                </a:solidFill>
                <a:latin typeface="+mn-lt"/>
              </a:rPr>
              <a:t>Ряд  зарубежных фирм объявил о своих работах, связанных с созданием транзисторных компьютеров. Все разработки лежали в области двоичной системы счисления и двоичной логики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8B3AD5-3303-41BA-992D-ED6E2258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85794"/>
          </a:xfrm>
          <a:ln>
            <a:miter lim="800000"/>
            <a:headEnd/>
            <a:tailEnd/>
          </a:ln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ЭВМ «</a:t>
            </a:r>
            <a:r>
              <a:rPr lang="ru-RU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Сетунь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</a:p>
        </p:txBody>
      </p:sp>
      <p:pic>
        <p:nvPicPr>
          <p:cNvPr id="12291" name="Содержимое 4" descr="200PX-~1.JPG">
            <a:extLst>
              <a:ext uri="{FF2B5EF4-FFF2-40B4-BE49-F238E27FC236}">
                <a16:creationId xmlns:a16="http://schemas.microsoft.com/office/drawing/2014/main" id="{8EA0A270-AAAC-4B0A-BB83-268DF8A1C4E0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750" y="1357313"/>
            <a:ext cx="3929063" cy="3275012"/>
          </a:xfrm>
        </p:spPr>
      </p:pic>
      <p:sp>
        <p:nvSpPr>
          <p:cNvPr id="4" name="Содержимое 3">
            <a:extLst>
              <a:ext uri="{FF2B5EF4-FFF2-40B4-BE49-F238E27FC236}">
                <a16:creationId xmlns:a16="http://schemas.microsoft.com/office/drawing/2014/main" id="{C39B92F5-0AC0-4D35-AAC6-808D7DDA44E9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429125" y="1285875"/>
            <a:ext cx="4500563" cy="3286125"/>
          </a:xfrm>
        </p:spPr>
        <p:txBody>
          <a:bodyPr>
            <a:normAutofit fontScale="77500" lnSpcReduction="20000"/>
          </a:bodyPr>
          <a:lstStyle/>
          <a:p>
            <a:pPr marL="0" indent="354013" algn="just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518E"/>
                </a:solidFill>
              </a:rPr>
              <a:t>В отличии от всего остального мира Николай Петрович </a:t>
            </a:r>
            <a:r>
              <a:rPr lang="ru-RU" dirty="0" err="1">
                <a:solidFill>
                  <a:srgbClr val="00518E"/>
                </a:solidFill>
                <a:hlinkClick r:id="rId3" action="ppaction://hlinksldjump"/>
              </a:rPr>
              <a:t>Брусенцов</a:t>
            </a:r>
            <a:r>
              <a:rPr lang="ru-RU" dirty="0">
                <a:solidFill>
                  <a:srgbClr val="00518E"/>
                </a:solidFill>
              </a:rPr>
              <a:t>, под руководством </a:t>
            </a:r>
            <a:r>
              <a:rPr lang="ru-RU" dirty="0">
                <a:solidFill>
                  <a:srgbClr val="00518E"/>
                </a:solidFill>
                <a:hlinkClick r:id="" action="ppaction://noaction"/>
              </a:rPr>
              <a:t>С.Л. Соболева</a:t>
            </a:r>
            <a:r>
              <a:rPr lang="ru-RU" dirty="0">
                <a:solidFill>
                  <a:srgbClr val="00518E"/>
                </a:solidFill>
              </a:rPr>
              <a:t>, решил построить машину основанную на троичной системе счисления и троичной логике. </a:t>
            </a:r>
          </a:p>
          <a:p>
            <a:pPr marL="0" indent="354013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rgbClr val="00518E"/>
                </a:solidFill>
              </a:rPr>
              <a:t>Это удалось сделать благодаря изобретённому Николаем Петровичем троичному </a:t>
            </a:r>
            <a:r>
              <a:rPr lang="ru-RU" dirty="0" err="1">
                <a:solidFill>
                  <a:srgbClr val="00518E"/>
                </a:solidFill>
              </a:rPr>
              <a:t>ферритодиодному</a:t>
            </a:r>
            <a:r>
              <a:rPr lang="ru-RU" dirty="0">
                <a:solidFill>
                  <a:srgbClr val="00518E"/>
                </a:solidFill>
              </a:rPr>
              <a:t> элементу.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9929CC-6E02-4AB3-A196-E8CCC690A646}"/>
              </a:ext>
            </a:extLst>
          </p:cNvPr>
          <p:cNvSpPr txBox="1"/>
          <p:nvPr/>
        </p:nvSpPr>
        <p:spPr>
          <a:xfrm>
            <a:off x="285750" y="4643438"/>
            <a:ext cx="828675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4013" algn="just">
              <a:defRPr/>
            </a:pPr>
            <a:r>
              <a:rPr lang="ru-RU" sz="2000" dirty="0">
                <a:solidFill>
                  <a:srgbClr val="00518E"/>
                </a:solidFill>
                <a:latin typeface="+mn-lt"/>
              </a:rPr>
              <a:t>В 1958 году группа единомышленников, во главе с Н.П. </a:t>
            </a:r>
            <a:r>
              <a:rPr lang="ru-RU" sz="2000" dirty="0" err="1">
                <a:solidFill>
                  <a:srgbClr val="00518E"/>
                </a:solidFill>
                <a:latin typeface="+mn-lt"/>
              </a:rPr>
              <a:t>Брусенцовым</a:t>
            </a:r>
            <a:r>
              <a:rPr lang="ru-RU" sz="2000" dirty="0">
                <a:solidFill>
                  <a:srgbClr val="00518E"/>
                </a:solidFill>
                <a:latin typeface="+mn-lt"/>
              </a:rPr>
              <a:t> построила первую в мире троичную ЭВМ «</a:t>
            </a:r>
            <a:r>
              <a:rPr lang="ru-RU" sz="2000" dirty="0" err="1">
                <a:solidFill>
                  <a:srgbClr val="00518E"/>
                </a:solidFill>
                <a:latin typeface="+mn-lt"/>
              </a:rPr>
              <a:t>Сетунь</a:t>
            </a:r>
            <a:r>
              <a:rPr lang="ru-RU" sz="2000" dirty="0">
                <a:solidFill>
                  <a:srgbClr val="00518E"/>
                </a:solidFill>
                <a:latin typeface="+mn-lt"/>
              </a:rPr>
              <a:t>».</a:t>
            </a:r>
          </a:p>
          <a:p>
            <a:pPr indent="354013" algn="just">
              <a:defRPr/>
            </a:pPr>
            <a:r>
              <a:rPr lang="ru-RU" sz="2000" dirty="0">
                <a:solidFill>
                  <a:srgbClr val="00518E"/>
                </a:solidFill>
                <a:latin typeface="+mn-lt"/>
              </a:rPr>
              <a:t>Она обладала рядом </a:t>
            </a:r>
            <a:r>
              <a:rPr lang="ru-RU" sz="2000" dirty="0">
                <a:solidFill>
                  <a:srgbClr val="00518E"/>
                </a:solidFill>
                <a:latin typeface="+mn-lt"/>
                <a:hlinkClick r:id="rId4" action="ppaction://hlinksldjump"/>
              </a:rPr>
              <a:t>преимуществ</a:t>
            </a:r>
            <a:r>
              <a:rPr lang="ru-RU" sz="2000" dirty="0">
                <a:solidFill>
                  <a:srgbClr val="00518E"/>
                </a:solidFill>
                <a:latin typeface="+mn-lt"/>
              </a:rPr>
              <a:t> по сравнению с ЭВМ того времени, основанных на  двоичной системе счисления…</a:t>
            </a: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277BBB-5938-44CE-B606-8A08294A9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Сравнительные характеристики</a:t>
            </a:r>
          </a:p>
        </p:txBody>
      </p:sp>
      <p:graphicFrame>
        <p:nvGraphicFramePr>
          <p:cNvPr id="8" name="Содержимое 7">
            <a:extLst>
              <a:ext uri="{FF2B5EF4-FFF2-40B4-BE49-F238E27FC236}">
                <a16:creationId xmlns:a16="http://schemas.microsoft.com/office/drawing/2014/main" id="{8ACF4734-7268-4BF2-97C8-128ED02441C1}"/>
              </a:ext>
            </a:extLst>
          </p:cNvPr>
          <p:cNvGraphicFramePr>
            <a:graphicFrameLocks noGrp="1"/>
          </p:cNvGraphicFramePr>
          <p:nvPr>
            <p:ph sz="quarter" idx="1"/>
          </p:nvPr>
        </p:nvGraphicFramePr>
        <p:xfrm>
          <a:off x="142875" y="714375"/>
          <a:ext cx="8858250" cy="60277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14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1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1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5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Характеристика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ЭВМ «М-2»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ЭВМ «</a:t>
                      </a:r>
                      <a:r>
                        <a:rPr lang="ru-RU" sz="2400" b="1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Сетунь</a:t>
                      </a:r>
                      <a:r>
                        <a:rPr lang="ru-RU" sz="2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»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129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Год</a:t>
                      </a:r>
                      <a:r>
                        <a:rPr lang="ru-RU" sz="2000" b="0" baseline="0" dirty="0">
                          <a:solidFill>
                            <a:srgbClr val="00518E"/>
                          </a:solidFill>
                        </a:rPr>
                        <a:t> создания</a:t>
                      </a:r>
                      <a:endParaRPr lang="ru-RU" sz="2000" b="0" dirty="0">
                        <a:solidFill>
                          <a:srgbClr val="00518E"/>
                        </a:solidFill>
                      </a:endParaRP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1953г.</a:t>
                      </a:r>
                      <a:r>
                        <a:rPr lang="ru-RU" sz="2000" b="0" baseline="0" dirty="0">
                          <a:solidFill>
                            <a:srgbClr val="00518E"/>
                          </a:solidFill>
                        </a:rPr>
                        <a:t> под рук. М.А.Карцева</a:t>
                      </a:r>
                      <a:endParaRPr lang="ru-RU" sz="2000" b="0" dirty="0">
                        <a:solidFill>
                          <a:srgbClr val="00518E"/>
                        </a:solidFill>
                      </a:endParaRP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1958г. под рук. </a:t>
                      </a:r>
                      <a:r>
                        <a:rPr lang="ru-RU" sz="2000" b="0" dirty="0" err="1">
                          <a:solidFill>
                            <a:srgbClr val="00518E"/>
                          </a:solidFill>
                        </a:rPr>
                        <a:t>Н.П.Брусенцова</a:t>
                      </a:r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 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1129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Используемая система счисления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Двоичная</a:t>
                      </a:r>
                      <a:r>
                        <a:rPr lang="ru-RU" sz="2000" b="0" baseline="0" dirty="0">
                          <a:solidFill>
                            <a:srgbClr val="00518E"/>
                          </a:solidFill>
                        </a:rPr>
                        <a:t> </a:t>
                      </a:r>
                      <a:endParaRPr lang="ru-RU" sz="2000" b="0" dirty="0">
                        <a:solidFill>
                          <a:srgbClr val="00518E"/>
                        </a:solidFill>
                      </a:endParaRP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Троичная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90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Производительность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2000 оп/сек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4800 оп/сек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1129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Потребляемая мощность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29кВт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 2,5кВт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8870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Элементарная база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>
                          <a:solidFill>
                            <a:srgbClr val="00518E"/>
                          </a:solidFill>
                        </a:rPr>
                        <a:t>Полупроводниковые диоды</a:t>
                      </a:r>
                      <a:endParaRPr lang="ru-RU" sz="1800" b="0" baseline="0" dirty="0">
                        <a:solidFill>
                          <a:srgbClr val="00518E"/>
                        </a:solidFill>
                      </a:endParaRPr>
                    </a:p>
                    <a:p>
                      <a:pPr algn="ctr"/>
                      <a:r>
                        <a:rPr lang="ru-RU" sz="1800" b="0" baseline="0" dirty="0">
                          <a:solidFill>
                            <a:srgbClr val="00518E"/>
                          </a:solidFill>
                        </a:rPr>
                        <a:t>1676 электровакуумных  ламп</a:t>
                      </a:r>
                      <a:endParaRPr lang="ru-RU" sz="1800" b="0" dirty="0">
                        <a:solidFill>
                          <a:srgbClr val="00518E"/>
                        </a:solidFill>
                      </a:endParaRP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>
                          <a:solidFill>
                            <a:srgbClr val="00518E"/>
                          </a:solidFill>
                          <a:latin typeface="+mn-lt"/>
                          <a:ea typeface="+mn-ea"/>
                          <a:cs typeface="+mn-cs"/>
                        </a:rPr>
                        <a:t>37 электровакуумных ламп, 300 транзисторов, 4500 </a:t>
                      </a:r>
                      <a:r>
                        <a:rPr lang="ru-RU" sz="1800" b="0" kern="1200" dirty="0" err="1">
                          <a:solidFill>
                            <a:srgbClr val="00518E"/>
                          </a:solidFill>
                          <a:latin typeface="+mn-lt"/>
                          <a:ea typeface="+mn-ea"/>
                          <a:cs typeface="+mn-cs"/>
                        </a:rPr>
                        <a:t>полупроводн</a:t>
                      </a:r>
                      <a:r>
                        <a:rPr lang="ru-RU" sz="1800" b="0" kern="1200" dirty="0">
                          <a:solidFill>
                            <a:srgbClr val="00518E"/>
                          </a:solidFill>
                          <a:latin typeface="+mn-lt"/>
                          <a:ea typeface="+mn-ea"/>
                          <a:cs typeface="+mn-cs"/>
                        </a:rPr>
                        <a:t>. диодов и 7000 ферритов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9676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Занимаемая площадь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22м</a:t>
                      </a:r>
                      <a:r>
                        <a:rPr lang="ru-RU" sz="2000" b="0" baseline="30000" dirty="0">
                          <a:solidFill>
                            <a:srgbClr val="00518E"/>
                          </a:solidFill>
                        </a:rPr>
                        <a:t>2</a:t>
                      </a:r>
                      <a:endParaRPr lang="ru-RU" sz="2000" b="0" dirty="0">
                        <a:solidFill>
                          <a:srgbClr val="00518E"/>
                        </a:solidFill>
                      </a:endParaRP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25м</a:t>
                      </a:r>
                      <a:r>
                        <a:rPr lang="ru-RU" sz="2000" b="0" baseline="30000" dirty="0">
                          <a:solidFill>
                            <a:srgbClr val="00518E"/>
                          </a:solidFill>
                        </a:rPr>
                        <a:t>2</a:t>
                      </a:r>
                      <a:endParaRPr lang="ru-RU" sz="2000" b="0" dirty="0">
                        <a:solidFill>
                          <a:srgbClr val="00518E"/>
                        </a:solidFill>
                      </a:endParaRP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01129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Полезное время работы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60%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95%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01129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Стоимость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Десятки миллионов рублей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rgbClr val="00518E"/>
                          </a:solidFill>
                        </a:rPr>
                        <a:t>27,5тыс.рублей</a:t>
                      </a:r>
                    </a:p>
                  </a:txBody>
                  <a:tcPr marL="91439" marR="91439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B9E5CB-DDAB-417B-817C-4A9D187E7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471990" cy="582594"/>
          </a:xfrm>
          <a:ln>
            <a:miter lim="800000"/>
            <a:headEnd/>
            <a:tailEnd/>
          </a:ln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</a:t>
            </a:r>
            <a:r>
              <a:rPr lang="ru-RU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Сетунь</a:t>
            </a: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-70»</a:t>
            </a:r>
          </a:p>
        </p:txBody>
      </p:sp>
      <p:pic>
        <p:nvPicPr>
          <p:cNvPr id="14339" name="Picture 2" descr="0054-04">
            <a:extLst>
              <a:ext uri="{FF2B5EF4-FFF2-40B4-BE49-F238E27FC236}">
                <a16:creationId xmlns:a16="http://schemas.microsoft.com/office/drawing/2014/main" id="{066FEFE9-56C4-4E89-A3B0-174ED800C2A9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750" y="3357563"/>
            <a:ext cx="4038600" cy="2800350"/>
          </a:xfrm>
        </p:spPr>
      </p:pic>
      <p:sp>
        <p:nvSpPr>
          <p:cNvPr id="14340" name="Содержимое 3">
            <a:extLst>
              <a:ext uri="{FF2B5EF4-FFF2-40B4-BE49-F238E27FC236}">
                <a16:creationId xmlns:a16="http://schemas.microsoft.com/office/drawing/2014/main" id="{3A0E578D-DACE-4C99-A7C1-55EB2AA86EE3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285750" y="714375"/>
            <a:ext cx="8324850" cy="2571750"/>
          </a:xfrm>
        </p:spPr>
        <p:txBody>
          <a:bodyPr/>
          <a:lstStyle/>
          <a:p>
            <a:pPr marL="0" indent="365125" algn="just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2000">
                <a:solidFill>
                  <a:srgbClr val="00518E"/>
                </a:solidFill>
              </a:rPr>
              <a:t>Следующим этапом в создании ЭВМ на основе троичной системе счисления была «Сетунь-70».</a:t>
            </a:r>
          </a:p>
          <a:p>
            <a:pPr marL="0" indent="365125" algn="just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2000">
                <a:solidFill>
                  <a:srgbClr val="00518E"/>
                </a:solidFill>
              </a:rPr>
              <a:t>Она имела следующие характеристики: производительность 6000 оп/мин.; потребляемая мощность 1.5кВт; занимаемая площадь 15 м</a:t>
            </a:r>
            <a:r>
              <a:rPr lang="ru-RU" altLang="ru-RU" sz="2000" baseline="30000">
                <a:solidFill>
                  <a:srgbClr val="00518E"/>
                </a:solidFill>
              </a:rPr>
              <a:t>2</a:t>
            </a:r>
            <a:r>
              <a:rPr lang="ru-RU" altLang="ru-RU" sz="2000">
                <a:solidFill>
                  <a:srgbClr val="00518E"/>
                </a:solidFill>
              </a:rPr>
              <a:t>.</a:t>
            </a:r>
          </a:p>
          <a:p>
            <a:pPr marL="0" indent="365125" algn="just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2000">
                <a:solidFill>
                  <a:srgbClr val="00518E"/>
                </a:solidFill>
              </a:rPr>
              <a:t>Особенностью ЭВМ «Сетунь-70» являлось управление ходом программы осуществлялось в духе структурированного процедурного программирования, что позволило сократить трудоёмкость создания программ в 5-7 раз.</a:t>
            </a:r>
          </a:p>
          <a:p>
            <a:pPr marL="0" indent="365125" algn="just" eaLnBrk="1" hangingPunct="1">
              <a:buFont typeface="Wingdings 2" panose="05020102010507070707" pitchFamily="18" charset="2"/>
              <a:buNone/>
            </a:pPr>
            <a:endParaRPr lang="ru-RU" altLang="ru-RU" sz="2000">
              <a:solidFill>
                <a:srgbClr val="00518E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EE43C5-5AAA-450D-AAFC-4B49481A85E2}"/>
              </a:ext>
            </a:extLst>
          </p:cNvPr>
          <p:cNvSpPr txBox="1"/>
          <p:nvPr/>
        </p:nvSpPr>
        <p:spPr>
          <a:xfrm>
            <a:off x="4429125" y="3429000"/>
            <a:ext cx="4500563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solidFill>
                  <a:srgbClr val="00518E"/>
                </a:solidFill>
                <a:latin typeface="+mn-lt"/>
              </a:rPr>
              <a:t>На основе опытного образца машины созданы диалоговая система структурированного программирования ДССП и автоматизированная система обучения «Наставник», используемые в дальнейшем на серийных компьютерах. </a:t>
            </a: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D277A-3017-45BE-A3C5-58DCA3BD7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82" y="571480"/>
            <a:ext cx="7643866" cy="582594"/>
          </a:xfrm>
          <a:ln>
            <a:miter lim="800000"/>
            <a:headEnd/>
            <a:tailEnd/>
          </a:ln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Судьба троичных ЭВМ серии «</a:t>
            </a:r>
            <a:r>
              <a:rPr lang="ru-RU" sz="3600" b="1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Сетунь</a:t>
            </a:r>
            <a:r>
              <a:rPr lang="ru-RU" sz="3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»</a:t>
            </a:r>
          </a:p>
        </p:txBody>
      </p:sp>
      <p:sp>
        <p:nvSpPr>
          <p:cNvPr id="15363" name="Содержимое 2">
            <a:extLst>
              <a:ext uri="{FF2B5EF4-FFF2-40B4-BE49-F238E27FC236}">
                <a16:creationId xmlns:a16="http://schemas.microsoft.com/office/drawing/2014/main" id="{44B78C93-36FF-4C87-B285-22F25751275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143375" y="928688"/>
            <a:ext cx="5000625" cy="2928937"/>
          </a:xfrm>
        </p:spPr>
        <p:txBody>
          <a:bodyPr/>
          <a:lstStyle/>
          <a:p>
            <a:pPr marL="0" indent="365125" algn="just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2000"/>
              <a:t>Несмотря на то что ЭВМ серии  «Сетунь» и «Сетунь-70» хорошо себя зарекомендовали высокой производительностью, надёжностью,  судьба их весьма печальна. </a:t>
            </a:r>
          </a:p>
          <a:p>
            <a:pPr marL="0" indent="365125" algn="just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2000"/>
              <a:t>Чиновники всячески препятствовали серийному производству ЭВМ, хотя потребность в них была очень высока.  </a:t>
            </a:r>
          </a:p>
        </p:txBody>
      </p:sp>
      <p:pic>
        <p:nvPicPr>
          <p:cNvPr id="15364" name="Picture 3" descr="C:\Documents and Settings\УЧЕНИК 2\Рабочий стол\p03.jpg">
            <a:extLst>
              <a:ext uri="{FF2B5EF4-FFF2-40B4-BE49-F238E27FC236}">
                <a16:creationId xmlns:a16="http://schemas.microsoft.com/office/drawing/2014/main" id="{0B6D4997-978D-4169-BFB7-CAD6414AD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060450"/>
            <a:ext cx="3571875" cy="25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BA6DED-84B1-45BC-B13C-E2F053C10765}"/>
              </a:ext>
            </a:extLst>
          </p:cNvPr>
          <p:cNvSpPr txBox="1"/>
          <p:nvPr/>
        </p:nvSpPr>
        <p:spPr>
          <a:xfrm>
            <a:off x="214313" y="4000500"/>
            <a:ext cx="8715375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65125" algn="just">
              <a:spcBef>
                <a:spcPts val="0"/>
              </a:spcBef>
              <a:defRPr/>
            </a:pPr>
            <a:r>
              <a:rPr lang="ru-RU" sz="2000" dirty="0">
                <a:latin typeface="+mn-lt"/>
              </a:rPr>
              <a:t>Было выпущено всего 50 машин первой серии которые бесперебойно работали много лет без всякого сервисного обслуживания в разных климатических зонах. ЭВМ «</a:t>
            </a:r>
            <a:r>
              <a:rPr lang="ru-RU" sz="2000" dirty="0" err="1">
                <a:latin typeface="+mn-lt"/>
              </a:rPr>
              <a:t>Сетунь</a:t>
            </a:r>
            <a:r>
              <a:rPr lang="ru-RU" sz="2000" dirty="0">
                <a:latin typeface="+mn-lt"/>
              </a:rPr>
              <a:t>», которая находилась в ВЦ МГУ в полностью исправном состоянии с полным пакетом  программного обеспечения, была распилена и выброшена на свалку после 17 лет бесперебойной работы. </a:t>
            </a:r>
          </a:p>
          <a:p>
            <a:pPr indent="365125" algn="just">
              <a:spcBef>
                <a:spcPts val="0"/>
              </a:spcBef>
              <a:defRPr/>
            </a:pPr>
            <a:r>
              <a:rPr lang="ru-RU" sz="2000" dirty="0">
                <a:latin typeface="+mn-lt"/>
              </a:rPr>
              <a:t>А что касается «Сетунь-70», то она была создана в единственном экземпляре. После создания «Сетунь-70» лабораторию закрыли и дальнейшие разработки были прекращены.</a:t>
            </a:r>
          </a:p>
        </p:txBody>
      </p:sp>
      <p:sp>
        <p:nvSpPr>
          <p:cNvPr id="15366" name="TextBox 5">
            <a:extLst>
              <a:ext uri="{FF2B5EF4-FFF2-40B4-BE49-F238E27FC236}">
                <a16:creationId xmlns:a16="http://schemas.microsoft.com/office/drawing/2014/main" id="{48B10C8F-4B3F-43E1-9AC0-BCABC6A6A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3714750"/>
            <a:ext cx="364331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200" b="1"/>
              <a:t>Коллектив лаборатории Н.П. Брусенцова</a:t>
            </a:r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>
            <a:extLst>
              <a:ext uri="{FF2B5EF4-FFF2-40B4-BE49-F238E27FC236}">
                <a16:creationId xmlns:a16="http://schemas.microsoft.com/office/drawing/2014/main" id="{AC91046A-202A-4A7F-9E79-8722E21B564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57188" y="928688"/>
            <a:ext cx="8572500" cy="1357312"/>
          </a:xfrm>
        </p:spPr>
        <p:txBody>
          <a:bodyPr/>
          <a:lstStyle/>
          <a:p>
            <a:pPr marL="0" algn="just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ru-RU" altLang="ru-RU" sz="2000">
                <a:solidFill>
                  <a:srgbClr val="00518E"/>
                </a:solidFill>
              </a:rPr>
              <a:t>В последнее десятилетие возникла необходимость в поиске новых компьютерных технологий, и некоторые из этих технологий лежат в области троичности.</a:t>
            </a:r>
          </a:p>
          <a:p>
            <a:pPr marL="0" algn="just"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br>
              <a:rPr lang="ru-RU" altLang="ru-RU" sz="2000">
                <a:solidFill>
                  <a:srgbClr val="00518E"/>
                </a:solidFill>
              </a:rPr>
            </a:br>
            <a:endParaRPr lang="ru-RU" altLang="ru-RU" sz="2000">
              <a:solidFill>
                <a:srgbClr val="00518E"/>
              </a:solidFill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4EEF8388-F371-40E5-917E-D6779B8AC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44" y="274638"/>
            <a:ext cx="7358114" cy="582594"/>
          </a:xfrm>
          <a:ln>
            <a:miter lim="800000"/>
            <a:headEnd/>
            <a:tailEnd/>
          </a:ln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Перспективы троичных технологий</a:t>
            </a:r>
          </a:p>
        </p:txBody>
      </p:sp>
      <p:sp>
        <p:nvSpPr>
          <p:cNvPr id="18436" name="Содержимое 4">
            <a:extLst>
              <a:ext uri="{FF2B5EF4-FFF2-40B4-BE49-F238E27FC236}">
                <a16:creationId xmlns:a16="http://schemas.microsoft.com/office/drawing/2014/main" id="{322D8937-2ADF-401B-821D-0330D69428D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6125" y="1928813"/>
            <a:ext cx="5643563" cy="2246312"/>
          </a:xfrm>
        </p:spPr>
        <p:txBody>
          <a:bodyPr>
            <a:spAutoFit/>
          </a:bodyPr>
          <a:lstStyle/>
          <a:p>
            <a:pPr marL="0" indent="365125" algn="just" eaLnBrk="1" hangingPunct="1">
              <a:buFont typeface="Wingdings 2" panose="05020102010507070707" pitchFamily="18" charset="2"/>
              <a:buNone/>
            </a:pPr>
            <a:r>
              <a:rPr lang="ru-RU" altLang="ru-RU" sz="2000">
                <a:solidFill>
                  <a:srgbClr val="00518E"/>
                </a:solidFill>
              </a:rPr>
              <a:t>Одно из направлений – разработки в области асинхронных процессоров. Компания Theseus Logic предлагает использовать «расширенную двоичную» (фактически – троичную) логику, где помимо обычных значений «истина» и «ложь» есть отдельный сигнал</a:t>
            </a:r>
          </a:p>
        </p:txBody>
      </p:sp>
      <p:pic>
        <p:nvPicPr>
          <p:cNvPr id="18441" name="Picture 2" descr="G:\3-чная\конкурс презентаций\3.jpg">
            <a:extLst>
              <a:ext uri="{FF2B5EF4-FFF2-40B4-BE49-F238E27FC236}">
                <a16:creationId xmlns:a16="http://schemas.microsoft.com/office/drawing/2014/main" id="{F5AA1343-0AF0-4D8C-90C9-7ECE1A9BFD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4" t="6451" r="7507" b="3226"/>
          <a:stretch>
            <a:fillRect/>
          </a:stretch>
        </p:blipFill>
        <p:spPr bwMode="auto">
          <a:xfrm>
            <a:off x="5572125" y="3929063"/>
            <a:ext cx="3316288" cy="244316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Picture 3" descr="G:\3-чная\конкурс презентаций\e110bbfa68.jpg">
            <a:extLst>
              <a:ext uri="{FF2B5EF4-FFF2-40B4-BE49-F238E27FC236}">
                <a16:creationId xmlns:a16="http://schemas.microsoft.com/office/drawing/2014/main" id="{A950959A-FF12-48C7-AC7B-4953DD689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928813"/>
            <a:ext cx="28575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85CF19A-BE8F-4CE3-8B69-39BD0F249C5E}"/>
              </a:ext>
            </a:extLst>
          </p:cNvPr>
          <p:cNvSpPr txBox="1"/>
          <p:nvPr/>
        </p:nvSpPr>
        <p:spPr>
          <a:xfrm>
            <a:off x="500063" y="4572000"/>
            <a:ext cx="471487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dirty="0">
                <a:solidFill>
                  <a:srgbClr val="00518E"/>
                </a:solidFill>
                <a:latin typeface="+mn-lt"/>
              </a:rPr>
              <a:t>«NULL», который используется для самосинхронизации процессов. В этом же направлении работают еще несколько исследовательских групп.</a:t>
            </a:r>
          </a:p>
        </p:txBody>
      </p:sp>
    </p:spTree>
  </p:cSld>
  <p:clrMapOvr>
    <a:masterClrMapping/>
  </p:clrMapOvr>
  <p:transition>
    <p:wipe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913</TotalTime>
  <Words>951</Words>
  <Application>Microsoft Office PowerPoint</Application>
  <PresentationFormat>Экран (4:3)</PresentationFormat>
  <Paragraphs>77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Cambria</vt:lpstr>
      <vt:lpstr>Wingdings 2</vt:lpstr>
      <vt:lpstr>Perpetua</vt:lpstr>
      <vt:lpstr>Franklin Gothic Book</vt:lpstr>
      <vt:lpstr>Справедливость</vt:lpstr>
      <vt:lpstr>Троичная ЭВМ:  </vt:lpstr>
      <vt:lpstr>Троичная (трёхзначная) логика</vt:lpstr>
      <vt:lpstr>Троичная машина  Томаса Фоулера</vt:lpstr>
      <vt:lpstr>Немного истории…</vt:lpstr>
      <vt:lpstr>ЭВМ «Сетунь»</vt:lpstr>
      <vt:lpstr>Сравнительные характеристики</vt:lpstr>
      <vt:lpstr>«Сетунь -70»</vt:lpstr>
      <vt:lpstr>Судьба троичных ЭВМ серии «Сетунь»</vt:lpstr>
      <vt:lpstr>Перспективы троичных технологий</vt:lpstr>
      <vt:lpstr>Перспективы троичных технологий</vt:lpstr>
      <vt:lpstr>Перспективы троичных технологий</vt:lpstr>
    </vt:vector>
  </TitlesOfParts>
  <Company>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Троичная ЭВМ:</dc:title>
  <dc:creator>УЧЕНИК 2</dc:creator>
  <cp:lastModifiedBy>E 2019</cp:lastModifiedBy>
  <cp:revision>86</cp:revision>
  <dcterms:created xsi:type="dcterms:W3CDTF">2011-10-28T07:19:12Z</dcterms:created>
  <dcterms:modified xsi:type="dcterms:W3CDTF">2019-11-25T11:13:41Z</dcterms:modified>
</cp:coreProperties>
</file>