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76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276872"/>
            <a:ext cx="8229600" cy="1828800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+mn-lt"/>
              </a:rPr>
              <a:t>Виды и формы природопользования</a:t>
            </a:r>
            <a:endParaRPr lang="ru-RU" dirty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528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97346"/>
            <a:ext cx="799288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 </a:t>
            </a:r>
            <a:r>
              <a:rPr lang="ru-RU" b="1" i="1" u="sng" dirty="0">
                <a:solidFill>
                  <a:srgbClr val="C00000"/>
                </a:solidFill>
              </a:rPr>
              <a:t>Природные блага</a:t>
            </a:r>
            <a:r>
              <a:rPr lang="ru-RU" b="1" i="1" dirty="0">
                <a:solidFill>
                  <a:srgbClr val="C00000"/>
                </a:solidFill>
              </a:rPr>
              <a:t> </a:t>
            </a:r>
            <a:r>
              <a:rPr lang="ru-RU" dirty="0"/>
              <a:t>— совокупность природных ресурсов и природных условий жизни общества, которые используются в настоящее время или могут быть использованы в обозримом будущем</a:t>
            </a:r>
            <a:r>
              <a:rPr lang="ru-RU" u="sng" dirty="0"/>
              <a:t>. </a:t>
            </a:r>
            <a:r>
              <a:rPr lang="ru-RU" b="1" i="1" u="sng" dirty="0">
                <a:solidFill>
                  <a:srgbClr val="C00000"/>
                </a:solidFill>
              </a:rPr>
              <a:t>Соответственно под природными ресурсами</a:t>
            </a:r>
            <a:r>
              <a:rPr lang="ru-RU" dirty="0"/>
              <a:t> понимают природные блага (естественные компоненты и свойства окружающей среды), потенциально пригодные для использования в хозяйственной деятельности человека в качестве средств труда (земля, водные пути, энергия ветра и рек), сырья и материалов (лес, руды),  </a:t>
            </a:r>
            <a:r>
              <a:rPr lang="ru-RU" dirty="0" smtClean="0"/>
              <a:t>непосредственных </a:t>
            </a:r>
            <a:r>
              <a:rPr lang="ru-RU" dirty="0"/>
              <a:t>предметов потребления (питьевая вода, грибы).</a:t>
            </a:r>
          </a:p>
          <a:p>
            <a:pPr algn="ctr"/>
            <a:r>
              <a:rPr lang="ru-RU" dirty="0"/>
              <a:t>   </a:t>
            </a:r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r>
              <a:rPr lang="ru-RU" b="1" i="1" u="sng" dirty="0" smtClean="0">
                <a:solidFill>
                  <a:srgbClr val="C00000"/>
                </a:solidFill>
              </a:rPr>
              <a:t>Природные </a:t>
            </a:r>
            <a:r>
              <a:rPr lang="ru-RU" b="1" i="1" u="sng" dirty="0">
                <a:solidFill>
                  <a:srgbClr val="C00000"/>
                </a:solidFill>
              </a:rPr>
              <a:t>ресурсы </a:t>
            </a:r>
            <a:r>
              <a:rPr lang="ru-RU" dirty="0"/>
              <a:t>— это совокупность естественных тел и явлений </a:t>
            </a:r>
            <a:r>
              <a:rPr lang="ru-RU" dirty="0" smtClean="0"/>
              <a:t>природы, которые </a:t>
            </a:r>
            <a:r>
              <a:rPr lang="ru-RU" dirty="0"/>
              <a:t>использует человек в своей деятельности, </a:t>
            </a:r>
            <a:r>
              <a:rPr lang="ru-RU" dirty="0" smtClean="0"/>
              <a:t>направленной </a:t>
            </a:r>
            <a:r>
              <a:rPr lang="ru-RU" dirty="0"/>
              <a:t>на поддержание своего</a:t>
            </a:r>
          </a:p>
          <a:p>
            <a:pPr algn="ctr"/>
            <a:r>
              <a:rPr lang="ru-RU" dirty="0"/>
              <a:t>существования.</a:t>
            </a:r>
          </a:p>
        </p:txBody>
      </p:sp>
    </p:spTree>
    <p:extLst>
      <p:ext uri="{BB962C8B-B14F-4D97-AF65-F5344CB8AC3E}">
        <p14:creationId xmlns:p14="http://schemas.microsoft.com/office/powerpoint/2010/main" xmlns="" val="774735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60648"/>
            <a:ext cx="818626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u="sng" dirty="0">
                <a:solidFill>
                  <a:srgbClr val="C00000"/>
                </a:solidFill>
              </a:rPr>
              <a:t>В основе классификации всех природных ресурсов принято придерживаться следующих признаков</a:t>
            </a:r>
            <a:r>
              <a:rPr lang="ru-RU" b="1" u="sng" dirty="0" smtClean="0">
                <a:solidFill>
                  <a:srgbClr val="C00000"/>
                </a:solidFill>
              </a:rPr>
              <a:t>:</a:t>
            </a:r>
          </a:p>
          <a:p>
            <a:pPr algn="ctr"/>
            <a:endParaRPr lang="ru-RU" sz="1600" dirty="0"/>
          </a:p>
          <a:p>
            <a:pPr algn="ctr"/>
            <a:r>
              <a:rPr lang="ru-RU" sz="1600" b="1" dirty="0"/>
              <a:t>1</a:t>
            </a:r>
            <a:r>
              <a:rPr lang="ru-RU" sz="1600" dirty="0"/>
              <a:t>. </a:t>
            </a:r>
            <a:r>
              <a:rPr lang="ru-RU" sz="1600" b="1" u="sng" dirty="0"/>
              <a:t>по источникам происхождения</a:t>
            </a:r>
            <a:r>
              <a:rPr lang="ru-RU" sz="1600" dirty="0"/>
              <a:t>: биологические, минеральные и энергетические;</a:t>
            </a:r>
          </a:p>
          <a:p>
            <a:pPr algn="ctr"/>
            <a:r>
              <a:rPr lang="ru-RU" sz="1600" b="1" dirty="0"/>
              <a:t>2</a:t>
            </a:r>
            <a:r>
              <a:rPr lang="ru-RU" sz="1600" dirty="0"/>
              <a:t>. </a:t>
            </a:r>
            <a:r>
              <a:rPr lang="ru-RU" sz="1600" b="1" u="sng" dirty="0"/>
              <a:t>по использованию в качестве производственных ресурсов</a:t>
            </a:r>
            <a:r>
              <a:rPr lang="ru-RU" sz="1600" b="1" u="sng" dirty="0" smtClean="0"/>
              <a:t>:</a:t>
            </a:r>
          </a:p>
          <a:p>
            <a:pPr algn="ctr"/>
            <a:r>
              <a:rPr lang="ru-RU" sz="1600" dirty="0" smtClean="0"/>
              <a:t> </a:t>
            </a:r>
            <a:r>
              <a:rPr lang="ru-RU" sz="1600" dirty="0"/>
              <a:t>минерально-сырьевые ресурсы (недра), водные ресурсы, в том числе гидроэнергетические, земельные ресурсы (фонд), лесные ресурсы (фонд), ресурсы животного мира, рекреационные ресурсы;</a:t>
            </a:r>
          </a:p>
          <a:p>
            <a:pPr algn="ctr"/>
            <a:r>
              <a:rPr lang="ru-RU" sz="1600" b="1" u="sng" dirty="0"/>
              <a:t>3. по степени истощаемости:</a:t>
            </a:r>
          </a:p>
          <a:p>
            <a:pPr algn="ctr"/>
            <a:r>
              <a:rPr lang="ru-RU" sz="1600" dirty="0"/>
              <a:t>• неограниченные или </a:t>
            </a:r>
            <a:r>
              <a:rPr lang="ru-RU" sz="1600" b="1" i="1" u="sng" dirty="0"/>
              <a:t>неисчерпаем</a:t>
            </a:r>
            <a:r>
              <a:rPr lang="ru-RU" sz="1600" dirty="0"/>
              <a:t>ые природные ресурсы </a:t>
            </a:r>
            <a:r>
              <a:rPr lang="ru-RU" sz="1600" dirty="0" smtClean="0"/>
              <a:t>(солнечная </a:t>
            </a:r>
            <a:r>
              <a:rPr lang="ru-RU" sz="1600" dirty="0"/>
              <a:t>энергия, энергия ветра, приливов и отливов и т.д.);</a:t>
            </a:r>
          </a:p>
          <a:p>
            <a:pPr algn="ctr"/>
            <a:r>
              <a:rPr lang="ru-RU" sz="1600" dirty="0"/>
              <a:t>• </a:t>
            </a:r>
            <a:r>
              <a:rPr lang="ru-RU" sz="1600" dirty="0" err="1"/>
              <a:t>исчерпаемые</a:t>
            </a:r>
            <a:r>
              <a:rPr lang="ru-RU" sz="1600" dirty="0"/>
              <a:t> или </a:t>
            </a:r>
            <a:r>
              <a:rPr lang="ru-RU" sz="1600" b="1" u="sng" dirty="0"/>
              <a:t>истощимые </a:t>
            </a:r>
            <a:r>
              <a:rPr lang="ru-RU" sz="1600" dirty="0"/>
              <a:t>(подразделяются на возобновляемые и </a:t>
            </a:r>
            <a:r>
              <a:rPr lang="ru-RU" sz="1600" dirty="0" err="1"/>
              <a:t>невозобновляемые</a:t>
            </a:r>
            <a:r>
              <a:rPr lang="ru-RU" sz="1600" dirty="0"/>
              <a:t>). </a:t>
            </a:r>
            <a:endParaRPr lang="ru-RU" sz="1600" dirty="0" smtClean="0"/>
          </a:p>
          <a:p>
            <a:pPr algn="ctr"/>
            <a:endParaRPr lang="ru-RU" sz="1600" dirty="0"/>
          </a:p>
          <a:p>
            <a:pPr algn="ctr"/>
            <a:r>
              <a:rPr lang="ru-RU" sz="1600" b="1" u="sng" dirty="0" smtClean="0"/>
              <a:t>Возобновляемые </a:t>
            </a:r>
            <a:r>
              <a:rPr lang="ru-RU" sz="1600" b="1" u="sng" dirty="0"/>
              <a:t>ресурсы </a:t>
            </a:r>
            <a:r>
              <a:rPr lang="ru-RU" sz="1600" dirty="0"/>
              <a:t>(ресурсы биосферы) — способные </a:t>
            </a:r>
            <a:r>
              <a:rPr lang="ru-RU" sz="1600" dirty="0" err="1"/>
              <a:t>самовосстанавливаться</a:t>
            </a:r>
            <a:r>
              <a:rPr lang="ru-RU" sz="1600" dirty="0"/>
              <a:t> и нуждающиеся в мерах по их охране и воспроизводству (лесные, рыбные и т. п.). </a:t>
            </a:r>
            <a:endParaRPr lang="ru-RU" sz="1600" dirty="0" smtClean="0"/>
          </a:p>
          <a:p>
            <a:pPr algn="ctr"/>
            <a:endParaRPr lang="ru-RU" sz="1600" dirty="0"/>
          </a:p>
          <a:p>
            <a:pPr algn="ctr"/>
            <a:r>
              <a:rPr lang="ru-RU" sz="1600" b="1" u="sng" dirty="0" err="1" smtClean="0"/>
              <a:t>Невозобновляемые</a:t>
            </a:r>
            <a:r>
              <a:rPr lang="ru-RU" sz="1600" dirty="0" smtClean="0"/>
              <a:t> </a:t>
            </a:r>
            <a:r>
              <a:rPr lang="ru-RU" sz="1600" dirty="0"/>
              <a:t>(не способные к самовосстановлению) — ресурсы, не  </a:t>
            </a:r>
            <a:r>
              <a:rPr lang="ru-RU" sz="1600" dirty="0" smtClean="0"/>
              <a:t>воспроизводимые </a:t>
            </a:r>
            <a:r>
              <a:rPr lang="ru-RU" sz="1600" dirty="0"/>
              <a:t>естественным путем в приемлемый промежуток времени за счет круговорота веществ в биосфере (руды металлов, нефть, уголь и т. </a:t>
            </a:r>
            <a:r>
              <a:rPr lang="ru-RU" sz="1600" dirty="0" smtClean="0"/>
              <a:t>п).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232307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3419" y="404664"/>
            <a:ext cx="799288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u="sng" dirty="0">
                <a:solidFill>
                  <a:srgbClr val="C00000"/>
                </a:solidFill>
              </a:rPr>
              <a:t>Природно-ресурсный потенциал</a:t>
            </a:r>
            <a:r>
              <a:rPr lang="ru-RU" dirty="0"/>
              <a:t> — это способность природных систем без ущерба для себя отдавать необходимую человечеству продукцию или производить полезную для него работу.</a:t>
            </a:r>
          </a:p>
          <a:p>
            <a:pPr algn="ctr"/>
            <a:r>
              <a:rPr lang="ru-RU" dirty="0"/>
              <a:t>Для определения состояния использования природных ресурсов используется такое понятие как </a:t>
            </a:r>
            <a:r>
              <a:rPr lang="ru-RU" dirty="0" smtClean="0"/>
              <a:t>концепция </a:t>
            </a:r>
            <a:r>
              <a:rPr lang="ru-RU" dirty="0"/>
              <a:t>ресурсных циклов. Она разработана известным </a:t>
            </a:r>
            <a:r>
              <a:rPr lang="ru-RU" i="1" dirty="0">
                <a:solidFill>
                  <a:srgbClr val="C00000"/>
                </a:solidFill>
              </a:rPr>
              <a:t>географом И</a:t>
            </a:r>
            <a:r>
              <a:rPr lang="ru-RU" i="1" dirty="0" smtClean="0">
                <a:solidFill>
                  <a:srgbClr val="C00000"/>
                </a:solidFill>
              </a:rPr>
              <a:t>. В. Комаром </a:t>
            </a:r>
            <a:r>
              <a:rPr lang="ru-RU" dirty="0"/>
              <a:t>и основана на идее круговорота веществ в природе, когда в ходе естественных преобразований природные элементы переходят из одного состояния в другое, от одного компонента природы к другому, по принципу замкнутого безотходного цикла. 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pPr algn="ctr"/>
            <a:r>
              <a:rPr lang="ru-RU" b="1" u="sng" dirty="0" smtClean="0">
                <a:solidFill>
                  <a:srgbClr val="C00000"/>
                </a:solidFill>
              </a:rPr>
              <a:t>Ресурсный </a:t>
            </a:r>
            <a:r>
              <a:rPr lang="ru-RU" b="1" u="sng" dirty="0">
                <a:solidFill>
                  <a:srgbClr val="C00000"/>
                </a:solidFill>
              </a:rPr>
              <a:t>цикл </a:t>
            </a:r>
            <a:r>
              <a:rPr lang="ru-RU" dirty="0"/>
              <a:t>— обмен веществ между природой и обществом, включающий извлечение естественных богатств из природы, вовлечение их в хозяйственный оборот и возвращение природной субстанции после ее утилизации в окружающую среду (в трансформированном виде). </a:t>
            </a:r>
          </a:p>
        </p:txBody>
      </p:sp>
    </p:spTree>
    <p:extLst>
      <p:ext uri="{BB962C8B-B14F-4D97-AF65-F5344CB8AC3E}">
        <p14:creationId xmlns:p14="http://schemas.microsoft.com/office/powerpoint/2010/main" xmlns="" val="376844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262" y="404664"/>
            <a:ext cx="864096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C00000"/>
                </a:solidFill>
              </a:rPr>
              <a:t>Выделено шесть основных видов ресурсных циклов: </a:t>
            </a:r>
            <a:endParaRPr lang="ru-RU" b="1" i="1" dirty="0" smtClean="0">
              <a:solidFill>
                <a:srgbClr val="C00000"/>
              </a:solidFill>
            </a:endParaRPr>
          </a:p>
          <a:p>
            <a:pPr algn="ctr"/>
            <a:endParaRPr lang="ru-RU" b="1" i="1" dirty="0">
              <a:solidFill>
                <a:srgbClr val="C0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dirty="0"/>
              <a:t>- цикл энергоресурсов и получения энергии; </a:t>
            </a:r>
          </a:p>
          <a:p>
            <a:pPr algn="ctr">
              <a:lnSpc>
                <a:spcPct val="150000"/>
              </a:lnSpc>
            </a:pPr>
            <a:r>
              <a:rPr lang="ru-RU" dirty="0"/>
              <a:t>- цикл металлических ресурсов и получения металлов;</a:t>
            </a:r>
          </a:p>
          <a:p>
            <a:pPr algn="ctr">
              <a:lnSpc>
                <a:spcPct val="150000"/>
              </a:lnSpc>
            </a:pPr>
            <a:r>
              <a:rPr lang="ru-RU" dirty="0"/>
              <a:t> - цикл неметаллических минеральных ресурсов и получения химических, строительных, технических материалов; </a:t>
            </a:r>
          </a:p>
          <a:p>
            <a:pPr algn="ctr">
              <a:lnSpc>
                <a:spcPct val="150000"/>
              </a:lnSpc>
            </a:pPr>
            <a:r>
              <a:rPr lang="ru-RU" dirty="0"/>
              <a:t>- цикл лесных ресурсов и получения продуктов лесного хозяйства и древесных материалов; </a:t>
            </a:r>
          </a:p>
          <a:p>
            <a:pPr algn="ctr">
              <a:lnSpc>
                <a:spcPct val="150000"/>
              </a:lnSpc>
            </a:pPr>
            <a:r>
              <a:rPr lang="ru-RU" dirty="0"/>
              <a:t>- цикл земельно-климатических ресурсов и получение сельскохозяйственных продуктов и сырья; </a:t>
            </a:r>
          </a:p>
          <a:p>
            <a:pPr algn="ctr">
              <a:lnSpc>
                <a:spcPct val="150000"/>
              </a:lnSpc>
            </a:pPr>
            <a:r>
              <a:rPr lang="ru-RU" dirty="0"/>
              <a:t>- цикл ресурсов дикой фауны и флоры с получением продукции промыслов - охотничьих, рыбных, собирательства полезных растений и т.п.</a:t>
            </a:r>
          </a:p>
        </p:txBody>
      </p:sp>
    </p:spTree>
    <p:extLst>
      <p:ext uri="{BB962C8B-B14F-4D97-AF65-F5344CB8AC3E}">
        <p14:creationId xmlns:p14="http://schemas.microsoft.com/office/powerpoint/2010/main" xmlns="" val="3568881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88640"/>
            <a:ext cx="784887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Нерациональное природопользование является причиной возникновения экологической напряженности территории, а следовательно  экологических кризисов и экологических </a:t>
            </a:r>
            <a:r>
              <a:rPr lang="ru-RU" dirty="0" smtClean="0"/>
              <a:t>катастроф.</a:t>
            </a:r>
          </a:p>
          <a:p>
            <a:pPr algn="ctr"/>
            <a:endParaRPr lang="ru-RU" dirty="0"/>
          </a:p>
          <a:p>
            <a:pPr algn="just"/>
            <a:r>
              <a:rPr lang="ru-RU" b="1" i="1" u="sng" dirty="0">
                <a:solidFill>
                  <a:srgbClr val="C00000"/>
                </a:solidFill>
              </a:rPr>
              <a:t>Экологическая напряженность </a:t>
            </a:r>
            <a:r>
              <a:rPr lang="ru-RU" dirty="0"/>
              <a:t>– это характеризует соотношение скорости антропогенных нарушений и темпа самовосстановления природы и, соответственно, угрозу необратимых изменений окружающей среды.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78835" y="3933056"/>
            <a:ext cx="842493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u="sng" dirty="0">
                <a:solidFill>
                  <a:srgbClr val="C00000"/>
                </a:solidFill>
              </a:rPr>
              <a:t>Экологический кризис </a:t>
            </a:r>
            <a:r>
              <a:rPr lang="ru-RU" dirty="0"/>
              <a:t>— это критическое состояние окружающей среды, которое угрожает существованию человека</a:t>
            </a:r>
            <a:r>
              <a:rPr lang="ru-RU" dirty="0" smtClean="0"/>
              <a:t>.</a:t>
            </a:r>
          </a:p>
          <a:p>
            <a:pPr algn="just"/>
            <a:endParaRPr lang="ru-RU" b="1" u="sng" dirty="0">
              <a:solidFill>
                <a:srgbClr val="C00000"/>
              </a:solidFill>
            </a:endParaRPr>
          </a:p>
          <a:p>
            <a:pPr algn="just"/>
            <a:r>
              <a:rPr lang="ru-RU" b="1" i="1" u="sng" dirty="0">
                <a:solidFill>
                  <a:srgbClr val="C00000"/>
                </a:solidFill>
              </a:rPr>
              <a:t>Экологическая катастрофа </a:t>
            </a:r>
            <a:r>
              <a:rPr lang="ru-RU" dirty="0"/>
              <a:t>— изменения в природной среде, нередко вызванные воздействием хозяйственной деятельности человека, техногенной аварией или природным катаклизмом, приведшие к неблагоприятным изменениям в природной среде и сопровождающиеся массовой гибелью людей или ущербом здоровью населения региона, гибелью живых организмов, растительности, большими потерями материальных ценностей и природных ресурсов.</a:t>
            </a:r>
          </a:p>
        </p:txBody>
      </p:sp>
    </p:spTree>
    <p:extLst>
      <p:ext uri="{BB962C8B-B14F-4D97-AF65-F5344CB8AC3E}">
        <p14:creationId xmlns:p14="http://schemas.microsoft.com/office/powerpoint/2010/main" xmlns="" val="321674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5689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>
                <a:solidFill>
                  <a:srgbClr val="C00000"/>
                </a:solidFill>
              </a:rPr>
              <a:t>Зоны экологического риска. Зоны экологического кризиса и </a:t>
            </a:r>
            <a:r>
              <a:rPr lang="ru-RU" sz="2000" b="1" u="sng" dirty="0" smtClean="0">
                <a:solidFill>
                  <a:srgbClr val="C00000"/>
                </a:solidFill>
              </a:rPr>
              <a:t>бедствия. </a:t>
            </a:r>
            <a:endParaRPr lang="ru-RU" sz="2000" b="1" u="sng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-2259632"/>
            <a:ext cx="8568952" cy="7848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Зоны экологического риска включают в себя территории с заметным снижением биологической продуктивности и устойчивости экосистем при сохранении возможности восстановления их естественного состояния. На таких землях предполагается естественное сокращение хозяйственного их использования и планируется их поверхностное улучшение. Доля таких частично нарушенных территорий не должна превышать 5—20 % всей площади. Отметим, что даже в норме, т.е. в стабильных экосистемах без явного антропогенного влияния, относительная площадь нарушенных земель может достигать 5 %. Иногда степень деградации природных экосистем может быть определена на основании скорости антропогенного преобразования рассматриваемой территории. Экосистемы можно считать стабильными, если ежегодно преобразуется не более 0,5 % их площади. Зоны экологического риска характеризуются скоростью преобразования в 1—2 % площади в год.</a:t>
            </a:r>
          </a:p>
          <a:p>
            <a:r>
              <a:rPr lang="ru-RU" dirty="0"/>
              <a:t> Зоны экологического кризиса (чрезвычайная экологическая ситуация) включают территории с сильным снижением биологической продуктивности и потерей устойчивости, трудно восстанавливаемыми нарушениями экосистем, предполагающими лишь выборочное их хозяйственное использование и требующими глубокого улучшения их состояния. Такие площади могут достигать 20—50 % от всей площади экологического кризиса, а скорость антропогенной трансформации — 2—3 % в год. </a:t>
            </a:r>
          </a:p>
          <a:p>
            <a:r>
              <a:rPr lang="ru-RU" dirty="0"/>
              <a:t>Зоны экологического бедствия (экологическая катастрофа) включают территории с полной потерей продуктивности, практически не восстанавливаемыми нарушениями, полностью исключающими эти территории из хозяйственного использования и требующие коренного улучшения (например, замены почвенного покрова). Доля нарушенных земель в этом случае превышает 50 % всей площади зоны экологического бедствия. Скорость антропогенного преобразования в таких зонах достигает 4 % и более площади в год.</a:t>
            </a:r>
          </a:p>
        </p:txBody>
      </p:sp>
    </p:spTree>
    <p:extLst>
      <p:ext uri="{BB962C8B-B14F-4D97-AF65-F5344CB8AC3E}">
        <p14:creationId xmlns:p14="http://schemas.microsoft.com/office/powerpoint/2010/main" xmlns="" val="2579966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8215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60946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360632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4752528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ПРИРОДОПОЛЬЗОВАНИЕ</a:t>
            </a:r>
            <a:r>
              <a:rPr lang="ru-RU" dirty="0"/>
              <a:t> </a:t>
            </a:r>
            <a:r>
              <a:rPr lang="ru-RU" dirty="0" smtClean="0"/>
              <a:t>–</a:t>
            </a:r>
          </a:p>
          <a:p>
            <a:pPr algn="ctr"/>
            <a:endParaRPr lang="ru-RU" sz="1000" dirty="0" smtClean="0"/>
          </a:p>
          <a:p>
            <a:pPr algn="ctr"/>
            <a:r>
              <a:rPr lang="ru-RU" dirty="0" smtClean="0"/>
              <a:t> </a:t>
            </a:r>
            <a:r>
              <a:rPr lang="ru-RU" b="1" dirty="0"/>
              <a:t>совокупность всех форм эксплуатации природно-ресурсного потенциала и мер по его сохранению, включая: </a:t>
            </a:r>
            <a:endParaRPr lang="ru-RU" b="1" dirty="0" smtClean="0"/>
          </a:p>
          <a:p>
            <a:pPr algn="ctr"/>
            <a:endParaRPr lang="ru-RU" b="1" dirty="0"/>
          </a:p>
          <a:p>
            <a:pPr algn="just"/>
            <a:r>
              <a:rPr lang="ru-RU" b="1" dirty="0" smtClean="0"/>
              <a:t>1) </a:t>
            </a:r>
            <a:r>
              <a:rPr lang="ru-RU" b="1" dirty="0"/>
              <a:t>извлечение и переработку природных ресурсов, их возобновление или воспроизводство;  использование и охрану природных условий среды жизни; </a:t>
            </a:r>
            <a:endParaRPr lang="ru-RU" b="1" dirty="0" smtClean="0"/>
          </a:p>
          <a:p>
            <a:pPr algn="just"/>
            <a:endParaRPr lang="ru-RU" b="1" dirty="0"/>
          </a:p>
          <a:p>
            <a:pPr algn="just"/>
            <a:r>
              <a:rPr lang="ru-RU" b="1" dirty="0" smtClean="0"/>
              <a:t>2) </a:t>
            </a:r>
            <a:r>
              <a:rPr lang="ru-RU" b="1" dirty="0"/>
              <a:t>сохранение (или поддержание), воспроизводство (или восстановление) и рациональное изменение экологического баланса (равновесия) природных систем, что служит основой сохранения </a:t>
            </a:r>
            <a:r>
              <a:rPr lang="ru-RU" b="1" dirty="0" smtClean="0"/>
              <a:t>природно-ресурсного </a:t>
            </a:r>
            <a:r>
              <a:rPr lang="ru-RU" b="1" dirty="0"/>
              <a:t>потенциала развития общества.</a:t>
            </a:r>
          </a:p>
        </p:txBody>
      </p:sp>
      <p:pic>
        <p:nvPicPr>
          <p:cNvPr id="17414" name="Picture 6" descr="https://png.pngtree.com/element_origin_min_pic/16/10/13/1657ff3f22883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961456"/>
            <a:ext cx="4211960" cy="48965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7269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820472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Также под </a:t>
            </a:r>
            <a:r>
              <a:rPr lang="ru-RU" sz="2400" b="1" i="1" dirty="0">
                <a:solidFill>
                  <a:srgbClr val="C00000"/>
                </a:solidFill>
              </a:rPr>
              <a:t>природопользованием понимают</a:t>
            </a:r>
            <a:r>
              <a:rPr lang="ru-RU" dirty="0"/>
              <a:t>: </a:t>
            </a:r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dirty="0" smtClean="0"/>
              <a:t>1) </a:t>
            </a:r>
            <a:r>
              <a:rPr lang="ru-RU" dirty="0"/>
              <a:t>Совокупность производительных сил, производственных отношений и соответствующих организационно-экономических форм и учреждений, связанных с первичным присвоением, использованием и воспроизводством человеком объектов окружающей природной среды для удовлетворения своих потребностей. </a:t>
            </a:r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dirty="0" smtClean="0"/>
              <a:t>2) </a:t>
            </a:r>
            <a:r>
              <a:rPr lang="ru-RU" dirty="0"/>
              <a:t>Использование природных ресурсов в процессе общественного производства для целей удовлетворения материальных и культурных потребностей общества.  Совокупность воздействий человечества на географическую оболочку Земли</a:t>
            </a:r>
            <a:r>
              <a:rPr lang="ru-RU" dirty="0" smtClean="0"/>
              <a:t>.</a:t>
            </a:r>
          </a:p>
          <a:p>
            <a:pPr algn="ctr"/>
            <a:r>
              <a:rPr lang="ru-RU" dirty="0" smtClean="0"/>
              <a:t> </a:t>
            </a:r>
            <a:endParaRPr lang="ru-RU" dirty="0"/>
          </a:p>
          <a:p>
            <a:pPr algn="ctr"/>
            <a:r>
              <a:rPr lang="ru-RU" dirty="0" smtClean="0"/>
              <a:t>3) </a:t>
            </a:r>
            <a:r>
              <a:rPr lang="ru-RU" dirty="0"/>
              <a:t>Комплексную научную дисциплину, исследующую общие принципы рационального (для данного исторического момента) использования природных ресурсов человеческим обществом.</a:t>
            </a:r>
          </a:p>
          <a:p>
            <a:endParaRPr lang="ru-RU" dirty="0"/>
          </a:p>
        </p:txBody>
      </p:sp>
      <p:pic>
        <p:nvPicPr>
          <p:cNvPr id="16386" name="Picture 2" descr="https://userscontent2.emaze.com/images/547e7a6a-6e43-4714-8bba-adc6efc6d666/c295392c-1d88-4565-b165-3b678aa112e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4221088"/>
            <a:ext cx="4152363" cy="26369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83414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76672"/>
            <a:ext cx="763284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Задача природопользования </a:t>
            </a:r>
            <a:r>
              <a:rPr lang="ru-RU" dirty="0"/>
              <a:t>– разработка общих принципов осуществления всякой деятельности, связанной либо с непосредственным пользованием природой и ее ресурсами, либо с изменяющими ее воздействиями. </a:t>
            </a:r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b="1" dirty="0">
                <a:solidFill>
                  <a:srgbClr val="C00000"/>
                </a:solidFill>
              </a:rPr>
              <a:t>Объектом природопользования </a:t>
            </a:r>
            <a:r>
              <a:rPr lang="ru-RU" dirty="0"/>
              <a:t>как науки служит комплекс взаимоотношений между природными ресурсами, естественными условиями жизни общества и его социально-экономическим развитием. </a:t>
            </a:r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b="1" dirty="0">
                <a:solidFill>
                  <a:srgbClr val="C00000"/>
                </a:solidFill>
              </a:rPr>
              <a:t>Предмет ПП </a:t>
            </a:r>
            <a:r>
              <a:rPr lang="ru-RU" dirty="0"/>
              <a:t>– оптимизация отношений в системе "природа – общество", стремление к сохранению и воспроизводству среды жизни.</a:t>
            </a:r>
          </a:p>
        </p:txBody>
      </p:sp>
      <p:pic>
        <p:nvPicPr>
          <p:cNvPr id="5" name="Рисунок 4" descr="camis-ambalaj-surdurulebilirli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293095"/>
            <a:ext cx="9144000" cy="2564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4600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615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5618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1941" y="251356"/>
            <a:ext cx="34794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u="sng" dirty="0" smtClean="0">
                <a:solidFill>
                  <a:srgbClr val="C00000"/>
                </a:solidFill>
              </a:rPr>
              <a:t>ОТРАСЛИ ПРОИЗ</a:t>
            </a:r>
            <a:r>
              <a:rPr lang="ru-RU" b="1" u="sng" dirty="0" smtClean="0">
                <a:solidFill>
                  <a:srgbClr val="C00000"/>
                </a:solidFill>
              </a:rPr>
              <a:t>ВОДСТВА</a:t>
            </a:r>
            <a:endParaRPr lang="ru-RU" b="1" u="sng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836712"/>
            <a:ext cx="7416824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>
                <a:solidFill>
                  <a:srgbClr val="C00000"/>
                </a:solidFill>
              </a:rPr>
              <a:t>Отраслью</a:t>
            </a:r>
            <a:r>
              <a:rPr lang="ru-RU" dirty="0"/>
              <a:t> называется совокупность похожих видов хозяйственной деятельности. Отрасль объединяет предприятия, выпускающие однородную продукцию, например продукты питания, сельхозмашины, бытовую химию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0737" y="2295018"/>
            <a:ext cx="2797497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b="1" i="1" dirty="0" smtClean="0"/>
              <a:t>Производственная сфера</a:t>
            </a:r>
            <a:endParaRPr lang="ru-RU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5821900" y="2304036"/>
            <a:ext cx="2997744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b="1" i="1" dirty="0" smtClean="0"/>
              <a:t>Непроизводственная сфера</a:t>
            </a:r>
            <a:endParaRPr lang="ru-RU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232054" y="2873606"/>
            <a:ext cx="2757486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Тяжелая промышлен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ность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4508" y="3898730"/>
            <a:ext cx="1825436" cy="33855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Машиностроение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67744" y="3898730"/>
            <a:ext cx="2738436" cy="830997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Строительство и жилищно-коммунальное хозяйство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1703" y="3396516"/>
            <a:ext cx="2616037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Легкая промышлен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ность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28529" y="5022114"/>
            <a:ext cx="3193695" cy="33855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Бытовое обслуживание и сервис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989540" y="3424887"/>
            <a:ext cx="1172822" cy="33855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Транспорт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66251" y="2927160"/>
            <a:ext cx="741421" cy="33855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Связь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1531" y="4437339"/>
            <a:ext cx="1762283" cy="58477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Общественное питание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05101" y="2790457"/>
            <a:ext cx="1803251" cy="33855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Здравоохранение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527279" y="3270660"/>
            <a:ext cx="1383777" cy="33855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Образование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320772" y="3270660"/>
            <a:ext cx="1059970" cy="33855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Культура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66927" y="3878910"/>
            <a:ext cx="2349489" cy="33855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Торговля и управление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1835696" y="1815452"/>
            <a:ext cx="1296144" cy="31740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5769233" y="1786080"/>
            <a:ext cx="1372438" cy="34677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31923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43513"/>
            <a:ext cx="36724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C00000"/>
                </a:solidFill>
              </a:rPr>
              <a:t>Система нерационального природопользования </a:t>
            </a:r>
            <a:r>
              <a:rPr lang="ru-RU" dirty="0" smtClean="0"/>
              <a:t>- это </a:t>
            </a:r>
            <a:r>
              <a:rPr lang="ru-RU" dirty="0"/>
              <a:t>система, при которой в больших количествах и обычно не полностью используются наиболее легко доступные природные ресурсы, что приводит к быстрому истощению ресурсов.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427984" y="306896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 этом случае производится большое количество отходов и сильно загрязняется окружающая среда.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454940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Одним из многочисленных примеров нерационального природопользования может служить </a:t>
            </a:r>
            <a:r>
              <a:rPr lang="ru-RU" dirty="0" err="1"/>
              <a:t>подсечно</a:t>
            </a:r>
            <a:r>
              <a:rPr lang="ru-RU" dirty="0"/>
              <a:t>-огневое земледелие, распространенное и в наше время в юго-восточной Азии. Выжигание земель приводит к уничтожению древесины, загрязнению атмосферы, возникновению плохо контролируемых пожаров и т.д. </a:t>
            </a:r>
          </a:p>
        </p:txBody>
      </p:sp>
    </p:spTree>
    <p:extLst>
      <p:ext uri="{BB962C8B-B14F-4D97-AF65-F5344CB8AC3E}">
        <p14:creationId xmlns:p14="http://schemas.microsoft.com/office/powerpoint/2010/main" xmlns="" val="35274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89679"/>
            <a:ext cx="54543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Рациональное природопользование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/>
              <a:t>— это система природопользования, при которой достаточно полно используются добываемые природные </a:t>
            </a:r>
            <a:r>
              <a:rPr lang="ru-RU" dirty="0" smtClean="0"/>
              <a:t>ресурсы, </a:t>
            </a:r>
            <a:r>
              <a:rPr lang="ru-RU" dirty="0"/>
              <a:t>обеспечивается восстановление </a:t>
            </a:r>
            <a:r>
              <a:rPr lang="ru-RU" dirty="0" err="1"/>
              <a:t>возобновимых</a:t>
            </a:r>
            <a:r>
              <a:rPr lang="ru-RU" dirty="0"/>
              <a:t> природных ресурсов, полно и многократно используются отходы </a:t>
            </a:r>
            <a:r>
              <a:rPr lang="ru-RU" dirty="0" smtClean="0"/>
              <a:t>производства, </a:t>
            </a:r>
            <a:r>
              <a:rPr lang="ru-RU" dirty="0"/>
              <a:t>что позволяет значительно уменьшить загрязнение окружающей среды.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427984" y="4653136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Примером системы рационального природопользования может быть безотходное производство или безотходный цикл производства, в котором полностью используются отходы, в результате чего снижается расход сырья и сводится к минимуму загрязнение окружающей среды</a:t>
            </a:r>
          </a:p>
        </p:txBody>
      </p:sp>
    </p:spTree>
    <p:extLst>
      <p:ext uri="{BB962C8B-B14F-4D97-AF65-F5344CB8AC3E}">
        <p14:creationId xmlns:p14="http://schemas.microsoft.com/office/powerpoint/2010/main" xmlns="" val="3715808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8280920" cy="6324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/>
              <a:t>Рациональное природопользование предполагает высокоэффективное хозяйствование, не приводящее к резким изменениям природно-ресурсного потенциала, к которым социально-экономически не готово человечество, и не ведущее к глубоким переменам в окружающей человека природной среде, наносящим урон его здоровью или угрожающим самой его жизни</a:t>
            </a:r>
            <a:r>
              <a:rPr lang="ru-RU" i="1" dirty="0" smtClean="0"/>
              <a:t>.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algn="ctr"/>
            <a:r>
              <a:rPr lang="ru-RU" dirty="0">
                <a:solidFill>
                  <a:srgbClr val="C00000"/>
                </a:solidFill>
              </a:rPr>
              <a:t>В целом рациональное природопользование</a:t>
            </a:r>
            <a:r>
              <a:rPr lang="ru-RU" dirty="0"/>
              <a:t> должно осуществляться человеком так, чтобы в первую очередь была «польза» природе и далее себе, как элементу природы. В качестве показателей рационального природопользования могут выступать: </a:t>
            </a:r>
          </a:p>
          <a:p>
            <a:pPr algn="ctr">
              <a:lnSpc>
                <a:spcPct val="150000"/>
              </a:lnSpc>
            </a:pPr>
            <a:r>
              <a:rPr lang="ru-RU" dirty="0"/>
              <a:t>- Экологическая устойчивость биосферы.</a:t>
            </a:r>
          </a:p>
          <a:p>
            <a:pPr algn="ctr">
              <a:lnSpc>
                <a:spcPct val="150000"/>
              </a:lnSpc>
            </a:pPr>
            <a:r>
              <a:rPr lang="ru-RU" dirty="0"/>
              <a:t> - Здоровье человека, включая физическое, психологическое и нравственное. - Экономное использование природных ресурсов. </a:t>
            </a:r>
          </a:p>
          <a:p>
            <a:pPr algn="ctr">
              <a:lnSpc>
                <a:spcPct val="150000"/>
              </a:lnSpc>
            </a:pPr>
            <a:r>
              <a:rPr lang="ru-RU" dirty="0"/>
              <a:t>- Восполнение израсходованных природных ресурсов.</a:t>
            </a:r>
          </a:p>
          <a:p>
            <a:pPr>
              <a:lnSpc>
                <a:spcPct val="150000"/>
              </a:lnSpc>
            </a:pPr>
            <a:r>
              <a:rPr lang="ru-RU" dirty="0"/>
              <a:t>- Преимущественное использование возобновляемых природных ресурсов.</a:t>
            </a:r>
          </a:p>
        </p:txBody>
      </p:sp>
    </p:spTree>
    <p:extLst>
      <p:ext uri="{BB962C8B-B14F-4D97-AF65-F5344CB8AC3E}">
        <p14:creationId xmlns:p14="http://schemas.microsoft.com/office/powerpoint/2010/main" xmlns="" val="114229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293</TotalTime>
  <Words>1375</Words>
  <Application>Microsoft Office PowerPoint</Application>
  <PresentationFormat>Экран (4:3)</PresentationFormat>
  <Paragraphs>107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Виды и формы природопользования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и формы природопользования</dc:title>
  <dc:creator>Гость</dc:creator>
  <cp:lastModifiedBy>MOE</cp:lastModifiedBy>
  <cp:revision>11</cp:revision>
  <dcterms:created xsi:type="dcterms:W3CDTF">2019-02-07T07:28:47Z</dcterms:created>
  <dcterms:modified xsi:type="dcterms:W3CDTF">2019-02-07T19:57:59Z</dcterms:modified>
</cp:coreProperties>
</file>