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58" r:id="rId5"/>
    <p:sldId id="269" r:id="rId6"/>
    <p:sldId id="259" r:id="rId7"/>
    <p:sldId id="260" r:id="rId8"/>
    <p:sldId id="263" r:id="rId9"/>
    <p:sldId id="264" r:id="rId10"/>
    <p:sldId id="265"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100" d="100"/>
          <a:sy n="100" d="100"/>
        </p:scale>
        <p:origin x="498" y="6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4B77D87-A957-4AD6-9D7A-A8A5516A5CAB}" type="datetimeFigureOut">
              <a:rPr lang="ru-RU" smtClean="0"/>
              <a:pPr/>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417F2F-06CC-48B0-99A1-34D94651BFB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4B77D87-A957-4AD6-9D7A-A8A5516A5CAB}" type="datetimeFigureOut">
              <a:rPr lang="ru-RU" smtClean="0"/>
              <a:pPr/>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417F2F-06CC-48B0-99A1-34D94651BFB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4B77D87-A957-4AD6-9D7A-A8A5516A5CAB}" type="datetimeFigureOut">
              <a:rPr lang="ru-RU" smtClean="0"/>
              <a:pPr/>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417F2F-06CC-48B0-99A1-34D94651BFB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4B77D87-A957-4AD6-9D7A-A8A5516A5CAB}" type="datetimeFigureOut">
              <a:rPr lang="ru-RU" smtClean="0"/>
              <a:pPr/>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417F2F-06CC-48B0-99A1-34D94651BFB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4B77D87-A957-4AD6-9D7A-A8A5516A5CAB}" type="datetimeFigureOut">
              <a:rPr lang="ru-RU" smtClean="0"/>
              <a:pPr/>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5417F2F-06CC-48B0-99A1-34D94651BFB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4B77D87-A957-4AD6-9D7A-A8A5516A5CAB}" type="datetimeFigureOut">
              <a:rPr lang="ru-RU" smtClean="0"/>
              <a:pPr/>
              <a:t>13.12.2019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417F2F-06CC-48B0-99A1-34D94651BFB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4B77D87-A957-4AD6-9D7A-A8A5516A5CAB}" type="datetimeFigureOut">
              <a:rPr lang="ru-RU" smtClean="0"/>
              <a:pPr/>
              <a:t>13.12.2019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5417F2F-06CC-48B0-99A1-34D94651BFB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4B77D87-A957-4AD6-9D7A-A8A5516A5CAB}" type="datetimeFigureOut">
              <a:rPr lang="ru-RU" smtClean="0"/>
              <a:pPr/>
              <a:t>13.12.2019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5417F2F-06CC-48B0-99A1-34D94651BFB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4B77D87-A957-4AD6-9D7A-A8A5516A5CAB}" type="datetimeFigureOut">
              <a:rPr lang="ru-RU" smtClean="0"/>
              <a:pPr/>
              <a:t>13.12.2019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5417F2F-06CC-48B0-99A1-34D94651BFB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4B77D87-A957-4AD6-9D7A-A8A5516A5CAB}" type="datetimeFigureOut">
              <a:rPr lang="ru-RU" smtClean="0"/>
              <a:pPr/>
              <a:t>13.12.2019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417F2F-06CC-48B0-99A1-34D94651BFB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4B77D87-A957-4AD6-9D7A-A8A5516A5CAB}" type="datetimeFigureOut">
              <a:rPr lang="ru-RU" smtClean="0"/>
              <a:pPr/>
              <a:t>13.12.2019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5417F2F-06CC-48B0-99A1-34D94651BFB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B77D87-A957-4AD6-9D7A-A8A5516A5CAB}" type="datetimeFigureOut">
              <a:rPr lang="ru-RU" smtClean="0"/>
              <a:pPr/>
              <a:t>13.12.2019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417F2F-06CC-48B0-99A1-34D94651BFB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785927"/>
            <a:ext cx="7772400" cy="1814524"/>
          </a:xfrm>
        </p:spPr>
        <p:style>
          <a:lnRef idx="2">
            <a:schemeClr val="accent6"/>
          </a:lnRef>
          <a:fillRef idx="1">
            <a:schemeClr val="lt1"/>
          </a:fillRef>
          <a:effectRef idx="0">
            <a:schemeClr val="accent6"/>
          </a:effectRef>
          <a:fontRef idx="minor">
            <a:schemeClr val="dk1"/>
          </a:fontRef>
        </p:style>
        <p:txBody>
          <a:bodyPr>
            <a:normAutofit fontScale="90000"/>
          </a:bodyPr>
          <a:lstStyle/>
          <a:p>
            <a:r>
              <a:rPr lang="ru-RU" b="1" i="1" dirty="0" smtClean="0">
                <a:latin typeface="Times New Roman" pitchFamily="18" charset="0"/>
                <a:cs typeface="Times New Roman" pitchFamily="18" charset="0"/>
              </a:rPr>
              <a:t>Внутренняя политика Наполеона Бонапарта (1799-1804гг.)</a:t>
            </a:r>
            <a:endParaRPr lang="ru-RU" b="1" i="1" dirty="0">
              <a:latin typeface="Times New Roman" pitchFamily="18" charset="0"/>
              <a:cs typeface="Times New Roman" pitchFamily="18" charset="0"/>
            </a:endParaRPr>
          </a:p>
        </p:txBody>
      </p:sp>
      <p:sp>
        <p:nvSpPr>
          <p:cNvPr id="3" name="Подзаголовок 2"/>
          <p:cNvSpPr>
            <a:spLocks noGrp="1"/>
          </p:cNvSpPr>
          <p:nvPr>
            <p:ph type="subTitle" idx="1"/>
          </p:nvPr>
        </p:nvSpPr>
        <p:spPr/>
        <p:style>
          <a:lnRef idx="2">
            <a:schemeClr val="accent6"/>
          </a:lnRef>
          <a:fillRef idx="1">
            <a:schemeClr val="lt1"/>
          </a:fillRef>
          <a:effectRef idx="0">
            <a:schemeClr val="accent6"/>
          </a:effectRef>
          <a:fontRef idx="minor">
            <a:schemeClr val="dk1"/>
          </a:fontRef>
        </p:style>
        <p:txBody>
          <a:bodyPr/>
          <a:lstStyle/>
          <a:p>
            <a:r>
              <a:rPr lang="ru-RU" b="1" i="1" dirty="0" smtClean="0">
                <a:latin typeface="Times New Roman" pitchFamily="18" charset="0"/>
                <a:cs typeface="Times New Roman" pitchFamily="18" charset="0"/>
              </a:rPr>
              <a:t>Подготовили: </a:t>
            </a:r>
            <a:r>
              <a:rPr lang="ru-RU" b="1" i="1" dirty="0" err="1" smtClean="0">
                <a:latin typeface="Times New Roman" pitchFamily="18" charset="0"/>
                <a:cs typeface="Times New Roman" pitchFamily="18" charset="0"/>
              </a:rPr>
              <a:t>Прончатова</a:t>
            </a:r>
            <a:r>
              <a:rPr lang="ru-RU" b="1" i="1" dirty="0" smtClean="0">
                <a:latin typeface="Times New Roman" pitchFamily="18" charset="0"/>
                <a:cs typeface="Times New Roman" pitchFamily="18" charset="0"/>
              </a:rPr>
              <a:t> Мария и Севастьянова Валерия, </a:t>
            </a:r>
            <a:r>
              <a:rPr lang="en-US" b="1" i="1" dirty="0" smtClean="0">
                <a:latin typeface="Times New Roman" pitchFamily="18" charset="0"/>
                <a:cs typeface="Times New Roman" pitchFamily="18" charset="0"/>
              </a:rPr>
              <a:t>10</a:t>
            </a:r>
            <a:r>
              <a:rPr lang="ru-RU" b="1" i="1" smtClean="0">
                <a:latin typeface="Times New Roman" pitchFamily="18" charset="0"/>
                <a:cs typeface="Times New Roman" pitchFamily="18" charset="0"/>
              </a:rPr>
              <a:t>«</a:t>
            </a:r>
            <a:r>
              <a:rPr lang="ru-RU" b="1" i="1" smtClean="0">
                <a:latin typeface="Times New Roman" pitchFamily="18" charset="0"/>
                <a:cs typeface="Times New Roman" pitchFamily="18" charset="0"/>
              </a:rPr>
              <a:t>А</a:t>
            </a:r>
            <a:r>
              <a:rPr lang="ru-RU" b="1" i="1" smtClean="0">
                <a:latin typeface="Times New Roman" pitchFamily="18" charset="0"/>
                <a:cs typeface="Times New Roman" pitchFamily="18" charset="0"/>
              </a:rPr>
              <a:t>»</a:t>
            </a:r>
            <a:endParaRPr lang="ru-RU" b="1" i="1" dirty="0">
              <a:latin typeface="Times New Roman" pitchFamily="18" charset="0"/>
              <a:cs typeface="Times New Roman" pitchFamily="18" charset="0"/>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fontScale="90000"/>
          </a:bodyPr>
          <a:lstStyle/>
          <a:p>
            <a:r>
              <a:rPr lang="ru-RU" b="1" i="1" dirty="0" smtClean="0">
                <a:latin typeface="Times New Roman" pitchFamily="18" charset="0"/>
                <a:cs typeface="Times New Roman" pitchFamily="18" charset="0"/>
              </a:rPr>
              <a:t>«Ради славы Франции и своей власти»</a:t>
            </a:r>
            <a:endParaRPr lang="ru-RU" b="1" i="1" dirty="0">
              <a:latin typeface="Times New Roman" pitchFamily="18" charset="0"/>
              <a:cs typeface="Times New Roman" pitchFamily="18" charset="0"/>
            </a:endParaRPr>
          </a:p>
        </p:txBody>
      </p:sp>
      <p:sp>
        <p:nvSpPr>
          <p:cNvPr id="3" name="Содержимое 2"/>
          <p:cNvSpPr>
            <a:spLocks noGrp="1"/>
          </p:cNvSpPr>
          <p:nvPr>
            <p:ph idx="1"/>
          </p:nvPr>
        </p:nvSpPr>
        <p:spPr>
          <a:xfrm>
            <a:off x="4572000" y="1600200"/>
            <a:ext cx="4114800" cy="4525963"/>
          </a:xfrm>
        </p:spPr>
        <p:style>
          <a:lnRef idx="2">
            <a:schemeClr val="accent6"/>
          </a:lnRef>
          <a:fillRef idx="1">
            <a:schemeClr val="lt1"/>
          </a:fillRef>
          <a:effectRef idx="0">
            <a:schemeClr val="accent6"/>
          </a:effectRef>
          <a:fontRef idx="minor">
            <a:schemeClr val="dk1"/>
          </a:fontRef>
        </p:style>
        <p:txBody>
          <a:bodyPr>
            <a:normAutofit fontScale="77500" lnSpcReduction="20000"/>
          </a:bodyPr>
          <a:lstStyle/>
          <a:p>
            <a:pPr algn="ctr">
              <a:buNone/>
            </a:pPr>
            <a:r>
              <a:rPr lang="ru-RU" i="1" dirty="0" smtClean="0">
                <a:latin typeface="Times New Roman" pitchFamily="18" charset="0"/>
                <a:cs typeface="Times New Roman" pitchFamily="18" charset="0"/>
              </a:rPr>
              <a:t>    </a:t>
            </a:r>
            <a:r>
              <a:rPr lang="ru-RU" b="1" i="1" dirty="0" smtClean="0">
                <a:latin typeface="Times New Roman" pitchFamily="18" charset="0"/>
                <a:cs typeface="Times New Roman" pitchFamily="18" charset="0"/>
              </a:rPr>
              <a:t>Сильная армия была необходима как гарантия сохранения существующего режима.  Армия Наполеона состояла из пехоты, кавалерии и артиллерии, вооружённой пушками, инженерных частей и обоза. Гордостью армии была императорская гвардия. Наполеон назвал её Великой.</a:t>
            </a:r>
            <a:endParaRPr lang="ru-RU" b="1" i="1" dirty="0">
              <a:latin typeface="Times New Roman" pitchFamily="18" charset="0"/>
              <a:cs typeface="Times New Roman" pitchFamily="18" charset="0"/>
            </a:endParaRPr>
          </a:p>
        </p:txBody>
      </p:sp>
      <p:pic>
        <p:nvPicPr>
          <p:cNvPr id="2050" name="Picture 2" descr="http://pre01.deviantart.net/5a82/th/pre/f/2010/243/9/1/napoleon_bonaparte_by_phothooth-d2xoyxn.jpg"/>
          <p:cNvPicPr>
            <a:picLocks noChangeAspect="1" noChangeArrowheads="1"/>
          </p:cNvPicPr>
          <p:nvPr/>
        </p:nvPicPr>
        <p:blipFill>
          <a:blip r:embed="rId2"/>
          <a:srcRect/>
          <a:stretch>
            <a:fillRect/>
          </a:stretch>
        </p:blipFill>
        <p:spPr bwMode="auto">
          <a:xfrm>
            <a:off x="714348" y="1571612"/>
            <a:ext cx="3471993" cy="4768871"/>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ll dir="l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lstStyle/>
          <a:p>
            <a:r>
              <a:rPr lang="ru-RU" b="1" i="1" dirty="0" smtClean="0">
                <a:latin typeface="Times New Roman" pitchFamily="18" charset="0"/>
                <a:cs typeface="Times New Roman" pitchFamily="18" charset="0"/>
              </a:rPr>
              <a:t>«Истинная слава» Наполеона</a:t>
            </a:r>
            <a:endParaRPr lang="ru-RU" b="1" i="1" dirty="0">
              <a:latin typeface="Times New Roman" pitchFamily="18" charset="0"/>
              <a:cs typeface="Times New Roman" pitchFamily="18" charset="0"/>
            </a:endParaRPr>
          </a:p>
        </p:txBody>
      </p:sp>
      <p:sp>
        <p:nvSpPr>
          <p:cNvPr id="3" name="Содержимое 2"/>
          <p:cNvSpPr>
            <a:spLocks noGrp="1"/>
          </p:cNvSpPr>
          <p:nvPr>
            <p:ph idx="1"/>
          </p:nvPr>
        </p:nvSpPr>
        <p:spPr>
          <a:xfrm>
            <a:off x="4572000" y="1600200"/>
            <a:ext cx="4114800" cy="4525963"/>
          </a:xfrm>
        </p:spPr>
        <p:style>
          <a:lnRef idx="2">
            <a:schemeClr val="accent6"/>
          </a:lnRef>
          <a:fillRef idx="1">
            <a:schemeClr val="lt1"/>
          </a:fillRef>
          <a:effectRef idx="0">
            <a:schemeClr val="accent6"/>
          </a:effectRef>
          <a:fontRef idx="minor">
            <a:schemeClr val="dk1"/>
          </a:fontRef>
        </p:style>
        <p:txBody>
          <a:bodyPr>
            <a:normAutofit fontScale="85000" lnSpcReduction="20000"/>
          </a:bodyPr>
          <a:lstStyle/>
          <a:p>
            <a:pPr algn="ctr">
              <a:buNone/>
            </a:pPr>
            <a:r>
              <a:rPr lang="ru-RU" b="1" i="1" dirty="0" smtClean="0">
                <a:latin typeface="Times New Roman" pitchFamily="18" charset="0"/>
                <a:cs typeface="Times New Roman" pitchFamily="18" charset="0"/>
              </a:rPr>
              <a:t>В 1804 году был издан Гражданский кодекс, или Кодекс Наполеона, провозгласивший равенство граждан перед законом, неприкосновенность личности и собственности, свободу совести и прочие либеральные ценности.</a:t>
            </a:r>
            <a:endParaRPr lang="ru-RU" b="1" i="1" dirty="0">
              <a:latin typeface="Times New Roman" pitchFamily="18" charset="0"/>
              <a:cs typeface="Times New Roman" pitchFamily="18" charset="0"/>
            </a:endParaRPr>
          </a:p>
        </p:txBody>
      </p:sp>
      <p:pic>
        <p:nvPicPr>
          <p:cNvPr id="24578" name="Picture 2" descr="https://kupiqla.ru/shop/images/knigi/prochee-knigi/343302-bonapart-kodeks-napoleon-grazhdanskiy.jpg"/>
          <p:cNvPicPr>
            <a:picLocks noChangeAspect="1" noChangeArrowheads="1"/>
          </p:cNvPicPr>
          <p:nvPr/>
        </p:nvPicPr>
        <p:blipFill>
          <a:blip r:embed="rId2"/>
          <a:srcRect/>
          <a:stretch>
            <a:fillRect/>
          </a:stretch>
        </p:blipFill>
        <p:spPr bwMode="auto">
          <a:xfrm>
            <a:off x="642910" y="1571612"/>
            <a:ext cx="3541239" cy="471490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ll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fontScale="90000"/>
          </a:bodyPr>
          <a:lstStyle/>
          <a:p>
            <a:r>
              <a:rPr lang="ru-RU" b="1" i="1" dirty="0" smtClean="0">
                <a:latin typeface="Times New Roman" pitchFamily="18" charset="0"/>
                <a:cs typeface="Times New Roman" pitchFamily="18" charset="0"/>
              </a:rPr>
              <a:t>От Франции революционной к Франции буржуазной…</a:t>
            </a:r>
            <a:endParaRPr lang="ru-RU" b="1" i="1" dirty="0">
              <a:latin typeface="Times New Roman" pitchFamily="18" charset="0"/>
              <a:cs typeface="Times New Roman" pitchFamily="18" charset="0"/>
            </a:endParaRPr>
          </a:p>
        </p:txBody>
      </p:sp>
      <p:sp>
        <p:nvSpPr>
          <p:cNvPr id="3" name="Содержимое 2"/>
          <p:cNvSpPr>
            <a:spLocks noGrp="1"/>
          </p:cNvSpPr>
          <p:nvPr>
            <p:ph idx="1"/>
          </p:nvPr>
        </p:nvSpPr>
        <p:spPr>
          <a:xfrm>
            <a:off x="4929190" y="1600200"/>
            <a:ext cx="3757610" cy="4525963"/>
          </a:xfrm>
        </p:spPr>
        <p:style>
          <a:lnRef idx="2">
            <a:schemeClr val="accent6"/>
          </a:lnRef>
          <a:fillRef idx="1">
            <a:schemeClr val="lt1"/>
          </a:fillRef>
          <a:effectRef idx="0">
            <a:schemeClr val="accent6"/>
          </a:effectRef>
          <a:fontRef idx="minor">
            <a:schemeClr val="dk1"/>
          </a:fontRef>
        </p:style>
        <p:txBody>
          <a:bodyPr>
            <a:normAutofit fontScale="77500" lnSpcReduction="20000"/>
          </a:bodyPr>
          <a:lstStyle/>
          <a:p>
            <a:pPr algn="ctr">
              <a:buNone/>
            </a:pPr>
            <a:r>
              <a:rPr lang="ru-RU" b="1" i="1" dirty="0" smtClean="0">
                <a:latin typeface="Times New Roman" pitchFamily="18" charset="0"/>
                <a:cs typeface="Times New Roman" pitchFamily="18" charset="0"/>
              </a:rPr>
              <a:t>Генерал Бонапарт был принят в качестве главы государства. Установив военную диктатуру, Наполеон занялся восстановлением экономики, государственного управления и правовой систем. Он готовился управлять страной буржуа, крестьян и собственников.</a:t>
            </a:r>
            <a:endParaRPr lang="ru-RU" b="1" i="1" dirty="0">
              <a:latin typeface="Times New Roman" pitchFamily="18" charset="0"/>
              <a:cs typeface="Times New Roman" pitchFamily="18" charset="0"/>
            </a:endParaRPr>
          </a:p>
        </p:txBody>
      </p:sp>
      <p:pic>
        <p:nvPicPr>
          <p:cNvPr id="10242" name="Picture 2" descr="http://mtdata.ru/u16/photoE303/20694311512-0/original.jpg"/>
          <p:cNvPicPr>
            <a:picLocks noChangeAspect="1" noChangeArrowheads="1"/>
          </p:cNvPicPr>
          <p:nvPr/>
        </p:nvPicPr>
        <p:blipFill>
          <a:blip r:embed="rId2"/>
          <a:srcRect/>
          <a:stretch>
            <a:fillRect/>
          </a:stretch>
        </p:blipFill>
        <p:spPr bwMode="auto">
          <a:xfrm>
            <a:off x="785786" y="1571612"/>
            <a:ext cx="3695674" cy="486423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43108" y="357166"/>
            <a:ext cx="5143536" cy="181588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ru-RU" sz="2800" b="1" i="1" dirty="0" smtClean="0">
                <a:latin typeface="Times New Roman" pitchFamily="18" charset="0"/>
                <a:cs typeface="Times New Roman" pitchFamily="18" charset="0"/>
              </a:rPr>
              <a:t>Период с 1799 до 1804 года, когда власть сосредоточилась в руках консулов, историки назвали консульством.</a:t>
            </a:r>
            <a:endParaRPr lang="ru-RU" sz="2800" b="1" dirty="0"/>
          </a:p>
        </p:txBody>
      </p:sp>
      <p:pic>
        <p:nvPicPr>
          <p:cNvPr id="1026" name="Picture 2" descr="http://s3.amazonaws.com/s3.timetoast.com/public/uploads/photos/4625879/3consuls.jpg?1475119045"/>
          <p:cNvPicPr>
            <a:picLocks noChangeAspect="1" noChangeArrowheads="1"/>
          </p:cNvPicPr>
          <p:nvPr/>
        </p:nvPicPr>
        <p:blipFill>
          <a:blip r:embed="rId2"/>
          <a:srcRect/>
          <a:stretch>
            <a:fillRect/>
          </a:stretch>
        </p:blipFill>
        <p:spPr bwMode="auto">
          <a:xfrm>
            <a:off x="2428860" y="2214554"/>
            <a:ext cx="4595811" cy="436829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fontScale="90000"/>
          </a:bodyPr>
          <a:lstStyle/>
          <a:p>
            <a:r>
              <a:rPr lang="ru-RU" b="1" i="1" dirty="0" smtClean="0">
                <a:latin typeface="Times New Roman" pitchFamily="18" charset="0"/>
                <a:cs typeface="Times New Roman" pitchFamily="18" charset="0"/>
              </a:rPr>
              <a:t>«Успокоение, порядок, законность»</a:t>
            </a:r>
            <a:endParaRPr lang="ru-RU" b="1" i="1" dirty="0">
              <a:latin typeface="Times New Roman" pitchFamily="18" charset="0"/>
              <a:cs typeface="Times New Roman" pitchFamily="18" charset="0"/>
            </a:endParaRPr>
          </a:p>
        </p:txBody>
      </p:sp>
      <p:sp>
        <p:nvSpPr>
          <p:cNvPr id="3" name="Содержимое 2"/>
          <p:cNvSpPr>
            <a:spLocks noGrp="1"/>
          </p:cNvSpPr>
          <p:nvPr>
            <p:ph idx="1"/>
          </p:nvPr>
        </p:nvSpPr>
        <p:spPr>
          <a:xfrm>
            <a:off x="4572000" y="1714488"/>
            <a:ext cx="4114800" cy="4071966"/>
          </a:xfrm>
        </p:spPr>
        <p:style>
          <a:lnRef idx="2">
            <a:schemeClr val="accent6"/>
          </a:lnRef>
          <a:fillRef idx="1">
            <a:schemeClr val="lt1"/>
          </a:fillRef>
          <a:effectRef idx="0">
            <a:schemeClr val="accent6"/>
          </a:effectRef>
          <a:fontRef idx="minor">
            <a:schemeClr val="dk1"/>
          </a:fontRef>
        </p:style>
        <p:txBody>
          <a:bodyPr>
            <a:noAutofit/>
          </a:bodyPr>
          <a:lstStyle/>
          <a:p>
            <a:pPr algn="ctr">
              <a:buNone/>
            </a:pPr>
            <a:r>
              <a:rPr lang="ru-RU" sz="2000" i="1" dirty="0" smtClean="0">
                <a:latin typeface="Times New Roman" pitchFamily="18" charset="0"/>
                <a:cs typeface="Times New Roman" pitchFamily="18" charset="0"/>
              </a:rPr>
              <a:t>     </a:t>
            </a:r>
            <a:r>
              <a:rPr lang="ru-RU" sz="2000" b="1" i="1" dirty="0" smtClean="0">
                <a:latin typeface="Times New Roman" pitchFamily="18" charset="0"/>
                <a:cs typeface="Times New Roman" pitchFamily="18" charset="0"/>
              </a:rPr>
              <a:t>Принятая в 1799 г. Конституция, провозгласившая своими принципами «успокоение, порядок, законность», вручала исполнительную власть трём консулам. Первому консулу принадлежало право издавать законы, объявлять войну и заключать мир. Второй и третий консулы имели право только на совещательный голос.</a:t>
            </a:r>
            <a:endParaRPr lang="ru-RU" sz="2000" b="1" i="1" dirty="0">
              <a:latin typeface="Times New Roman" pitchFamily="18" charset="0"/>
              <a:cs typeface="Times New Roman" pitchFamily="18" charset="0"/>
            </a:endParaRPr>
          </a:p>
        </p:txBody>
      </p:sp>
      <p:pic>
        <p:nvPicPr>
          <p:cNvPr id="9218" name="Picture 2" descr="http://os1.i.ua/3/1/8675986_e7ab6178.jpg"/>
          <p:cNvPicPr>
            <a:picLocks noChangeAspect="1" noChangeArrowheads="1"/>
          </p:cNvPicPr>
          <p:nvPr/>
        </p:nvPicPr>
        <p:blipFill>
          <a:blip r:embed="rId2"/>
          <a:srcRect/>
          <a:stretch>
            <a:fillRect/>
          </a:stretch>
        </p:blipFill>
        <p:spPr bwMode="auto">
          <a:xfrm>
            <a:off x="142844" y="1714488"/>
            <a:ext cx="4292447" cy="321471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fontScale="90000"/>
          </a:bodyPr>
          <a:lstStyle/>
          <a:p>
            <a:r>
              <a:rPr lang="ru-RU" b="1" i="1" dirty="0" smtClean="0">
                <a:latin typeface="Times New Roman" pitchFamily="18" charset="0"/>
                <a:cs typeface="Times New Roman" pitchFamily="18" charset="0"/>
              </a:rPr>
              <a:t>Основные направления политики Консульства:</a:t>
            </a:r>
            <a:endParaRPr lang="ru-RU" b="1" i="1" dirty="0">
              <a:latin typeface="Times New Roman" pitchFamily="18" charset="0"/>
              <a:cs typeface="Times New Roman" pitchFamily="18" charset="0"/>
            </a:endParaRPr>
          </a:p>
        </p:txBody>
      </p:sp>
      <p:sp>
        <p:nvSpPr>
          <p:cNvPr id="3" name="Содержимое 2"/>
          <p:cNvSpPr>
            <a:spLocks noGrp="1"/>
          </p:cNvSpPr>
          <p:nvPr>
            <p:ph idx="1"/>
          </p:nvPr>
        </p:nvSpPr>
        <p:spPr>
          <a:xfrm>
            <a:off x="428596" y="1643050"/>
            <a:ext cx="8229600" cy="4525963"/>
          </a:xfrm>
        </p:spPr>
        <p:style>
          <a:lnRef idx="2">
            <a:schemeClr val="accent6"/>
          </a:lnRef>
          <a:fillRef idx="1">
            <a:schemeClr val="lt1"/>
          </a:fillRef>
          <a:effectRef idx="0">
            <a:schemeClr val="accent6"/>
          </a:effectRef>
          <a:fontRef idx="minor">
            <a:schemeClr val="dk1"/>
          </a:fontRef>
        </p:style>
        <p:txBody>
          <a:bodyPr>
            <a:normAutofit fontScale="85000" lnSpcReduction="10000"/>
          </a:bodyPr>
          <a:lstStyle/>
          <a:p>
            <a:pPr>
              <a:buFont typeface="Wingdings" pitchFamily="2" charset="2"/>
              <a:buChar char="q"/>
            </a:pPr>
            <a:r>
              <a:rPr lang="ru-RU" b="1" i="1" dirty="0" smtClean="0">
                <a:latin typeface="Times New Roman" pitchFamily="18" charset="0"/>
                <a:cs typeface="Times New Roman" pitchFamily="18" charset="0"/>
              </a:rPr>
              <a:t>Развитие предпринимательской деятельности</a:t>
            </a:r>
          </a:p>
          <a:p>
            <a:pPr>
              <a:buFont typeface="Wingdings" pitchFamily="2" charset="2"/>
              <a:buChar char="q"/>
            </a:pPr>
            <a:r>
              <a:rPr lang="ru-RU" b="1" i="1" dirty="0" smtClean="0">
                <a:latin typeface="Times New Roman" pitchFamily="18" charset="0"/>
                <a:cs typeface="Times New Roman" pitchFamily="18" charset="0"/>
              </a:rPr>
              <a:t>Реформа финансовой системы</a:t>
            </a:r>
          </a:p>
          <a:p>
            <a:pPr>
              <a:buFont typeface="Wingdings" pitchFamily="2" charset="2"/>
              <a:buChar char="q"/>
            </a:pPr>
            <a:r>
              <a:rPr lang="ru-RU" b="1" i="1" dirty="0" smtClean="0">
                <a:latin typeface="Times New Roman" pitchFamily="18" charset="0"/>
                <a:cs typeface="Times New Roman" pitchFamily="18" charset="0"/>
              </a:rPr>
              <a:t>Большое строительство в стране</a:t>
            </a:r>
          </a:p>
          <a:p>
            <a:pPr>
              <a:buFont typeface="Wingdings" pitchFamily="2" charset="2"/>
              <a:buChar char="q"/>
            </a:pPr>
            <a:r>
              <a:rPr lang="ru-RU" b="1" i="1" dirty="0" smtClean="0">
                <a:latin typeface="Times New Roman" pitchFamily="18" charset="0"/>
                <a:cs typeface="Times New Roman" pitchFamily="18" charset="0"/>
              </a:rPr>
              <a:t>Ускорение промышленного переворота, создание новых рабочих мест</a:t>
            </a:r>
          </a:p>
          <a:p>
            <a:pPr>
              <a:buFont typeface="Wingdings" pitchFamily="2" charset="2"/>
              <a:buChar char="q"/>
            </a:pPr>
            <a:r>
              <a:rPr lang="ru-RU" b="1" i="1" dirty="0" smtClean="0">
                <a:latin typeface="Times New Roman" pitchFamily="18" charset="0"/>
                <a:cs typeface="Times New Roman" pitchFamily="18" charset="0"/>
              </a:rPr>
              <a:t>Заключение соглашения с Папой Римским о нормализации отношений</a:t>
            </a:r>
          </a:p>
          <a:p>
            <a:pPr>
              <a:buFont typeface="Wingdings" pitchFamily="2" charset="2"/>
              <a:buChar char="q"/>
            </a:pPr>
            <a:r>
              <a:rPr lang="ru-RU" b="1" i="1" dirty="0" smtClean="0">
                <a:latin typeface="Times New Roman" pitchFamily="18" charset="0"/>
                <a:cs typeface="Times New Roman" pitchFamily="18" charset="0"/>
              </a:rPr>
              <a:t>Амнистия эмигрантам</a:t>
            </a:r>
          </a:p>
          <a:p>
            <a:pPr>
              <a:buFont typeface="Wingdings" pitchFamily="2" charset="2"/>
              <a:buChar char="q"/>
            </a:pPr>
            <a:r>
              <a:rPr lang="ru-RU" b="1" i="1" dirty="0" smtClean="0">
                <a:latin typeface="Times New Roman" pitchFamily="18" charset="0"/>
                <a:cs typeface="Times New Roman" pitchFamily="18" charset="0"/>
              </a:rPr>
              <a:t>Создание мощной машины полицейского сыска</a:t>
            </a:r>
          </a:p>
          <a:p>
            <a:pPr>
              <a:buFont typeface="Wingdings" pitchFamily="2" charset="2"/>
              <a:buChar char="q"/>
            </a:pPr>
            <a:endParaRPr lang="ru-RU" b="1" i="1" dirty="0">
              <a:latin typeface="Times New Roman" pitchFamily="18" charset="0"/>
              <a:cs typeface="Times New Roman" pitchFamily="18" charset="0"/>
            </a:endParaRPr>
          </a:p>
        </p:txBody>
      </p:sp>
    </p:spTree>
  </p:cSld>
  <p:clrMapOvr>
    <a:masterClrMapping/>
  </p:clrMapOvr>
  <p:transition>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214942" y="285729"/>
            <a:ext cx="3471858" cy="4357718"/>
          </a:xfrm>
        </p:spPr>
        <p:style>
          <a:lnRef idx="2">
            <a:schemeClr val="accent6"/>
          </a:lnRef>
          <a:fillRef idx="1">
            <a:schemeClr val="lt1"/>
          </a:fillRef>
          <a:effectRef idx="0">
            <a:schemeClr val="accent6"/>
          </a:effectRef>
          <a:fontRef idx="minor">
            <a:schemeClr val="dk1"/>
          </a:fontRef>
        </p:style>
        <p:txBody>
          <a:bodyPr>
            <a:normAutofit fontScale="85000" lnSpcReduction="20000"/>
          </a:bodyPr>
          <a:lstStyle/>
          <a:p>
            <a:pPr algn="ctr">
              <a:buNone/>
            </a:pPr>
            <a:r>
              <a:rPr lang="ru-RU" sz="3300" b="1" i="1" dirty="0" smtClean="0">
                <a:latin typeface="Times New Roman" pitchFamily="18" charset="0"/>
                <a:cs typeface="Times New Roman" pitchFamily="18" charset="0"/>
              </a:rPr>
              <a:t>В стране установился режим личной власти.</a:t>
            </a:r>
          </a:p>
          <a:p>
            <a:pPr algn="ctr">
              <a:buNone/>
            </a:pPr>
            <a:r>
              <a:rPr lang="ru-RU" sz="3300" b="1" i="1" dirty="0" smtClean="0">
                <a:latin typeface="Times New Roman" pitchFamily="18" charset="0"/>
                <a:cs typeface="Times New Roman" pitchFamily="18" charset="0"/>
              </a:rPr>
              <a:t>Наполеон Бонапарт стал главной политической фигурой во Франции. Страна вступила на путь гражданского </a:t>
            </a:r>
            <a:r>
              <a:rPr lang="ru-RU" b="1" i="1" dirty="0" smtClean="0">
                <a:latin typeface="Times New Roman" pitchFamily="18" charset="0"/>
                <a:cs typeface="Times New Roman" pitchFamily="18" charset="0"/>
              </a:rPr>
              <a:t>мира.</a:t>
            </a:r>
          </a:p>
        </p:txBody>
      </p:sp>
      <p:pic>
        <p:nvPicPr>
          <p:cNvPr id="8194" name="Picture 2" descr="http://polzam.ru/media/k2/items/cache/5709ab37f70d899bd3794356bcaad57a_XL.jpg"/>
          <p:cNvPicPr>
            <a:picLocks noChangeAspect="1" noChangeArrowheads="1"/>
          </p:cNvPicPr>
          <p:nvPr/>
        </p:nvPicPr>
        <p:blipFill>
          <a:blip r:embed="rId2"/>
          <a:srcRect/>
          <a:stretch>
            <a:fillRect/>
          </a:stretch>
        </p:blipFill>
        <p:spPr bwMode="auto">
          <a:xfrm>
            <a:off x="285720" y="500042"/>
            <a:ext cx="4656141" cy="601676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fontScale="90000"/>
          </a:bodyPr>
          <a:lstStyle/>
          <a:p>
            <a:r>
              <a:rPr lang="ru-RU" b="1" i="1" dirty="0" smtClean="0">
                <a:latin typeface="Times New Roman" pitchFamily="18" charset="0"/>
                <a:cs typeface="Times New Roman" pitchFamily="18" charset="0"/>
              </a:rPr>
              <a:t>«Свобода, равенство и собственность!»</a:t>
            </a:r>
            <a:endParaRPr lang="ru-RU" b="1" i="1" dirty="0">
              <a:latin typeface="Times New Roman" pitchFamily="18" charset="0"/>
              <a:cs typeface="Times New Roman" pitchFamily="18" charset="0"/>
            </a:endParaRPr>
          </a:p>
        </p:txBody>
      </p:sp>
      <p:sp>
        <p:nvSpPr>
          <p:cNvPr id="3" name="Содержимое 2"/>
          <p:cNvSpPr>
            <a:spLocks noGrp="1"/>
          </p:cNvSpPr>
          <p:nvPr>
            <p:ph idx="1"/>
          </p:nvPr>
        </p:nvSpPr>
        <p:spPr>
          <a:xfrm>
            <a:off x="4572000" y="1600200"/>
            <a:ext cx="4114800" cy="4525963"/>
          </a:xfrm>
        </p:spPr>
        <p:style>
          <a:lnRef idx="2">
            <a:schemeClr val="accent6"/>
          </a:lnRef>
          <a:fillRef idx="1">
            <a:schemeClr val="lt1"/>
          </a:fillRef>
          <a:effectRef idx="0">
            <a:schemeClr val="accent6"/>
          </a:effectRef>
          <a:fontRef idx="minor">
            <a:schemeClr val="dk1"/>
          </a:fontRef>
        </p:style>
        <p:txBody>
          <a:bodyPr>
            <a:normAutofit fontScale="62500" lnSpcReduction="20000"/>
          </a:bodyPr>
          <a:lstStyle/>
          <a:p>
            <a:pPr algn="ctr">
              <a:buNone/>
            </a:pPr>
            <a:r>
              <a:rPr lang="ru-RU" b="1" i="1" dirty="0" smtClean="0">
                <a:latin typeface="Times New Roman" pitchFamily="18" charset="0"/>
                <a:cs typeface="Times New Roman" pitchFamily="18" charset="0"/>
              </a:rPr>
              <a:t>Правительство всячески поощряло развитие предпринимательской деятельности. Поэтому были</a:t>
            </a:r>
            <a:r>
              <a:rPr lang="en-US" b="1" i="1" dirty="0" smtClean="0">
                <a:latin typeface="Times New Roman" pitchFamily="18" charset="0"/>
                <a:cs typeface="Times New Roman" pitchFamily="18" charset="0"/>
              </a:rPr>
              <a:t> </a:t>
            </a:r>
            <a:r>
              <a:rPr lang="ru-RU" b="1" i="1" dirty="0" smtClean="0">
                <a:latin typeface="Times New Roman" pitchFamily="18" charset="0"/>
                <a:cs typeface="Times New Roman" pitchFamily="18" charset="0"/>
              </a:rPr>
              <a:t>приняты законы, подтверждавшие право владения имуществом, приобретённым в годы революции. Наполеон Бонапарт провёл реформу финансовой системы, включая создание французского банка и укрепление новой денежной единицы – франка. Произошло ускорение промышленного переворота.</a:t>
            </a:r>
            <a:endParaRPr lang="ru-RU" b="1" i="1" dirty="0">
              <a:latin typeface="Times New Roman" pitchFamily="18" charset="0"/>
              <a:cs typeface="Times New Roman" pitchFamily="18" charset="0"/>
            </a:endParaRPr>
          </a:p>
        </p:txBody>
      </p:sp>
      <p:sp>
        <p:nvSpPr>
          <p:cNvPr id="7170" name="AutoShape 2" descr="https://kak2z.ru/my_img/img/2016/08/18/a041f.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5" name="Picture 2" descr="https://kak2z.ru/my_img/img/2016/08/18/a041f.jpg"/>
          <p:cNvPicPr>
            <a:picLocks noChangeAspect="1" noChangeArrowheads="1"/>
          </p:cNvPicPr>
          <p:nvPr/>
        </p:nvPicPr>
        <p:blipFill>
          <a:blip r:embed="rId2"/>
          <a:srcRect/>
          <a:stretch>
            <a:fillRect/>
          </a:stretch>
        </p:blipFill>
        <p:spPr bwMode="auto">
          <a:xfrm>
            <a:off x="285720" y="1785926"/>
            <a:ext cx="4613218" cy="368480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ll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normAutofit fontScale="90000"/>
          </a:bodyPr>
          <a:lstStyle/>
          <a:p>
            <a:r>
              <a:rPr lang="ru-RU" b="1" i="1" dirty="0" smtClean="0">
                <a:latin typeface="Times New Roman" pitchFamily="18" charset="0"/>
                <a:cs typeface="Times New Roman" pitchFamily="18" charset="0"/>
              </a:rPr>
              <a:t>«Общество без религии подобно кораблю без компаса»</a:t>
            </a:r>
            <a:endParaRPr lang="ru-RU" b="1" i="1" dirty="0">
              <a:latin typeface="Times New Roman" pitchFamily="18" charset="0"/>
              <a:cs typeface="Times New Roman" pitchFamily="18" charset="0"/>
            </a:endParaRPr>
          </a:p>
        </p:txBody>
      </p:sp>
      <p:sp>
        <p:nvSpPr>
          <p:cNvPr id="3" name="Содержимое 2"/>
          <p:cNvSpPr>
            <a:spLocks noGrp="1"/>
          </p:cNvSpPr>
          <p:nvPr>
            <p:ph idx="1"/>
          </p:nvPr>
        </p:nvSpPr>
        <p:spPr>
          <a:xfrm>
            <a:off x="5000628" y="1571612"/>
            <a:ext cx="3757610" cy="4525963"/>
          </a:xfrm>
        </p:spPr>
        <p:style>
          <a:lnRef idx="2">
            <a:schemeClr val="accent6"/>
          </a:lnRef>
          <a:fillRef idx="1">
            <a:schemeClr val="lt1"/>
          </a:fillRef>
          <a:effectRef idx="0">
            <a:schemeClr val="accent6"/>
          </a:effectRef>
          <a:fontRef idx="minor">
            <a:schemeClr val="dk1"/>
          </a:fontRef>
        </p:style>
        <p:txBody>
          <a:bodyPr>
            <a:noAutofit/>
          </a:bodyPr>
          <a:lstStyle/>
          <a:p>
            <a:pPr algn="ctr">
              <a:buNone/>
            </a:pPr>
            <a:r>
              <a:rPr lang="ru-RU" sz="2000" b="1" i="1" dirty="0" smtClean="0">
                <a:latin typeface="Times New Roman" pitchFamily="18" charset="0"/>
                <a:cs typeface="Times New Roman" pitchFamily="18" charset="0"/>
              </a:rPr>
              <a:t>     Католическая религия объявлялась «религией огромного большинства французских граждан», отделение церкви от государства отменялось. Правительство Бонапарта пыталось проводить политику умиротворения нации. Особое внимание уделял укреплению полиции. Была создана мощная машина полицейского сыска.</a:t>
            </a:r>
            <a:endParaRPr lang="ru-RU" sz="2000" b="1" i="1" dirty="0">
              <a:latin typeface="Times New Roman" pitchFamily="18" charset="0"/>
              <a:cs typeface="Times New Roman" pitchFamily="18" charset="0"/>
            </a:endParaRPr>
          </a:p>
        </p:txBody>
      </p:sp>
      <p:pic>
        <p:nvPicPr>
          <p:cNvPr id="4098" name="Picture 2" descr="https://upload.wikimedia.org/wikipedia/commons/f/f2/%D0%9D%D0%B0%D0%BF%D0%BE%D0%BB%D0%B5%D0%BE%D0%BD_%D0%B8_%D0%BA%D0%B0%D1%80%D0%B4%D0%B8%D0%BD%D0%B0%D0%BB.jpg"/>
          <p:cNvPicPr>
            <a:picLocks noChangeAspect="1" noChangeArrowheads="1"/>
          </p:cNvPicPr>
          <p:nvPr/>
        </p:nvPicPr>
        <p:blipFill>
          <a:blip r:embed="rId2"/>
          <a:srcRect/>
          <a:stretch>
            <a:fillRect/>
          </a:stretch>
        </p:blipFill>
        <p:spPr bwMode="auto">
          <a:xfrm>
            <a:off x="142844" y="1643050"/>
            <a:ext cx="4609970" cy="340808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ll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lstStyle/>
          <a:p>
            <a:r>
              <a:rPr lang="ru-RU" b="1" i="1" dirty="0" smtClean="0">
                <a:latin typeface="Times New Roman" pitchFamily="18" charset="0"/>
                <a:cs typeface="Times New Roman" pitchFamily="18" charset="0"/>
              </a:rPr>
              <a:t>«Революционер на троне»</a:t>
            </a:r>
            <a:endParaRPr lang="ru-RU" b="1" i="1" dirty="0">
              <a:latin typeface="Times New Roman" pitchFamily="18" charset="0"/>
              <a:cs typeface="Times New Roman" pitchFamily="18" charset="0"/>
            </a:endParaRPr>
          </a:p>
        </p:txBody>
      </p:sp>
      <p:sp>
        <p:nvSpPr>
          <p:cNvPr id="3" name="Содержимое 2"/>
          <p:cNvSpPr>
            <a:spLocks noGrp="1"/>
          </p:cNvSpPr>
          <p:nvPr>
            <p:ph idx="1"/>
          </p:nvPr>
        </p:nvSpPr>
        <p:spPr>
          <a:xfrm>
            <a:off x="4357686" y="1571612"/>
            <a:ext cx="4114800" cy="4525963"/>
          </a:xfrm>
        </p:spPr>
        <p:style>
          <a:lnRef idx="2">
            <a:schemeClr val="accent6"/>
          </a:lnRef>
          <a:fillRef idx="1">
            <a:schemeClr val="lt1"/>
          </a:fillRef>
          <a:effectRef idx="0">
            <a:schemeClr val="accent6"/>
          </a:effectRef>
          <a:fontRef idx="minor">
            <a:schemeClr val="dk1"/>
          </a:fontRef>
        </p:style>
        <p:txBody>
          <a:bodyPr>
            <a:normAutofit fontScale="77500" lnSpcReduction="20000"/>
          </a:bodyPr>
          <a:lstStyle/>
          <a:p>
            <a:pPr algn="ctr">
              <a:buNone/>
            </a:pPr>
            <a:r>
              <a:rPr lang="ru-RU" b="1" i="1" dirty="0" smtClean="0">
                <a:latin typeface="Times New Roman" pitchFamily="18" charset="0"/>
                <a:cs typeface="Times New Roman" pitchFamily="18" charset="0"/>
              </a:rPr>
              <a:t>В мае 1804 года Наполеона провозгласили «Императором французов».</a:t>
            </a:r>
          </a:p>
          <a:p>
            <a:pPr algn="ctr">
              <a:buNone/>
            </a:pPr>
            <a:r>
              <a:rPr lang="ru-RU" b="1" i="1" dirty="0" smtClean="0">
                <a:latin typeface="Times New Roman" pitchFamily="18" charset="0"/>
                <a:cs typeface="Times New Roman" pitchFamily="18" charset="0"/>
              </a:rPr>
              <a:t>Так и возникла буржуазная монархия. Наполеон стремился объединить вокруг себя всё общество и проявлял заинтересованность в уменьшении бедности среди населения.</a:t>
            </a:r>
          </a:p>
          <a:p>
            <a:pPr algn="ctr">
              <a:buNone/>
            </a:pPr>
            <a:r>
              <a:rPr lang="ru-RU" b="1" i="1" dirty="0" smtClean="0">
                <a:latin typeface="Times New Roman" pitchFamily="18" charset="0"/>
                <a:cs typeface="Times New Roman" pitchFamily="18" charset="0"/>
              </a:rPr>
              <a:t>В 1802г. Наполеон учредил Почётный легион. </a:t>
            </a:r>
            <a:endParaRPr lang="ru-RU" b="1" i="1" dirty="0">
              <a:latin typeface="Times New Roman" pitchFamily="18" charset="0"/>
              <a:cs typeface="Times New Roman" pitchFamily="18" charset="0"/>
            </a:endParaRPr>
          </a:p>
        </p:txBody>
      </p:sp>
      <p:pic>
        <p:nvPicPr>
          <p:cNvPr id="3076" name="Picture 4" descr="http://www.bibliotekar.ru/Kengr/6.files/image001.jpg"/>
          <p:cNvPicPr>
            <a:picLocks noChangeAspect="1" noChangeArrowheads="1"/>
          </p:cNvPicPr>
          <p:nvPr/>
        </p:nvPicPr>
        <p:blipFill>
          <a:blip r:embed="rId2"/>
          <a:srcRect/>
          <a:stretch>
            <a:fillRect/>
          </a:stretch>
        </p:blipFill>
        <p:spPr bwMode="auto">
          <a:xfrm>
            <a:off x="928662" y="1500174"/>
            <a:ext cx="3143240" cy="509690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pull dir="ld"/>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TotalTime>
  <Words>421</Words>
  <Application>Microsoft Office PowerPoint</Application>
  <PresentationFormat>Экран (4:3)</PresentationFormat>
  <Paragraphs>29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Внутренняя политика Наполеона Бонапарта (1799-1804гг.)</vt:lpstr>
      <vt:lpstr>От Франции революционной к Франции буржуазной…</vt:lpstr>
      <vt:lpstr>Слайд 3</vt:lpstr>
      <vt:lpstr>«Успокоение, порядок, законность»</vt:lpstr>
      <vt:lpstr>Основные направления политики Консульства:</vt:lpstr>
      <vt:lpstr>Слайд 6</vt:lpstr>
      <vt:lpstr>«Свобода, равенство и собственность!»</vt:lpstr>
      <vt:lpstr>«Общество без религии подобно кораблю без компаса»</vt:lpstr>
      <vt:lpstr>«Революционер на троне»</vt:lpstr>
      <vt:lpstr>«Ради славы Франции и своей власти»</vt:lpstr>
      <vt:lpstr>«Истинная слава» Наполеона</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Внутренняя политика Наполеона Бонапарта во время консульства 1799-1804гг.</dc:title>
  <dc:creator>Masha</dc:creator>
  <cp:lastModifiedBy>User</cp:lastModifiedBy>
  <cp:revision>29</cp:revision>
  <dcterms:created xsi:type="dcterms:W3CDTF">2018-03-21T17:42:00Z</dcterms:created>
  <dcterms:modified xsi:type="dcterms:W3CDTF">2019-12-13T16:30:56Z</dcterms:modified>
</cp:coreProperties>
</file>