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42"/>
  </p:notesMasterIdLst>
  <p:sldIdLst>
    <p:sldId id="1068" r:id="rId2"/>
    <p:sldId id="256" r:id="rId3"/>
    <p:sldId id="980" r:id="rId4"/>
    <p:sldId id="1028" r:id="rId5"/>
    <p:sldId id="1029" r:id="rId6"/>
    <p:sldId id="1030" r:id="rId7"/>
    <p:sldId id="1032" r:id="rId8"/>
    <p:sldId id="1031" r:id="rId9"/>
    <p:sldId id="1033" r:id="rId10"/>
    <p:sldId id="1034" r:id="rId11"/>
    <p:sldId id="1036" r:id="rId12"/>
    <p:sldId id="1037" r:id="rId13"/>
    <p:sldId id="1038" r:id="rId14"/>
    <p:sldId id="1039" r:id="rId15"/>
    <p:sldId id="1041" r:id="rId16"/>
    <p:sldId id="1042" r:id="rId17"/>
    <p:sldId id="1043" r:id="rId18"/>
    <p:sldId id="1044" r:id="rId19"/>
    <p:sldId id="1045" r:id="rId20"/>
    <p:sldId id="1046" r:id="rId21"/>
    <p:sldId id="1047" r:id="rId22"/>
    <p:sldId id="989" r:id="rId23"/>
    <p:sldId id="1049" r:id="rId24"/>
    <p:sldId id="1050" r:id="rId25"/>
    <p:sldId id="1051" r:id="rId26"/>
    <p:sldId id="1053" r:id="rId27"/>
    <p:sldId id="1054" r:id="rId28"/>
    <p:sldId id="1055" r:id="rId29"/>
    <p:sldId id="1056" r:id="rId30"/>
    <p:sldId id="1057" r:id="rId31"/>
    <p:sldId id="1058" r:id="rId32"/>
    <p:sldId id="1059" r:id="rId33"/>
    <p:sldId id="1060" r:id="rId34"/>
    <p:sldId id="1061" r:id="rId35"/>
    <p:sldId id="1062" r:id="rId36"/>
    <p:sldId id="1063" r:id="rId37"/>
    <p:sldId id="1064" r:id="rId38"/>
    <p:sldId id="1065" r:id="rId39"/>
    <p:sldId id="1066" r:id="rId40"/>
    <p:sldId id="1067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3831">
          <p15:clr>
            <a:srgbClr val="A4A3A4"/>
          </p15:clr>
        </p15:guide>
        <p15:guide id="5" pos="3840">
          <p15:clr>
            <a:srgbClr val="A4A3A4"/>
          </p15:clr>
        </p15:guide>
        <p15:guide id="6" pos="3837">
          <p15:clr>
            <a:srgbClr val="A4A3A4"/>
          </p15:clr>
        </p15:guide>
        <p15:guide id="7" orient="horz" pos="2073">
          <p15:clr>
            <a:srgbClr val="A4A3A4"/>
          </p15:clr>
        </p15:guide>
        <p15:guide id="8" pos="38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179C0"/>
    <a:srgbClr val="8F4D11"/>
    <a:srgbClr val="EABE78"/>
    <a:srgbClr val="006600"/>
    <a:srgbClr val="D9B247"/>
    <a:srgbClr val="CC0000"/>
    <a:srgbClr val="66CCFF"/>
    <a:srgbClr val="4A206A"/>
    <a:srgbClr val="BC8F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8790" autoAdjust="0"/>
  </p:normalViewPr>
  <p:slideViewPr>
    <p:cSldViewPr snapToGrid="0">
      <p:cViewPr varScale="1">
        <p:scale>
          <a:sx n="82" d="100"/>
          <a:sy n="82" d="100"/>
        </p:scale>
        <p:origin x="96" y="924"/>
      </p:cViewPr>
      <p:guideLst>
        <p:guide pos="3863"/>
        <p:guide orient="horz" pos="2160"/>
        <p:guide pos="3831"/>
        <p:guide pos="3840"/>
        <p:guide pos="3837"/>
        <p:guide orient="horz" pos="2073"/>
        <p:guide pos="38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B7BC-16D7-4B3C-B01D-00C164507536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4B1192-F8FD-4089-9937-AB6D7D8E51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7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0154" y="773723"/>
            <a:ext cx="7397913" cy="2612941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  <a:latin typeface="Franklin Gothic Medium" panose="020B0603020102020204" pitchFamily="34" charset="0"/>
              </a:rPr>
              <a:t>Работа с родителями детей с ограниченными возможностями здоровья в рамках реализации коррекционной работы</a:t>
            </a:r>
            <a:endParaRPr lang="ru-RU" sz="3200" dirty="0">
              <a:latin typeface="Franklin Gothic Medium" panose="020B0603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575538"/>
            <a:ext cx="6815669" cy="140286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800" b="1" dirty="0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Учитель: </a:t>
            </a:r>
            <a:r>
              <a:rPr lang="ru-RU" sz="1800" b="1" dirty="0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Макеева </a:t>
            </a:r>
            <a:endParaRPr lang="ru-RU" sz="1800" b="1" dirty="0" smtClean="0">
              <a:solidFill>
                <a:srgbClr val="3333FF"/>
              </a:solidFill>
              <a:latin typeface="Franklin Gothic Medium" panose="020B0603020102020204" pitchFamily="34" charset="0"/>
            </a:endParaRPr>
          </a:p>
          <a:p>
            <a:pPr algn="r"/>
            <a:r>
              <a:rPr lang="ru-RU" sz="1800" b="1" dirty="0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Светлана Юрьевна</a:t>
            </a:r>
            <a:endParaRPr lang="ru-RU" sz="1800" b="1" dirty="0" smtClean="0">
              <a:solidFill>
                <a:srgbClr val="3333FF"/>
              </a:solidFill>
              <a:latin typeface="Franklin Gothic Medium" panose="020B0603020102020204" pitchFamily="34" charset="0"/>
            </a:endParaRPr>
          </a:p>
          <a:p>
            <a:pPr algn="r"/>
            <a:r>
              <a:rPr lang="ru-RU" sz="1800" b="1" dirty="0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ГБОУ школа №432 </a:t>
            </a:r>
          </a:p>
          <a:p>
            <a:pPr algn="r"/>
            <a:r>
              <a:rPr lang="ru-RU" sz="1800" b="1" dirty="0" err="1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Колпинского</a:t>
            </a:r>
            <a:r>
              <a:rPr lang="ru-RU" sz="1800" b="1" dirty="0" smtClean="0">
                <a:solidFill>
                  <a:srgbClr val="3333FF"/>
                </a:solidFill>
                <a:latin typeface="Franklin Gothic Medium" panose="020B0603020102020204" pitchFamily="34" charset="0"/>
              </a:rPr>
              <a:t> района Санкт-Петербурга</a:t>
            </a:r>
            <a:endParaRPr lang="ru-RU" sz="1800" b="1" dirty="0">
              <a:solidFill>
                <a:srgbClr val="3333FF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28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3" y="3281443"/>
            <a:ext cx="5828445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погружение родителей в учебный </a:t>
            </a:r>
            <a:r>
              <a:rPr lang="ru-RU" sz="2000" dirty="0" smtClean="0"/>
              <a:t>процесс;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возможность родителей познакомиться </a:t>
            </a:r>
            <a:br>
              <a:rPr lang="ru-RU" sz="2000" dirty="0" smtClean="0"/>
            </a:br>
            <a:r>
              <a:rPr lang="ru-RU" sz="2000" dirty="0" smtClean="0"/>
              <a:t>с </a:t>
            </a:r>
            <a:r>
              <a:rPr lang="ru-RU" sz="2000" dirty="0"/>
              <a:t>действующими учебными </a:t>
            </a:r>
            <a:r>
              <a:rPr lang="ru-RU" sz="2000" dirty="0" smtClean="0"/>
              <a:t>требованиями  и оценить </a:t>
            </a:r>
            <a:r>
              <a:rPr lang="ru-RU" sz="2000" dirty="0"/>
              <a:t>успехи и неудачи </a:t>
            </a:r>
            <a:r>
              <a:rPr lang="ru-RU" sz="2000" dirty="0" smtClean="0"/>
              <a:t>ребенка</a:t>
            </a:r>
            <a:r>
              <a:rPr lang="ru-RU" sz="2000" dirty="0"/>
              <a:t>.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35850" y="302701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Проведение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совместных </a:t>
            </a:r>
            <a:r>
              <a:rPr lang="ru-RU" b="1" dirty="0"/>
              <a:t>занятий</a:t>
            </a:r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2" y="3187359"/>
            <a:ext cx="5828445" cy="21236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уроки </a:t>
            </a:r>
            <a:r>
              <a:rPr lang="ru-RU" sz="2000" dirty="0"/>
              <a:t>в </a:t>
            </a:r>
            <a:r>
              <a:rPr lang="ru-RU" sz="2000" dirty="0" smtClean="0"/>
              <a:t>школе;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школьные мероприятия.</a:t>
            </a:r>
          </a:p>
          <a:p>
            <a:pPr lvl="0"/>
            <a:endParaRPr lang="ru-RU" sz="1600" dirty="0"/>
          </a:p>
          <a:p>
            <a:pPr lvl="0"/>
            <a:r>
              <a:rPr lang="ru-RU" sz="1600" b="1" dirty="0" smtClean="0">
                <a:solidFill>
                  <a:schemeClr val="tx1"/>
                </a:solidFill>
              </a:rPr>
              <a:t>ЦЕЛЬ:</a:t>
            </a:r>
          </a:p>
          <a:p>
            <a:pPr lvl="0"/>
            <a:r>
              <a:rPr lang="ru-RU" sz="2000" dirty="0" smtClean="0"/>
              <a:t>более подробный разбор </a:t>
            </a:r>
            <a:r>
              <a:rPr lang="ru-RU" sz="2000" dirty="0"/>
              <a:t>определенных моментов воспитания и обучения ребенка.</a:t>
            </a:r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8768" y="2888517"/>
            <a:ext cx="3171657" cy="9233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Демонстрация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родителям </a:t>
            </a:r>
            <a:r>
              <a:rPr lang="ru-RU" b="1" dirty="0"/>
              <a:t>фото- и видеоматериалов</a:t>
            </a:r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6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3" y="3322885"/>
            <a:ext cx="5828445" cy="1477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отчет </a:t>
            </a:r>
            <a:r>
              <a:rPr lang="ru-RU" sz="2000" dirty="0"/>
              <a:t>родителей о проделанной </a:t>
            </a:r>
            <a:r>
              <a:rPr lang="ru-RU" sz="2000" dirty="0" smtClean="0"/>
              <a:t>работе;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использование </a:t>
            </a:r>
            <a:r>
              <a:rPr lang="ru-RU" sz="2000" dirty="0"/>
              <a:t>педагогом для разработки предложений по воспитанию ребенка.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9498" y="3040664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Просмотр </a:t>
            </a:r>
            <a:r>
              <a:rPr lang="ru-RU" b="1" dirty="0"/>
              <a:t>видео,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снятого родителями</a:t>
            </a:r>
            <a:endParaRPr lang="ru-RU" b="1" dirty="0"/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89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74" y="1805959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2" y="3045227"/>
            <a:ext cx="5828445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выработка </a:t>
            </a:r>
            <a:r>
              <a:rPr lang="ru-RU" sz="2000" dirty="0"/>
              <a:t>у родителей разнообразных педагогических умений по воспитанию детей и решению различных педагогических </a:t>
            </a:r>
            <a:r>
              <a:rPr lang="ru-RU" sz="2000" dirty="0" smtClean="0"/>
              <a:t>ситуаций;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приглашение на занятие родителей детей, находящихся </a:t>
            </a:r>
            <a:r>
              <a:rPr lang="ru-RU" sz="2000" dirty="0"/>
              <a:t>на домашнем </a:t>
            </a:r>
            <a:r>
              <a:rPr lang="ru-RU" sz="2000" dirty="0" smtClean="0"/>
              <a:t>обучении</a:t>
            </a:r>
            <a:r>
              <a:rPr lang="ru-RU" sz="2000" dirty="0"/>
              <a:t> </a:t>
            </a:r>
            <a:r>
              <a:rPr lang="ru-RU" sz="2000" dirty="0" smtClean="0"/>
              <a:t>и </a:t>
            </a:r>
            <a:r>
              <a:rPr lang="ru-RU" sz="2000" dirty="0"/>
              <a:t>регулярно </a:t>
            </a:r>
            <a:r>
              <a:rPr lang="ru-RU" sz="2000" dirty="0" smtClean="0"/>
              <a:t>посещающих занятия;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разнообразные </a:t>
            </a:r>
            <a:r>
              <a:rPr lang="ru-RU" sz="2000" dirty="0"/>
              <a:t>т</a:t>
            </a:r>
            <a:r>
              <a:rPr lang="ru-RU" sz="2000" dirty="0" smtClean="0"/>
              <a:t>емы </a:t>
            </a:r>
            <a:r>
              <a:rPr lang="ru-RU" sz="2000" dirty="0"/>
              <a:t>для </a:t>
            </a:r>
            <a:r>
              <a:rPr lang="ru-RU" sz="2000" dirty="0" smtClean="0"/>
              <a:t>проведения практикумов.</a:t>
            </a:r>
            <a:endParaRPr lang="ru-RU" sz="2000" dirty="0"/>
          </a:p>
          <a:p>
            <a:pPr marL="342900" lvl="0" indent="-342900"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7738" y="2986072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Родительские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лектории </a:t>
            </a:r>
            <a:r>
              <a:rPr lang="ru-RU" b="1" dirty="0"/>
              <a:t>и практикумы</a:t>
            </a:r>
          </a:p>
        </p:txBody>
      </p:sp>
      <p:pic>
        <p:nvPicPr>
          <p:cNvPr id="13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94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74" y="1805959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6110288" y="3434309"/>
            <a:ext cx="4377233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Проведение мероприятий </a:t>
            </a:r>
            <a:r>
              <a:rPr lang="ru-RU" sz="2000" dirty="0"/>
              <a:t>в форме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круглого </a:t>
            </a:r>
            <a:r>
              <a:rPr lang="ru-RU" sz="2000" dirty="0"/>
              <a:t>стола.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773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Обмен </a:t>
            </a:r>
            <a:r>
              <a:rPr lang="ru-RU" b="1" dirty="0"/>
              <a:t>опытом между родителями</a:t>
            </a:r>
          </a:p>
        </p:txBody>
      </p:sp>
      <p:pic>
        <p:nvPicPr>
          <p:cNvPr id="13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04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74" y="1805959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2" y="2881451"/>
            <a:ext cx="5828445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н</a:t>
            </a:r>
            <a:r>
              <a:rPr lang="ru-RU" sz="2000" dirty="0" smtClean="0"/>
              <a:t>аправленность мероприятий </a:t>
            </a:r>
            <a:r>
              <a:rPr lang="ru-RU" sz="2000" dirty="0"/>
              <a:t>на повышение родительской активности на собраниях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 </a:t>
            </a:r>
            <a:r>
              <a:rPr lang="ru-RU" sz="2000" dirty="0"/>
              <a:t>участием </a:t>
            </a:r>
            <a:r>
              <a:rPr lang="ru-RU" sz="2000" dirty="0" smtClean="0"/>
              <a:t>обучающихся</a:t>
            </a:r>
            <a:r>
              <a:rPr lang="ru-RU" sz="2000" dirty="0"/>
              <a:t>:</a:t>
            </a:r>
            <a:r>
              <a:rPr lang="ru-RU" sz="2000" dirty="0" smtClean="0"/>
              <a:t> </a:t>
            </a:r>
            <a:endParaRPr lang="ru-RU" sz="2000" dirty="0"/>
          </a:p>
          <a:p>
            <a:pPr marL="342900" lvl="0" indent="-342900">
              <a:buFontTx/>
              <a:buChar char="-"/>
            </a:pPr>
            <a:r>
              <a:rPr lang="ru-RU" sz="2000" dirty="0" smtClean="0"/>
              <a:t>развлечения;</a:t>
            </a:r>
          </a:p>
          <a:p>
            <a:pPr marL="342900" lvl="0" indent="-342900">
              <a:buFontTx/>
              <a:buChar char="-"/>
            </a:pPr>
            <a:r>
              <a:rPr lang="ru-RU" sz="2000" dirty="0" smtClean="0"/>
              <a:t>показы </a:t>
            </a:r>
            <a:r>
              <a:rPr lang="ru-RU" sz="2000" dirty="0"/>
              <a:t>художественной </a:t>
            </a:r>
            <a:r>
              <a:rPr lang="ru-RU" sz="2000" dirty="0" smtClean="0"/>
              <a:t>самодеятельности;</a:t>
            </a:r>
          </a:p>
          <a:p>
            <a:pPr marL="342900" lvl="0" indent="-342900">
              <a:buFontTx/>
              <a:buChar char="-"/>
            </a:pPr>
            <a:r>
              <a:rPr lang="ru-RU" sz="2000" dirty="0" smtClean="0"/>
              <a:t>постановка сказок;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выбор задания для ребенка, </a:t>
            </a:r>
            <a:r>
              <a:rPr lang="ru-RU" sz="2000" dirty="0"/>
              <a:t>с которым он однозначно справится. </a:t>
            </a:r>
            <a:endParaRPr lang="ru-RU" sz="2000" dirty="0" smtClean="0"/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04090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Совместные </a:t>
            </a:r>
            <a:r>
              <a:rPr lang="ru-RU" b="1" dirty="0"/>
              <a:t>досуговые мероприятия</a:t>
            </a:r>
          </a:p>
        </p:txBody>
      </p:sp>
      <p:pic>
        <p:nvPicPr>
          <p:cNvPr id="13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94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74" y="1805959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2" y="2881451"/>
            <a:ext cx="5828445" cy="36625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/>
              <a:t>РОДИТЕЛИ: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возможность посмотреть с </a:t>
            </a:r>
            <a:r>
              <a:rPr lang="ru-RU" sz="2000" dirty="0"/>
              <a:t>другой стороны </a:t>
            </a:r>
            <a:r>
              <a:rPr lang="ru-RU" sz="2000" dirty="0" smtClean="0"/>
              <a:t>на </a:t>
            </a:r>
            <a:r>
              <a:rPr lang="ru-RU" sz="2000" dirty="0"/>
              <a:t>своего </a:t>
            </a:r>
            <a:r>
              <a:rPr lang="ru-RU" sz="2000" dirty="0" smtClean="0"/>
              <a:t>ребенка;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получение эстетического удовольствия;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возможность по-новому </a:t>
            </a:r>
            <a:r>
              <a:rPr lang="ru-RU" sz="2000" dirty="0"/>
              <a:t>взглянуть </a:t>
            </a:r>
            <a:r>
              <a:rPr lang="ru-RU" sz="2000" dirty="0" smtClean="0"/>
              <a:t>на обучающегося.</a:t>
            </a:r>
          </a:p>
          <a:p>
            <a:endParaRPr lang="ru-RU" sz="2000" dirty="0"/>
          </a:p>
          <a:p>
            <a:r>
              <a:rPr lang="ru-RU" sz="1600" b="1" dirty="0" smtClean="0"/>
              <a:t>РЕБЕНОК: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получение возможности </a:t>
            </a:r>
            <a:r>
              <a:rPr lang="ru-RU" sz="2000" dirty="0"/>
              <a:t>проявить себя с лучшей </a:t>
            </a:r>
            <a:r>
              <a:rPr lang="ru-RU" sz="2000" dirty="0" smtClean="0"/>
              <a:t>стороны;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получение ценного опыта </a:t>
            </a:r>
            <a:r>
              <a:rPr lang="ru-RU" sz="2000" dirty="0"/>
              <a:t>социального общения.</a:t>
            </a:r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31386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Совместные </a:t>
            </a:r>
            <a:r>
              <a:rPr lang="ru-RU" b="1" dirty="0"/>
              <a:t>досуговые мероприятия</a:t>
            </a:r>
          </a:p>
        </p:txBody>
      </p:sp>
      <p:pic>
        <p:nvPicPr>
          <p:cNvPr id="13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37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974" y="1805959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2" y="3043447"/>
            <a:ext cx="5828445" cy="1785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организуются как для родителей детей с ОВЗ так и как вид </a:t>
            </a:r>
            <a:r>
              <a:rPr lang="ru-RU" sz="2000" dirty="0"/>
              <a:t>общеклассного </a:t>
            </a:r>
            <a:r>
              <a:rPr lang="ru-RU" sz="2000" dirty="0" smtClean="0"/>
              <a:t>занятия; 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может использоваться программа </a:t>
            </a:r>
            <a:r>
              <a:rPr lang="ru-RU" sz="2000" dirty="0"/>
              <a:t>«Скайп»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для </a:t>
            </a:r>
            <a:r>
              <a:rPr lang="ru-RU" sz="2000" dirty="0"/>
              <a:t>организации онлайн-консультации.</a:t>
            </a:r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5978" y="2999720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Тематические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консультации</a:t>
            </a:r>
            <a:endParaRPr lang="ru-RU" b="1" dirty="0"/>
          </a:p>
        </p:txBody>
      </p:sp>
      <p:pic>
        <p:nvPicPr>
          <p:cNvPr id="13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25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89557" y="3126787"/>
            <a:ext cx="3171657" cy="646331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овместное </a:t>
            </a:r>
            <a:r>
              <a:rPr lang="ru-RU" b="1" dirty="0"/>
              <a:t>участие детей и их </a:t>
            </a:r>
            <a:r>
              <a:rPr lang="ru-RU" b="1" dirty="0" smtClean="0"/>
              <a:t>родителей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394638" y="3677582"/>
            <a:ext cx="1317233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турниры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94637" y="2804575"/>
            <a:ext cx="4400017" cy="707886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интеллектуальные, творческие </a:t>
            </a:r>
            <a:r>
              <a:rPr lang="ru-RU" sz="2000" dirty="0"/>
              <a:t>и </a:t>
            </a:r>
            <a:r>
              <a:rPr lang="ru-RU" sz="2000" dirty="0" smtClean="0"/>
              <a:t>спортивные конкурсы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950653" y="3671983"/>
            <a:ext cx="284400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/>
              <a:t>с</a:t>
            </a:r>
            <a:r>
              <a:rPr lang="ru-RU" sz="2000" dirty="0" smtClean="0"/>
              <a:t>овместные проекты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89558" y="4910676"/>
            <a:ext cx="3171657" cy="646331"/>
          </a:xfrm>
          <a:prstGeom prst="rect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лимпиады </a:t>
            </a:r>
            <a:r>
              <a:rPr lang="ru-RU" b="1" dirty="0"/>
              <a:t>и </a:t>
            </a:r>
            <a:endParaRPr lang="ru-RU" b="1" dirty="0" smtClean="0"/>
          </a:p>
          <a:p>
            <a:pPr algn="ctr"/>
            <a:r>
              <a:rPr lang="ru-RU" b="1" dirty="0" smtClean="0"/>
              <a:t>конкурсы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394636" y="5000104"/>
            <a:ext cx="1317234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очные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950652" y="4989054"/>
            <a:ext cx="2844002" cy="46800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дистанционные</a:t>
            </a:r>
            <a:endParaRPr lang="ru-RU" sz="2000" dirty="0"/>
          </a:p>
        </p:txBody>
      </p:sp>
      <p:sp>
        <p:nvSpPr>
          <p:cNvPr id="20" name="Стрелка вправо 19"/>
          <p:cNvSpPr/>
          <p:nvPr/>
        </p:nvSpPr>
        <p:spPr>
          <a:xfrm flipV="1">
            <a:off x="5584315" y="3229171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 flipV="1">
            <a:off x="5584315" y="5000104"/>
            <a:ext cx="580565" cy="467473"/>
          </a:xfrm>
          <a:prstGeom prst="right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2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5534" y="2756366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11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147860" y="3335508"/>
            <a:ext cx="2154897" cy="646331"/>
          </a:xfrm>
          <a:prstGeom prst="homePlat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ЗАДАЧА ПЕДАГОГА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61124" y="2900111"/>
            <a:ext cx="3240000" cy="70788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сближение </a:t>
            </a:r>
            <a:r>
              <a:rPr lang="ru-RU" sz="2000" dirty="0"/>
              <a:t>родителей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 </a:t>
            </a:r>
            <a:r>
              <a:rPr lang="ru-RU" sz="2000" dirty="0"/>
              <a:t>их ребенком</a:t>
            </a:r>
          </a:p>
        </p:txBody>
      </p:sp>
      <p:sp>
        <p:nvSpPr>
          <p:cNvPr id="16" name="Пятиугольник 15"/>
          <p:cNvSpPr/>
          <p:nvPr/>
        </p:nvSpPr>
        <p:spPr>
          <a:xfrm>
            <a:off x="3727292" y="3058510"/>
            <a:ext cx="3751684" cy="1200329"/>
          </a:xfrm>
          <a:prstGeom prst="homePlate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мотивирование родителей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</a:t>
            </a:r>
            <a:r>
              <a:rPr lang="ru-RU" b="1" dirty="0"/>
              <a:t>участие в предлагаемых проектах и разнообразных мероприятиях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61124" y="3963560"/>
            <a:ext cx="3240000" cy="707886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sz="2000" dirty="0" smtClean="0"/>
              <a:t>обеспечение воспитательно-образовательного эффекта</a:t>
            </a:r>
            <a:endParaRPr lang="ru-RU" sz="2000" dirty="0"/>
          </a:p>
        </p:txBody>
      </p:sp>
      <p:pic>
        <p:nvPicPr>
          <p:cNvPr id="14338" name="Picture 2" descr="E:\++++05 05 РАБОЧИЙ СТОЛ\ПРЕЗЕНТАЦИИ МИНСК\ЕДИНСТВО\0e70964e025469fd6f7ca3e68bdb4b4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159" y="4159843"/>
            <a:ext cx="1686298" cy="188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E:\++++05 05 РАБОЧИЙ СТОЛ\ПРЕЗЕНТАЦИИ МИНСК\ЕДИНСТВО\images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635" y="4369179"/>
            <a:ext cx="2129264" cy="167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6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920750"/>
            <a:ext cx="8521700" cy="1554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Работа с родителями детей с ограниченными возможностями здоровья в рамках реализации коррекционной работы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Таня\Desktop\НОЯБРЬ\Родители ОВЗ\ыфсфысфы-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073" y="2109788"/>
            <a:ext cx="3977754" cy="397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ня\Desktop\НОЯБРЬ\Родители ОВЗ\sadfas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62" y="2720240"/>
            <a:ext cx="1378425" cy="13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ня\Desktop\НОЯБРЬ\Родители ОВЗ\dfvdf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174" y="3285356"/>
            <a:ext cx="1494431" cy="149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127110" y="1956087"/>
            <a:ext cx="3366542" cy="3366542"/>
            <a:chOff x="2127110" y="1956087"/>
            <a:chExt cx="3366542" cy="3366542"/>
          </a:xfrm>
        </p:grpSpPr>
        <p:pic>
          <p:nvPicPr>
            <p:cNvPr id="6" name="Picture 2" descr="C:\Users\Таня\Desktop\НОЯБРЬ\Родители ОВЗ\sacsc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7110" y="1956087"/>
              <a:ext cx="3366542" cy="3366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2212813" y="3007193"/>
              <a:ext cx="3171657" cy="923330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b="1" dirty="0" smtClean="0"/>
                <a:t>Организация </a:t>
              </a:r>
              <a:r>
                <a:rPr lang="en-US" b="1" dirty="0" smtClean="0"/>
                <a:t/>
              </a:r>
              <a:br>
                <a:rPr lang="en-US" b="1" dirty="0" smtClean="0"/>
              </a:br>
              <a:r>
                <a:rPr lang="ru-RU" b="1" dirty="0" smtClean="0"/>
                <a:t>выставок</a:t>
              </a:r>
              <a:br>
                <a:rPr lang="ru-RU" b="1" dirty="0" smtClean="0"/>
              </a:br>
              <a:r>
                <a:rPr lang="ru-RU" b="1" dirty="0" smtClean="0"/>
                <a:t> </a:t>
              </a:r>
              <a:r>
                <a:rPr lang="ru-RU" b="1" dirty="0"/>
                <a:t>творческих работ 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6946253" y="1956087"/>
            <a:ext cx="3366542" cy="3366542"/>
            <a:chOff x="6946253" y="1956087"/>
            <a:chExt cx="3366542" cy="3366542"/>
          </a:xfrm>
        </p:grpSpPr>
        <p:pic>
          <p:nvPicPr>
            <p:cNvPr id="7" name="Picture 2" descr="C:\Users\Таня\Desktop\НОЯБРЬ\Родители ОВЗ\sacsc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46253" y="1956087"/>
              <a:ext cx="3366542" cy="3366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7043696" y="3200285"/>
              <a:ext cx="3171657" cy="646331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 algn="ctr"/>
              <a:r>
                <a:rPr lang="ru-RU" b="1" dirty="0" smtClean="0"/>
                <a:t>Проведение конкурсов </a:t>
              </a:r>
              <a:r>
                <a:rPr lang="ru-RU" b="1" dirty="0"/>
                <a:t>рисунка</a:t>
              </a:r>
            </a:p>
          </p:txBody>
        </p:sp>
      </p:grpSp>
      <p:pic>
        <p:nvPicPr>
          <p:cNvPr id="9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606" y="3441016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44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Таня\Desktop\НОЯБРЬ\Родители ОВЗ\sacs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892" y="1855535"/>
            <a:ext cx="3366542" cy="336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Коллективные и групповые формы </a:t>
            </a:r>
            <a:r>
              <a:rPr lang="ru-RU" sz="3400" b="1" dirty="0" smtClean="0">
                <a:solidFill>
                  <a:srgbClr val="7030A0"/>
                </a:solidFill>
              </a:rPr>
              <a:t>работы</a:t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педагога 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92038" y="2899577"/>
            <a:ext cx="3171657" cy="92333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рименение </a:t>
            </a:r>
            <a:br>
              <a:rPr lang="ru-RU" b="1" dirty="0" smtClean="0"/>
            </a:br>
            <a:r>
              <a:rPr lang="ru-RU" b="1" dirty="0" smtClean="0"/>
              <a:t>современных </a:t>
            </a:r>
            <a:br>
              <a:rPr lang="ru-RU" b="1" dirty="0" smtClean="0"/>
            </a:br>
            <a:r>
              <a:rPr lang="ru-RU" b="1" dirty="0" smtClean="0"/>
              <a:t>интернет-технологий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69088" y="2767883"/>
            <a:ext cx="4644000" cy="892552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1600" b="1" dirty="0" smtClean="0"/>
              <a:t>РЕБЕНОК: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активное общение </a:t>
            </a:r>
            <a:r>
              <a:rPr lang="ru-RU" dirty="0"/>
              <a:t>со своими </a:t>
            </a:r>
            <a:r>
              <a:rPr lang="ru-RU" dirty="0" smtClean="0"/>
              <a:t>сверстниками;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участие </a:t>
            </a:r>
            <a:r>
              <a:rPr lang="ru-RU" dirty="0"/>
              <a:t>в различных </a:t>
            </a:r>
            <a:r>
              <a:rPr lang="ru-RU" dirty="0" smtClean="0"/>
              <a:t>программах.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69088" y="4893745"/>
            <a:ext cx="4644000" cy="1044000"/>
          </a:xfrm>
          <a:prstGeom prst="rect">
            <a:avLst/>
          </a:prstGeom>
          <a:ln w="190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1600" b="1" dirty="0" smtClean="0"/>
              <a:t>РОДИТЕЛИ</a:t>
            </a:r>
            <a:r>
              <a:rPr lang="ru-RU" b="1" dirty="0" smtClean="0"/>
              <a:t>:</a:t>
            </a:r>
            <a:endParaRPr lang="ru-RU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возможность </a:t>
            </a:r>
            <a:r>
              <a:rPr lang="ru-RU" dirty="0"/>
              <a:t>взаимодействовать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 </a:t>
            </a:r>
            <a:r>
              <a:rPr lang="ru-RU" dirty="0"/>
              <a:t>специалистами </a:t>
            </a:r>
            <a:r>
              <a:rPr lang="ru-RU" dirty="0" smtClean="0"/>
              <a:t>школы. </a:t>
            </a:r>
            <a:endParaRPr lang="ru-RU" b="1" dirty="0"/>
          </a:p>
        </p:txBody>
      </p:sp>
      <p:pic>
        <p:nvPicPr>
          <p:cNvPr id="10" name="Picture 3" descr="C:\Users\Таня\Desktop\НОЯБРЬ\Родители ОВЗ\asfcasc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519" y="3290888"/>
            <a:ext cx="2700688" cy="270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C:\Users\Таня\Desktop\СЕНТЯБРЬ\Компетентностный подход\illustration-of-social-media-concept_53876-1782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000" y="3750745"/>
            <a:ext cx="19081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44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Таня\Desktop\НОЯБРЬ\Родители ОВЗ\98486-OL5R8L-73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5FFF4"/>
              </a:clrFrom>
              <a:clrTo>
                <a:srgbClr val="E5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t="20981" r="27955" b="15659"/>
          <a:stretch/>
        </p:blipFill>
        <p:spPr bwMode="auto">
          <a:xfrm>
            <a:off x="1481818" y="3260708"/>
            <a:ext cx="2736580" cy="261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117906" y="2708207"/>
            <a:ext cx="6155140" cy="3170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закладывание ценностных ориентаций </a:t>
            </a:r>
            <a:r>
              <a:rPr lang="ru-RU" sz="2000" dirty="0"/>
              <a:t>и </a:t>
            </a:r>
            <a:r>
              <a:rPr lang="ru-RU" sz="2000" dirty="0" smtClean="0"/>
              <a:t>принципов </a:t>
            </a:r>
            <a:r>
              <a:rPr lang="ru-RU" sz="2000" dirty="0"/>
              <a:t>поведения в </a:t>
            </a:r>
            <a:r>
              <a:rPr lang="ru-RU" sz="2000" dirty="0" smtClean="0"/>
              <a:t>обществе;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средство воспитания;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сфера формирования </a:t>
            </a:r>
            <a:r>
              <a:rPr lang="ru-RU" sz="2000" dirty="0"/>
              <a:t>духовно-нравственных </a:t>
            </a:r>
            <a:r>
              <a:rPr lang="ru-RU" sz="2000" dirty="0" smtClean="0"/>
              <a:t>основ;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обеспечение взаимодействия </a:t>
            </a:r>
            <a:r>
              <a:rPr lang="ru-RU" sz="2000" dirty="0"/>
              <a:t>личности и </a:t>
            </a:r>
            <a:r>
              <a:rPr lang="ru-RU" sz="2000" dirty="0" smtClean="0"/>
              <a:t>общества</a:t>
            </a:r>
            <a:r>
              <a:rPr lang="ru-RU" sz="2000" dirty="0"/>
              <a:t>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осуществление </a:t>
            </a:r>
            <a:r>
              <a:rPr lang="ru-RU" sz="2000" dirty="0"/>
              <a:t>в семье </a:t>
            </a:r>
            <a:r>
              <a:rPr lang="ru-RU" sz="2000" dirty="0" smtClean="0"/>
              <a:t>становления </a:t>
            </a:r>
            <a:r>
              <a:rPr lang="ru-RU" sz="2000" dirty="0"/>
              <a:t>человека как </a:t>
            </a:r>
            <a:r>
              <a:rPr lang="ru-RU" sz="2000" dirty="0" smtClean="0"/>
              <a:t>личности;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закладывание базисных основ; </a:t>
            </a:r>
            <a:endParaRPr lang="ru-RU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усваивание основных норм </a:t>
            </a:r>
            <a:r>
              <a:rPr lang="ru-RU" sz="2000" dirty="0"/>
              <a:t>поведения, </a:t>
            </a:r>
            <a:r>
              <a:rPr lang="ru-RU" sz="2000" dirty="0" smtClean="0"/>
              <a:t>способов </a:t>
            </a:r>
            <a:r>
              <a:rPr lang="ru-RU" sz="2000" dirty="0"/>
              <a:t>мышления и </a:t>
            </a:r>
            <a:r>
              <a:rPr lang="ru-RU" sz="2000" dirty="0" smtClean="0"/>
              <a:t>языка.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Роль семьи в социализации ребенка с ОВЗ</a:t>
            </a:r>
            <a:endParaRPr lang="ru-RU" sz="1000" b="1" dirty="0">
              <a:solidFill>
                <a:srgbClr val="7030A0"/>
              </a:solidFill>
            </a:endParaRPr>
          </a:p>
        </p:txBody>
      </p:sp>
      <p:pic>
        <p:nvPicPr>
          <p:cNvPr id="16389" name="Picture 5" descr="C:\Users\Таня\Desktop\СЕНТЯБРЬ\Коммуникативные навыки\chat-bubble_53876-255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15" y="2188452"/>
            <a:ext cx="1908176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8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63570" y="2899279"/>
            <a:ext cx="6155140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Единственный институт воспитания: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 </a:t>
            </a:r>
            <a:r>
              <a:rPr lang="ru-RU" sz="2000" dirty="0"/>
              <a:t>допустить социальной дезадаптации </a:t>
            </a:r>
            <a:r>
              <a:rPr lang="ru-RU" sz="2000" dirty="0" smtClean="0"/>
              <a:t>детей;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устранить </a:t>
            </a:r>
            <a:r>
              <a:rPr lang="ru-RU" sz="2000" dirty="0"/>
              <a:t>препятствия на пути их </a:t>
            </a:r>
            <a:r>
              <a:rPr lang="ru-RU" sz="2000" dirty="0" smtClean="0"/>
              <a:t>социализации;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эффективно </a:t>
            </a:r>
            <a:r>
              <a:rPr lang="ru-RU" sz="2000" dirty="0"/>
              <a:t>противодействовать формированию деструктивных родительско-детских </a:t>
            </a:r>
            <a:r>
              <a:rPr lang="ru-RU" sz="2000" dirty="0" smtClean="0"/>
              <a:t>отношений. </a:t>
            </a:r>
          </a:p>
          <a:p>
            <a:endParaRPr lang="ru-RU" sz="2000" dirty="0" smtClean="0"/>
          </a:p>
          <a:p>
            <a:endParaRPr lang="ru-RU" sz="2000" dirty="0"/>
          </a:p>
          <a:p>
            <a:pPr algn="ctr"/>
            <a:r>
              <a:rPr lang="ru-RU" sz="2000" b="1" dirty="0"/>
              <a:t>н</a:t>
            </a:r>
            <a:r>
              <a:rPr lang="ru-RU" sz="2000" b="1" dirty="0" smtClean="0"/>
              <a:t>еобходимость исследовать </a:t>
            </a:r>
            <a:r>
              <a:rPr lang="ru-RU" sz="2000" b="1" dirty="0"/>
              <a:t>роль семьи в процессе социальной интеграции особенных </a:t>
            </a:r>
            <a:r>
              <a:rPr lang="ru-RU" sz="2000" b="1" dirty="0" smtClean="0"/>
              <a:t>детей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Роль семьи в социализации ребенка с ОВЗ</a:t>
            </a:r>
            <a:endParaRPr lang="ru-RU" sz="1000" b="1" dirty="0">
              <a:solidFill>
                <a:srgbClr val="7030A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 flipV="1">
            <a:off x="8240438" y="4652672"/>
            <a:ext cx="401403" cy="323211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C:\Users\Таня\Desktop\НОЯБРЬ\Родители ОВЗ\98486-OL5R8L-73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5FFF4"/>
              </a:clrFrom>
              <a:clrTo>
                <a:srgbClr val="E5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t="20981" r="27955" b="15659"/>
          <a:stretch/>
        </p:blipFill>
        <p:spPr bwMode="auto">
          <a:xfrm>
            <a:off x="1481818" y="3260708"/>
            <a:ext cx="2736580" cy="261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Таня\Desktop\СЕНТЯБРЬ\Коммуникативные навыки\chat-bubble_53876-255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15" y="2188452"/>
            <a:ext cx="1908176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40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131554" y="2708207"/>
            <a:ext cx="6155140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Б</a:t>
            </a:r>
            <a:r>
              <a:rPr lang="ru-RU" sz="2000" b="1" dirty="0" smtClean="0"/>
              <a:t>ольшинство </a:t>
            </a:r>
            <a:r>
              <a:rPr lang="ru-RU" sz="2000" b="1" dirty="0"/>
              <a:t>семей, где растет особенный ребенок, являются неблагополучными или неполными. </a:t>
            </a:r>
            <a:endParaRPr lang="ru-RU" sz="2000" b="1" dirty="0" smtClean="0"/>
          </a:p>
          <a:p>
            <a:endParaRPr lang="ru-RU" sz="2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определение отклонения </a:t>
            </a:r>
            <a:r>
              <a:rPr lang="ru-RU" sz="2000" dirty="0"/>
              <a:t>в развитии </a:t>
            </a:r>
            <a:r>
              <a:rPr lang="ru-RU" sz="2000" dirty="0" smtClean="0"/>
              <a:t>только </a:t>
            </a:r>
            <a:br>
              <a:rPr lang="ru-RU" sz="2000" dirty="0" smtClean="0"/>
            </a:br>
            <a:r>
              <a:rPr lang="ru-RU" sz="2000" dirty="0" smtClean="0"/>
              <a:t>при поступлении ребенка </a:t>
            </a:r>
            <a:r>
              <a:rPr lang="ru-RU" sz="2000" dirty="0"/>
              <a:t>в </a:t>
            </a:r>
            <a:r>
              <a:rPr lang="ru-RU" sz="2000" dirty="0" smtClean="0"/>
              <a:t>школу; </a:t>
            </a:r>
            <a:endParaRPr lang="ru-RU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вхождение детей в </a:t>
            </a:r>
            <a:r>
              <a:rPr lang="ru-RU" sz="2000" dirty="0"/>
              <a:t>группу риска, «социально и педагогически запущенных детей</a:t>
            </a:r>
            <a:r>
              <a:rPr lang="ru-RU" sz="2000" dirty="0" smtClean="0"/>
              <a:t>»:</a:t>
            </a: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предоставление детей самим себе;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лишение </a:t>
            </a:r>
            <a:r>
              <a:rPr lang="ru-RU" sz="2000" dirty="0"/>
              <a:t>заботы и внимания со стороны взрослых.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Роль семьи в социализации 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  <a:p>
            <a:pPr algn="ctr"/>
            <a:endParaRPr lang="ru-RU" sz="1000" b="1" dirty="0"/>
          </a:p>
        </p:txBody>
      </p:sp>
      <p:pic>
        <p:nvPicPr>
          <p:cNvPr id="6" name="Picture 4" descr="C:\Users\Таня\Desktop\НОЯБРЬ\Родители ОВЗ\98486-OL5R8L-73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5FFF4"/>
              </a:clrFrom>
              <a:clrTo>
                <a:srgbClr val="E5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t="20981" r="27955" b="15659"/>
          <a:stretch/>
        </p:blipFill>
        <p:spPr bwMode="auto">
          <a:xfrm>
            <a:off x="1481818" y="3260708"/>
            <a:ext cx="2736580" cy="261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Таня\Desktop\СЕНТЯБРЬ\Коммуникативные навыки\chat-bubble_53876-255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15" y="2188452"/>
            <a:ext cx="1908176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17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142956" y="3290888"/>
            <a:ext cx="6155140" cy="1785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Р</a:t>
            </a:r>
            <a:r>
              <a:rPr lang="ru-RU" sz="2000" b="1" dirty="0" smtClean="0"/>
              <a:t>одительская </a:t>
            </a:r>
            <a:r>
              <a:rPr lang="ru-RU" sz="2000" b="1" dirty="0"/>
              <a:t>позиция в </a:t>
            </a:r>
            <a:r>
              <a:rPr lang="ru-RU" sz="2000" b="1" dirty="0" smtClean="0"/>
              <a:t>семьях характеризуется:</a:t>
            </a:r>
          </a:p>
          <a:p>
            <a:endParaRPr lang="ru-RU" sz="10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неадекватностью;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сиюминутностью;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ригидностью.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769441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Роль семьи в социализации 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  <a:p>
            <a:pPr algn="ctr"/>
            <a:endParaRPr lang="ru-RU" sz="1000" b="1" dirty="0"/>
          </a:p>
        </p:txBody>
      </p:sp>
      <p:pic>
        <p:nvPicPr>
          <p:cNvPr id="6" name="Picture 4" descr="C:\Users\Таня\Desktop\НОЯБРЬ\Родители ОВЗ\98486-OL5R8L-73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E5FFF4"/>
              </a:clrFrom>
              <a:clrTo>
                <a:srgbClr val="E5FF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t="20981" r="27955" b="15659"/>
          <a:stretch/>
        </p:blipFill>
        <p:spPr bwMode="auto">
          <a:xfrm>
            <a:off x="1481818" y="3260708"/>
            <a:ext cx="2736580" cy="261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Таня\Desktop\СЕНТЯБРЬ\Коммуникативные навыки\chat-bubble_53876-2554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015" y="2188452"/>
            <a:ext cx="1908176" cy="190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79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Линии поведения родителей ребенка </a:t>
            </a:r>
            <a:r>
              <a:rPr lang="ru-RU" sz="3400" b="1" dirty="0">
                <a:solidFill>
                  <a:srgbClr val="7030A0"/>
                </a:solidFill>
              </a:rPr>
              <a:t>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412528" y="2612821"/>
            <a:ext cx="3276000" cy="720000"/>
          </a:xfrm>
          <a:prstGeom prst="homePlate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БЕГСТВО </a:t>
            </a:r>
            <a:br>
              <a:rPr lang="ru-RU" sz="1600" b="1" dirty="0" smtClean="0"/>
            </a:br>
            <a:r>
              <a:rPr lang="ru-RU" sz="1600" b="1" dirty="0" smtClean="0"/>
              <a:t>(ПАССИВНАЯ АВТАРКИЯ)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63051" y="2629894"/>
            <a:ext cx="4485094" cy="72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algn="ctr">
              <a:defRPr sz="2000"/>
            </a:lvl1pPr>
          </a:lstStyle>
          <a:p>
            <a:r>
              <a:rPr lang="ru-RU" sz="1800" dirty="0" smtClean="0"/>
              <a:t>избегание </a:t>
            </a:r>
            <a:r>
              <a:rPr lang="ru-RU" sz="1800" dirty="0"/>
              <a:t>прямых контактов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 </a:t>
            </a:r>
            <a:r>
              <a:rPr lang="ru-RU" sz="1800" dirty="0"/>
              <a:t>обществом</a:t>
            </a:r>
            <a:endParaRPr lang="ru-RU" sz="1800" dirty="0">
              <a:effectLst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412528" y="3548859"/>
            <a:ext cx="3276000" cy="720000"/>
          </a:xfrm>
          <a:prstGeom prst="homePlate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БОРЬБА </a:t>
            </a:r>
          </a:p>
          <a:p>
            <a:pPr lvl="0" algn="ctr"/>
            <a:r>
              <a:rPr lang="ru-RU" sz="1600" b="1" dirty="0" smtClean="0"/>
              <a:t>(АГРЕССИВНАЯ АВТАРКИЯ)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63051" y="3585693"/>
            <a:ext cx="448509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algn="ctr">
              <a:defRPr sz="2000"/>
            </a:lvl1pPr>
          </a:lstStyle>
          <a:p>
            <a:r>
              <a:rPr lang="ru-RU" sz="1800" dirty="0" smtClean="0"/>
              <a:t>критика общественных норм </a:t>
            </a:r>
            <a:r>
              <a:rPr lang="ru-RU" sz="1800" dirty="0"/>
              <a:t>и </a:t>
            </a:r>
            <a:r>
              <a:rPr lang="ru-RU" sz="1800" dirty="0" smtClean="0"/>
              <a:t>ценностей </a:t>
            </a:r>
            <a:r>
              <a:rPr lang="ru-RU" sz="1800" dirty="0"/>
              <a:t>или </a:t>
            </a:r>
            <a:r>
              <a:rPr lang="ru-RU" sz="1800" dirty="0" smtClean="0"/>
              <a:t>их неадекватное восприятие</a:t>
            </a:r>
            <a:endParaRPr lang="ru-RU" sz="1800" dirty="0"/>
          </a:p>
        </p:txBody>
      </p:sp>
      <p:sp>
        <p:nvSpPr>
          <p:cNvPr id="20" name="Пятиугольник 19"/>
          <p:cNvSpPr/>
          <p:nvPr/>
        </p:nvSpPr>
        <p:spPr>
          <a:xfrm>
            <a:off x="1412528" y="4514129"/>
            <a:ext cx="3276000" cy="720000"/>
          </a:xfrm>
          <a:prstGeom prst="homePlate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ОТДЕЛЕНИЕ </a:t>
            </a:r>
          </a:p>
          <a:p>
            <a:pPr lvl="0" algn="ctr"/>
            <a:r>
              <a:rPr lang="ru-RU" sz="1600" b="1" dirty="0" smtClean="0"/>
              <a:t>(ФИЛЬТРАЦИЯ)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63051" y="4543572"/>
            <a:ext cx="448509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algn="ctr">
              <a:defRPr sz="2000"/>
            </a:lvl1pPr>
          </a:lstStyle>
          <a:p>
            <a:r>
              <a:rPr lang="ru-RU" sz="1800" dirty="0" smtClean="0"/>
              <a:t>принятие </a:t>
            </a:r>
            <a:r>
              <a:rPr lang="ru-RU" sz="1800" dirty="0"/>
              <a:t>только </a:t>
            </a:r>
            <a:r>
              <a:rPr lang="ru-RU" sz="1800" dirty="0" smtClean="0"/>
              <a:t>тех ценностей </a:t>
            </a:r>
            <a:r>
              <a:rPr lang="ru-RU" sz="1800" dirty="0"/>
              <a:t>общества, которые совпадают с их </a:t>
            </a:r>
            <a:r>
              <a:rPr lang="ru-RU" sz="1800" dirty="0" smtClean="0"/>
              <a:t>представлениями</a:t>
            </a:r>
            <a:endParaRPr lang="ru-RU" sz="1800" dirty="0">
              <a:effectLst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1412528" y="5464441"/>
            <a:ext cx="3276000" cy="720000"/>
          </a:xfrm>
          <a:prstGeom prst="homePlate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ГИБКОСТЬ </a:t>
            </a:r>
            <a:br>
              <a:rPr lang="ru-RU" sz="1600" b="1" dirty="0" smtClean="0"/>
            </a:br>
            <a:r>
              <a:rPr lang="ru-RU" sz="1600" b="1" dirty="0" smtClean="0"/>
              <a:t>(ФЛЕКСИБИЛЬНОСТЬ)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63051" y="5464441"/>
            <a:ext cx="4485094" cy="720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prstDash val="soli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algn="ctr">
              <a:defRPr sz="2000"/>
            </a:lvl1pPr>
          </a:lstStyle>
          <a:p>
            <a:r>
              <a:rPr lang="ru-RU" sz="1800" dirty="0" smtClean="0"/>
              <a:t>формирование представлений </a:t>
            </a:r>
            <a:r>
              <a:rPr lang="ru-RU" sz="1800" dirty="0"/>
              <a:t>и </a:t>
            </a:r>
            <a:r>
              <a:rPr lang="ru-RU" sz="1800" dirty="0" smtClean="0"/>
              <a:t>ценностей</a:t>
            </a:r>
            <a:endParaRPr lang="ru-RU" sz="1800" dirty="0"/>
          </a:p>
          <a:p>
            <a:r>
              <a:rPr lang="ru-RU" sz="1800" dirty="0" smtClean="0"/>
              <a:t> под </a:t>
            </a:r>
            <a:r>
              <a:rPr lang="ru-RU" sz="1800" dirty="0"/>
              <a:t>влиянием </a:t>
            </a:r>
            <a:r>
              <a:rPr lang="ru-RU" sz="1800" dirty="0" smtClean="0"/>
              <a:t>общества</a:t>
            </a:r>
            <a:endParaRPr lang="ru-RU" sz="18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5324746" y="2620369"/>
            <a:ext cx="720000" cy="727920"/>
            <a:chOff x="5324746" y="2620369"/>
            <a:chExt cx="720000" cy="727920"/>
          </a:xfrm>
        </p:grpSpPr>
        <p:sp>
          <p:nvSpPr>
            <p:cNvPr id="14" name="Блок-схема: процесс 13"/>
            <p:cNvSpPr/>
            <p:nvPr/>
          </p:nvSpPr>
          <p:spPr>
            <a:xfrm flipH="1">
              <a:off x="5324746" y="2623795"/>
              <a:ext cx="720000" cy="720000"/>
            </a:xfrm>
            <a:prstGeom prst="flowChartProcess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8434" name="Picture 2" descr="C:\Users\Таня\Desktop\НОЯБРЬ\Родители ОВЗ\business-elements_1212-23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50000" r="25000" b="24481"/>
            <a:stretch/>
          </p:blipFill>
          <p:spPr bwMode="auto">
            <a:xfrm>
              <a:off x="5331620" y="2620369"/>
              <a:ext cx="713126" cy="72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5324746" y="3544899"/>
            <a:ext cx="720000" cy="727920"/>
            <a:chOff x="5324746" y="3544899"/>
            <a:chExt cx="720000" cy="727920"/>
          </a:xfrm>
        </p:grpSpPr>
        <p:sp>
          <p:nvSpPr>
            <p:cNvPr id="18" name="Блок-схема: процесс 17"/>
            <p:cNvSpPr/>
            <p:nvPr/>
          </p:nvSpPr>
          <p:spPr>
            <a:xfrm>
              <a:off x="5324746" y="3548859"/>
              <a:ext cx="720000" cy="720000"/>
            </a:xfrm>
            <a:prstGeom prst="flowChartProcess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Picture 2" descr="C:\Users\Таня\Desktop\НОЯБРЬ\Родители ОВЗ\business-elements_1212-23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81" t="49861" r="75181" b="24620"/>
            <a:stretch/>
          </p:blipFill>
          <p:spPr bwMode="auto">
            <a:xfrm>
              <a:off x="5331620" y="3544899"/>
              <a:ext cx="713126" cy="72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5324746" y="4514129"/>
            <a:ext cx="722651" cy="731659"/>
            <a:chOff x="5324746" y="4514129"/>
            <a:chExt cx="722651" cy="731659"/>
          </a:xfrm>
        </p:grpSpPr>
        <p:sp>
          <p:nvSpPr>
            <p:cNvPr id="25" name="Блок-схема: процесс 24"/>
            <p:cNvSpPr/>
            <p:nvPr/>
          </p:nvSpPr>
          <p:spPr>
            <a:xfrm flipH="1">
              <a:off x="5324746" y="4514129"/>
              <a:ext cx="720000" cy="720000"/>
            </a:xfrm>
            <a:prstGeom prst="flowChartProcess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4" name="Picture 2" descr="C:\Users\Таня\Desktop\НОЯБРЬ\Родители ОВЗ\business-elements_1212-23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000" t="50000" b="24481"/>
            <a:stretch/>
          </p:blipFill>
          <p:spPr bwMode="auto">
            <a:xfrm>
              <a:off x="5334271" y="4517868"/>
              <a:ext cx="713126" cy="72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5324746" y="5464441"/>
            <a:ext cx="722651" cy="756495"/>
            <a:chOff x="5324746" y="5464441"/>
            <a:chExt cx="722651" cy="756495"/>
          </a:xfrm>
        </p:grpSpPr>
        <p:sp>
          <p:nvSpPr>
            <p:cNvPr id="28" name="Блок-схема: процесс 27"/>
            <p:cNvSpPr/>
            <p:nvPr/>
          </p:nvSpPr>
          <p:spPr>
            <a:xfrm>
              <a:off x="5324746" y="5464441"/>
              <a:ext cx="720000" cy="720000"/>
            </a:xfrm>
            <a:prstGeom prst="flowChartProcess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6" name="Picture 2" descr="C:\Users\Таня\Desktop\НОЯБРЬ\Родители ОВЗ\business-elements_1212-23.jpg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12" t="76199" r="25088" b="-1718"/>
            <a:stretch/>
          </p:blipFill>
          <p:spPr bwMode="auto">
            <a:xfrm>
              <a:off x="5334271" y="5493016"/>
              <a:ext cx="713126" cy="727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878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3904" y="1323024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Критерии оценки родительской позиции</a:t>
            </a:r>
            <a:endParaRPr lang="ru-RU" sz="7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56987" y="3431738"/>
            <a:ext cx="2934000" cy="172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/>
              <a:t>адекватная</a:t>
            </a:r>
            <a:r>
              <a:rPr lang="ru-RU" dirty="0" smtClean="0"/>
              <a:t>:</a:t>
            </a:r>
            <a:endParaRPr lang="en-US" dirty="0" smtClean="0"/>
          </a:p>
          <a:p>
            <a:pPr algn="ctr"/>
            <a:r>
              <a:rPr lang="ru-RU" dirty="0" smtClean="0"/>
              <a:t>полное осознание особенностей </a:t>
            </a:r>
            <a:r>
              <a:rPr lang="ru-RU" dirty="0"/>
              <a:t>своего ребенка</a:t>
            </a:r>
          </a:p>
        </p:txBody>
      </p:sp>
      <p:sp>
        <p:nvSpPr>
          <p:cNvPr id="7" name="Стрелка вправо 6"/>
          <p:cNvSpPr/>
          <p:nvPr/>
        </p:nvSpPr>
        <p:spPr>
          <a:xfrm rot="16200000" flipH="1" flipV="1">
            <a:off x="2233705" y="2625137"/>
            <a:ext cx="580565" cy="467473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9000" y="3431738"/>
            <a:ext cx="2934000" cy="172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/>
              <a:t>динамичная</a:t>
            </a:r>
            <a:r>
              <a:rPr lang="ru-RU" dirty="0" smtClean="0"/>
              <a:t>:</a:t>
            </a:r>
          </a:p>
          <a:p>
            <a:pPr algn="ctr"/>
            <a:r>
              <a:rPr lang="ru-RU" dirty="0"/>
              <a:t>ч</a:t>
            </a:r>
            <a:r>
              <a:rPr lang="ru-RU" dirty="0" smtClean="0"/>
              <a:t>астая смена позиции, изменение </a:t>
            </a:r>
            <a:r>
              <a:rPr lang="ru-RU" dirty="0"/>
              <a:t>формы и </a:t>
            </a:r>
            <a:r>
              <a:rPr lang="ru-RU" dirty="0" smtClean="0"/>
              <a:t>способов общения </a:t>
            </a:r>
            <a:br>
              <a:rPr lang="ru-RU" dirty="0" smtClean="0"/>
            </a:br>
            <a:r>
              <a:rPr lang="ru-RU" dirty="0" smtClean="0"/>
              <a:t>с ребенком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6200000" flipH="1" flipV="1">
            <a:off x="5781063" y="2625135"/>
            <a:ext cx="580564" cy="467473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87858" y="3434095"/>
            <a:ext cx="2934000" cy="1728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lvl="0" algn="ctr"/>
            <a:r>
              <a:rPr lang="ru-RU" b="1" dirty="0"/>
              <a:t>п</a:t>
            </a:r>
            <a:r>
              <a:rPr lang="ru-RU" b="1" dirty="0" smtClean="0"/>
              <a:t>рогностическая: </a:t>
            </a:r>
          </a:p>
          <a:p>
            <a:pPr lvl="0" algn="ctr"/>
            <a:r>
              <a:rPr lang="ru-RU" dirty="0" smtClean="0"/>
              <a:t>способность перестроить взаимодействие </a:t>
            </a:r>
            <a:r>
              <a:rPr lang="ru-RU" dirty="0"/>
              <a:t>с ребенком, </a:t>
            </a:r>
            <a:r>
              <a:rPr lang="ru-RU" dirty="0" smtClean="0"/>
              <a:t>адекватно </a:t>
            </a:r>
            <a:r>
              <a:rPr lang="ru-RU" dirty="0"/>
              <a:t>оценить дальнейшие жизненные </a:t>
            </a:r>
            <a:r>
              <a:rPr lang="ru-RU" dirty="0" smtClean="0"/>
              <a:t>перспективы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 rot="16200000" flipH="1" flipV="1">
            <a:off x="9264576" y="2601890"/>
            <a:ext cx="580565" cy="467473"/>
          </a:xfrm>
          <a:prstGeom prst="rightArrow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077254" y="2753237"/>
            <a:ext cx="6210300" cy="3447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dirty="0" smtClean="0"/>
              <a:t>постепенное вживание ребенка </a:t>
            </a:r>
            <a:r>
              <a:rPr lang="ru-RU" dirty="0"/>
              <a:t>в свою ущербную ситуацию и </a:t>
            </a:r>
            <a:r>
              <a:rPr lang="ru-RU" dirty="0" smtClean="0"/>
              <a:t>осваивание </a:t>
            </a:r>
            <a:r>
              <a:rPr lang="ru-RU" dirty="0"/>
              <a:t>ее </a:t>
            </a:r>
            <a:r>
              <a:rPr lang="ru-RU" dirty="0" smtClean="0"/>
              <a:t>ущемляющих стандартов;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dirty="0" smtClean="0"/>
              <a:t>дистанцирование ребенка от </a:t>
            </a:r>
            <a:r>
              <a:rPr lang="ru-RU" dirty="0"/>
              <a:t>общества и его стандартов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результате </a:t>
            </a:r>
            <a:r>
              <a:rPr lang="ru-RU" dirty="0" smtClean="0"/>
              <a:t>создания </a:t>
            </a:r>
            <a:r>
              <a:rPr lang="ru-RU" dirty="0"/>
              <a:t>семьей защитной </a:t>
            </a:r>
            <a:r>
              <a:rPr lang="ru-RU" dirty="0" smtClean="0"/>
              <a:t>оболочки;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риобретение ребенком заболевания позднее </a:t>
            </a:r>
            <a:r>
              <a:rPr lang="ru-RU" dirty="0"/>
              <a:t>либо </a:t>
            </a:r>
            <a:r>
              <a:rPr lang="ru-RU" dirty="0" smtClean="0"/>
              <a:t>узнавание, </a:t>
            </a:r>
            <a:r>
              <a:rPr lang="ru-RU" dirty="0"/>
              <a:t>что </a:t>
            </a:r>
            <a:r>
              <a:rPr lang="ru-RU" dirty="0" smtClean="0"/>
              <a:t>оно </a:t>
            </a:r>
            <a:r>
              <a:rPr lang="ru-RU" dirty="0"/>
              <a:t>у него </a:t>
            </a:r>
            <a:r>
              <a:rPr lang="ru-RU" dirty="0" smtClean="0"/>
              <a:t>было </a:t>
            </a:r>
            <a:r>
              <a:rPr lang="ru-RU" dirty="0"/>
              <a:t>на протяжении всей </a:t>
            </a:r>
            <a:r>
              <a:rPr lang="ru-RU" dirty="0" smtClean="0"/>
              <a:t>жизни; испытывание трудностей </a:t>
            </a:r>
            <a:r>
              <a:rPr lang="ru-RU" dirty="0"/>
              <a:t>с восприятием самого себя, </a:t>
            </a:r>
            <a:br>
              <a:rPr lang="ru-RU" dirty="0"/>
            </a:br>
            <a:r>
              <a:rPr lang="ru-RU" dirty="0"/>
              <a:t>испытывание </a:t>
            </a:r>
            <a:r>
              <a:rPr lang="ru-RU" dirty="0" smtClean="0"/>
              <a:t>окружающими затруднения </a:t>
            </a:r>
            <a:r>
              <a:rPr lang="ru-RU" dirty="0"/>
              <a:t>в проявлении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ребенку </a:t>
            </a:r>
            <a:r>
              <a:rPr lang="ru-RU" dirty="0"/>
              <a:t>обычного дружеского участия</a:t>
            </a:r>
            <a:r>
              <a:rPr lang="ru-RU" dirty="0" smtClean="0"/>
              <a:t>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dirty="0" smtClean="0"/>
              <a:t>готовность ребенка учиться </a:t>
            </a:r>
            <a:r>
              <a:rPr lang="ru-RU" dirty="0"/>
              <a:t>новому образу жизни.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Модели социализации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pic>
        <p:nvPicPr>
          <p:cNvPr id="19459" name="Picture 3" descr="C:\Users\Таня\Desktop\СЕНТЯБРЬ\Коммуникативные навыки\1416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48" y="3833794"/>
            <a:ext cx="3899234" cy="179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Таня\Desktop\СЕНТЯБРЬ\Коммуникативные навыки\comunic_16-0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t="7662" r="10428" b="13591"/>
          <a:stretch/>
        </p:blipFill>
        <p:spPr bwMode="auto">
          <a:xfrm>
            <a:off x="2333298" y="2863599"/>
            <a:ext cx="1256514" cy="122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98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81181" y="3036005"/>
            <a:ext cx="7014950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/>
              <a:t>Ресоциализация родителей:</a:t>
            </a:r>
          </a:p>
          <a:p>
            <a:pPr lvl="0"/>
            <a:r>
              <a:rPr lang="ru-RU" sz="2000" dirty="0" smtClean="0"/>
              <a:t>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б</a:t>
            </a:r>
            <a:r>
              <a:rPr lang="ru-RU" sz="2000" dirty="0" smtClean="0"/>
              <a:t>иологические факторы;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социальные факторы </a:t>
            </a:r>
            <a:br>
              <a:rPr lang="ru-RU" sz="2000" dirty="0" smtClean="0"/>
            </a:br>
            <a:r>
              <a:rPr lang="ru-RU" sz="2000" dirty="0" smtClean="0"/>
              <a:t>(учет </a:t>
            </a:r>
            <a:r>
              <a:rPr lang="ru-RU" sz="2000" dirty="0"/>
              <a:t>социально-средового окружения</a:t>
            </a:r>
            <a:r>
              <a:rPr lang="ru-RU" sz="2000" dirty="0" smtClean="0"/>
              <a:t>);</a:t>
            </a:r>
          </a:p>
          <a:p>
            <a:pPr marL="342900" lvl="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п</a:t>
            </a:r>
            <a:r>
              <a:rPr lang="ru-RU" sz="2000" dirty="0" smtClean="0"/>
              <a:t>сихологические факторы.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Проблемы социализации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pic>
        <p:nvPicPr>
          <p:cNvPr id="20482" name="Picture 2" descr="C:\Users\Таня\Desktop\СЕНТЯБРЬ\Коммуникативные навыки\happy-children-with-toys_23-2147508881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1" t="2725" b="46774"/>
          <a:stretch/>
        </p:blipFill>
        <p:spPr bwMode="auto">
          <a:xfrm>
            <a:off x="1765738" y="2779909"/>
            <a:ext cx="2538248" cy="30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Users\Таня\Desktop\СЕНТЯБРЬ\Коммуникативные навыки\cartoon-people-with-colores-speech-bubbles_23-2147529518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5" b="13499"/>
          <a:stretch/>
        </p:blipFill>
        <p:spPr bwMode="auto">
          <a:xfrm>
            <a:off x="9473793" y="4829670"/>
            <a:ext cx="1782871" cy="141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76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146640" y="3444874"/>
            <a:ext cx="414068" cy="41406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949707" y="2656180"/>
            <a:ext cx="5859319" cy="347787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изолированность родителей от родителей других </a:t>
            </a:r>
            <a:r>
              <a:rPr lang="ru-RU" sz="2000" dirty="0" smtClean="0"/>
              <a:t>школьников</a:t>
            </a:r>
            <a:r>
              <a:rPr lang="ru-RU" sz="2000" dirty="0"/>
              <a:t>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опасение, что особенного ребенка не примут сверстники, а он станет изгоем в классе и объектом насмешек;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отсутствие полноценного контакта ребенка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со </a:t>
            </a:r>
            <a:r>
              <a:rPr lang="ru-RU" sz="2000" dirty="0"/>
              <a:t>своими сверстниками;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нахождение родителей один на один со своими проблемами;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отсутствие объективных сведений о школьном образовательном процессе.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262078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Проблемы родителей 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Таня\Desktop\НОЯБРЬ\Родители ОВЗ\cartoon-couple_1045-58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832" y="3129580"/>
            <a:ext cx="2827054" cy="282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аня\Desktop\НОЯБРЬ\Родители ОВЗ\educational-questions-hand-drawn-speech-bubble_318-7300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8203">
            <a:off x="1640556" y="2889836"/>
            <a:ext cx="1012166" cy="101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65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81181" y="2657162"/>
            <a:ext cx="7014950" cy="34470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одсознательное </a:t>
            </a:r>
            <a:r>
              <a:rPr lang="ru-RU" b="1" dirty="0"/>
              <a:t>«отвержение» </a:t>
            </a:r>
            <a:r>
              <a:rPr lang="ru-RU" b="1" dirty="0" smtClean="0"/>
              <a:t>ребенка родителями: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отсутствии интереса к ребенку;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грубое обращение;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физическое наказание. </a:t>
            </a:r>
          </a:p>
          <a:p>
            <a:endParaRPr lang="ru-RU" sz="2000" dirty="0"/>
          </a:p>
          <a:p>
            <a:r>
              <a:rPr lang="ru-RU" sz="1600" b="1" dirty="0" smtClean="0"/>
              <a:t>РЕБЕНОК: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считает </a:t>
            </a:r>
            <a:r>
              <a:rPr lang="ru-RU" dirty="0"/>
              <a:t>себя «плохим</a:t>
            </a:r>
            <a:r>
              <a:rPr lang="ru-RU" dirty="0" smtClean="0"/>
              <a:t>»;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уверенность, </a:t>
            </a:r>
            <a:r>
              <a:rPr lang="ru-RU" dirty="0"/>
              <a:t>что «не достоин родительской любви и внимания</a:t>
            </a:r>
            <a:r>
              <a:rPr lang="ru-RU" dirty="0" smtClean="0"/>
              <a:t>»;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формирование </a:t>
            </a:r>
            <a:r>
              <a:rPr lang="ru-RU" dirty="0"/>
              <a:t>у детей пониженного фона </a:t>
            </a:r>
            <a:r>
              <a:rPr lang="ru-RU" dirty="0" smtClean="0"/>
              <a:t>настроения;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резкое </a:t>
            </a:r>
            <a:r>
              <a:rPr lang="ru-RU" dirty="0"/>
              <a:t>снижение </a:t>
            </a:r>
            <a:r>
              <a:rPr lang="ru-RU" dirty="0" smtClean="0"/>
              <a:t>самооценки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неуверенность </a:t>
            </a:r>
            <a:r>
              <a:rPr lang="ru-RU" dirty="0"/>
              <a:t>в </a:t>
            </a:r>
            <a:r>
              <a:rPr lang="ru-RU" dirty="0" smtClean="0"/>
              <a:t>себе;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проявление </a:t>
            </a:r>
            <a:r>
              <a:rPr lang="ru-RU" dirty="0"/>
              <a:t>пассивности.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Проблемы социализации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pic>
        <p:nvPicPr>
          <p:cNvPr id="6" name="Picture 3" descr="C:\Users\Таня\Desktop\СЕНТЯБРЬ\Коммуникативные навыки\cartoon-people-with-colores-speech-bubbles_23-2147529518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5" b="13499"/>
          <a:stretch/>
        </p:blipFill>
        <p:spPr bwMode="auto">
          <a:xfrm>
            <a:off x="9829752" y="5113206"/>
            <a:ext cx="1431079" cy="113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Таня\Desktop\СЕНТЯБРЬ\Коммуникативные навыки\happy-children-with-toys_23-214750888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1" t="2725" b="46774"/>
          <a:stretch/>
        </p:blipFill>
        <p:spPr bwMode="auto">
          <a:xfrm>
            <a:off x="1765738" y="2779909"/>
            <a:ext cx="2538248" cy="30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62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81181" y="3035147"/>
            <a:ext cx="7014950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Гиперопека родителей: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испытывание комплекса </a:t>
            </a:r>
            <a:r>
              <a:rPr lang="ru-RU" dirty="0"/>
              <a:t>вины перед </a:t>
            </a:r>
            <a:r>
              <a:rPr lang="ru-RU" dirty="0" smtClean="0"/>
              <a:t>ребенком;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старание </a:t>
            </a:r>
            <a:r>
              <a:rPr lang="ru-RU" dirty="0"/>
              <a:t>выполнить все его </a:t>
            </a:r>
            <a:r>
              <a:rPr lang="ru-RU" dirty="0" smtClean="0"/>
              <a:t>желания.</a:t>
            </a:r>
          </a:p>
          <a:p>
            <a:r>
              <a:rPr lang="ru-RU" dirty="0" smtClean="0"/>
              <a:t> </a:t>
            </a:r>
            <a:endParaRPr lang="ru-RU" sz="2000" dirty="0"/>
          </a:p>
          <a:p>
            <a:r>
              <a:rPr lang="ru-RU" sz="1600" b="1" dirty="0" smtClean="0"/>
              <a:t>РЕБЕНОК: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эгоцентризм;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пассивность;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несамостоятельность;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социальная и психическая незрелость.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Проблемы социализации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pic>
        <p:nvPicPr>
          <p:cNvPr id="7" name="Picture 3" descr="C:\Users\Таня\Desktop\СЕНТЯБРЬ\Коммуникативные навыки\cartoon-people-with-colores-speech-bubbles_23-2147529518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1F3F2"/>
              </a:clrFrom>
              <a:clrTo>
                <a:srgbClr val="F1F3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5" b="13499"/>
          <a:stretch/>
        </p:blipFill>
        <p:spPr bwMode="auto">
          <a:xfrm>
            <a:off x="9473793" y="4829670"/>
            <a:ext cx="1782871" cy="1410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Таня\Desktop\СЕНТЯБРЬ\Коммуникативные навыки\happy-children-with-toys_23-214750888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1" t="2725" b="46774"/>
          <a:stretch/>
        </p:blipFill>
        <p:spPr bwMode="auto">
          <a:xfrm>
            <a:off x="1765738" y="2779909"/>
            <a:ext cx="2538248" cy="30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5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445455" y="3035147"/>
            <a:ext cx="7014950" cy="1631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«Рентные </a:t>
            </a:r>
            <a:r>
              <a:rPr lang="ru-RU" sz="2000" b="1" dirty="0"/>
              <a:t>установки</a:t>
            </a:r>
            <a:r>
              <a:rPr lang="ru-RU" sz="2000" b="1" dirty="0" smtClean="0"/>
              <a:t>»: </a:t>
            </a:r>
          </a:p>
          <a:p>
            <a:endParaRPr lang="ru-RU" sz="2000" b="1" dirty="0" smtClean="0"/>
          </a:p>
          <a:p>
            <a:r>
              <a:rPr lang="ru-RU" sz="2000" dirty="0" smtClean="0"/>
              <a:t>требование </a:t>
            </a:r>
            <a:r>
              <a:rPr lang="ru-RU" sz="2000" dirty="0"/>
              <a:t>от врачей утяжелить диагноз их ребенку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целях повышения материальной поддержки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 </a:t>
            </a:r>
            <a:r>
              <a:rPr lang="ru-RU" sz="2000" dirty="0"/>
              <a:t>стороны государства.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721016" y="2696751"/>
              <a:ext cx="2611612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</a:t>
              </a:r>
              <a:br>
                <a:rPr lang="ru-RU" sz="1600" b="1" dirty="0" smtClean="0"/>
              </a:br>
              <a:r>
                <a:rPr lang="ru-RU" sz="1600" b="1" dirty="0" smtClean="0"/>
                <a:t>с </a:t>
              </a:r>
              <a:r>
                <a:rPr lang="ru-RU" sz="1600" b="1" dirty="0"/>
                <a:t>умственной отсталостью</a:t>
              </a:r>
            </a:p>
          </p:txBody>
        </p:sp>
      </p:grpSp>
      <p:pic>
        <p:nvPicPr>
          <p:cNvPr id="23554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++++05 05 РАБОЧИЙ СТОЛ\ПРЕЗЕНТАЦИИ МИНСК\Полушария\brain-logo-template_15146-2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829" y="4947491"/>
            <a:ext cx="1351418" cy="135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8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284787" y="3162907"/>
            <a:ext cx="6002767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Модели построения межличностных отношений </a:t>
            </a:r>
            <a:br>
              <a:rPr lang="ru-RU" sz="2000" b="1" dirty="0" smtClean="0"/>
            </a:br>
            <a:r>
              <a:rPr lang="ru-RU" sz="2000" b="1" dirty="0" smtClean="0"/>
              <a:t>в семье:</a:t>
            </a:r>
            <a:endParaRPr lang="ru-RU" sz="2000" b="1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/>
              <a:t>доминирование авторитарной гиперсоциализации детей;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000" dirty="0"/>
              <a:t>приписывание родителями своему ребенку личной и социальной несостоятельности.</a:t>
            </a:r>
          </a:p>
          <a:p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664911" y="2696751"/>
              <a:ext cx="2723823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с интеллектуальными </a:t>
              </a:r>
              <a:br>
                <a:rPr lang="ru-RU" sz="1600" b="1" dirty="0" smtClean="0"/>
              </a:br>
              <a:r>
                <a:rPr lang="ru-RU" sz="1600" b="1" dirty="0" smtClean="0"/>
                <a:t>нарушениями</a:t>
              </a:r>
              <a:endParaRPr lang="ru-RU" sz="1600" b="1" dirty="0"/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Таня\Desktop\НОЯБРЬ\Родители ОВЗ\brain-creative-symbol-collections_7095-301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6" r="66382" b="69293"/>
          <a:stretch/>
        </p:blipFill>
        <p:spPr bwMode="auto">
          <a:xfrm>
            <a:off x="9772783" y="5297213"/>
            <a:ext cx="1747376" cy="11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42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445455" y="3035147"/>
            <a:ext cx="7014950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неблагоприятные психолого-педагогические </a:t>
            </a:r>
            <a:br>
              <a:rPr lang="ru-RU" sz="2000" dirty="0" smtClean="0"/>
            </a:br>
            <a:r>
              <a:rPr lang="ru-RU" sz="2000" dirty="0" smtClean="0"/>
              <a:t>и социальные условия в семье;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низкая компетентность </a:t>
            </a:r>
            <a:r>
              <a:rPr lang="ru-RU" sz="2000" dirty="0"/>
              <a:t>в вопросах </a:t>
            </a:r>
            <a:r>
              <a:rPr lang="ru-RU" sz="2000" dirty="0" smtClean="0"/>
              <a:t>развития</a:t>
            </a:r>
            <a:br>
              <a:rPr lang="ru-RU" sz="2000" dirty="0" smtClean="0"/>
            </a:br>
            <a:r>
              <a:rPr lang="ru-RU" sz="2000" dirty="0" smtClean="0"/>
              <a:t>и </a:t>
            </a:r>
            <a:r>
              <a:rPr lang="ru-RU" sz="2000" dirty="0"/>
              <a:t>воспитания </a:t>
            </a:r>
            <a:r>
              <a:rPr lang="ru-RU" sz="2000" dirty="0" smtClean="0"/>
              <a:t>детей;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10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/>
              <a:t>жестокое обращение с детьми</a:t>
            </a:r>
            <a:r>
              <a:rPr lang="ru-RU" sz="2000" dirty="0"/>
              <a:t>.</a:t>
            </a:r>
          </a:p>
          <a:p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830822" y="2696751"/>
              <a:ext cx="2392001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</a:t>
              </a:r>
              <a:r>
                <a:rPr lang="ru-RU" sz="1600" b="1" dirty="0"/>
                <a:t>с </a:t>
              </a:r>
              <a:r>
                <a:rPr lang="ru-RU" sz="1600" b="1" dirty="0" smtClean="0"/>
                <a:t>задержкой</a:t>
              </a:r>
            </a:p>
            <a:p>
              <a:pPr algn="ctr"/>
              <a:r>
                <a:rPr lang="ru-RU" sz="1600" b="1" dirty="0" smtClean="0"/>
                <a:t> </a:t>
              </a:r>
              <a:r>
                <a:rPr lang="ru-RU" sz="1600" b="1" dirty="0"/>
                <a:t>психического развития</a:t>
              </a:r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C:\Users\Таня\Desktop\НОЯБРЬ\Родители ОВЗ\brain-creative-symbol-collections_7095-301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82" t="9759" b="68500"/>
          <a:stretch/>
        </p:blipFill>
        <p:spPr bwMode="auto">
          <a:xfrm>
            <a:off x="9749127" y="5281915"/>
            <a:ext cx="1771031" cy="114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70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445455" y="2989138"/>
            <a:ext cx="7014950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Группы родителей: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родители </a:t>
            </a:r>
            <a:r>
              <a:rPr lang="ru-RU" sz="2000" dirty="0"/>
              <a:t>с нормальным </a:t>
            </a:r>
            <a:r>
              <a:rPr lang="ru-RU" sz="2000" dirty="0" smtClean="0"/>
              <a:t>слухом;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родители</a:t>
            </a:r>
            <a:r>
              <a:rPr lang="ru-RU" sz="2000" dirty="0"/>
              <a:t>, </a:t>
            </a:r>
            <a:r>
              <a:rPr lang="ru-RU" sz="2000" dirty="0" smtClean="0"/>
              <a:t>имеющие нарушение </a:t>
            </a:r>
            <a:r>
              <a:rPr lang="ru-RU" sz="2000" dirty="0"/>
              <a:t>слуха. 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ü"/>
            </a:pPr>
            <a:endParaRPr lang="ru-RU" sz="2000" dirty="0"/>
          </a:p>
          <a:p>
            <a:r>
              <a:rPr lang="ru-RU" sz="2000" b="1" dirty="0"/>
              <a:t>О</a:t>
            </a:r>
            <a:r>
              <a:rPr lang="ru-RU" sz="2000" b="1" dirty="0" smtClean="0"/>
              <a:t>тношение родителей к ребенку: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безразличие;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гиперопека;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полное принятие особенностей.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962268" y="2696751"/>
              <a:ext cx="2129109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</a:t>
              </a:r>
              <a:r>
                <a:rPr lang="ru-RU" sz="1600" b="1" dirty="0"/>
                <a:t>с </a:t>
              </a:r>
              <a:r>
                <a:rPr lang="ru-RU" sz="1600" b="1" dirty="0" smtClean="0"/>
                <a:t>нарушениями</a:t>
              </a:r>
              <a:br>
                <a:rPr lang="ru-RU" sz="1600" b="1" dirty="0" smtClean="0"/>
              </a:br>
              <a:r>
                <a:rPr lang="ru-RU" sz="1600" b="1" dirty="0" smtClean="0"/>
                <a:t>слуховой </a:t>
              </a:r>
              <a:r>
                <a:rPr lang="ru-RU" sz="1600" b="1" dirty="0"/>
                <a:t>функции</a:t>
              </a:r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979" y="5277266"/>
            <a:ext cx="551463" cy="91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59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445455" y="3007851"/>
            <a:ext cx="5964073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Рождение слепого ребенка у слабовидящих </a:t>
            </a:r>
            <a:r>
              <a:rPr lang="ru-RU" sz="2000" b="1" dirty="0"/>
              <a:t>или незрячих </a:t>
            </a:r>
            <a:r>
              <a:rPr lang="ru-RU" sz="2000" b="1" dirty="0" smtClean="0"/>
              <a:t>родителей:</a:t>
            </a:r>
          </a:p>
          <a:p>
            <a:r>
              <a:rPr lang="ru-RU" sz="2000" dirty="0"/>
              <a:t>а</a:t>
            </a:r>
            <a:r>
              <a:rPr lang="ru-RU" sz="2000" dirty="0" smtClean="0"/>
              <a:t>декватное восприятие ситуации.</a:t>
            </a:r>
          </a:p>
          <a:p>
            <a:endParaRPr lang="ru-RU" sz="2000" dirty="0"/>
          </a:p>
          <a:p>
            <a:r>
              <a:rPr lang="ru-RU" sz="2000" b="1" dirty="0"/>
              <a:t>Рождение слепого ребенка </a:t>
            </a:r>
            <a:r>
              <a:rPr lang="ru-RU" sz="2000" b="1" dirty="0" smtClean="0"/>
              <a:t>в </a:t>
            </a:r>
            <a:r>
              <a:rPr lang="ru-RU" sz="2000" b="1" dirty="0"/>
              <a:t>нормальной </a:t>
            </a:r>
            <a:r>
              <a:rPr lang="ru-RU" sz="2000" b="1" dirty="0" smtClean="0"/>
              <a:t>семье: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деформация </a:t>
            </a:r>
            <a:r>
              <a:rPr lang="ru-RU" sz="2000" dirty="0"/>
              <a:t>родительско-детских </a:t>
            </a:r>
            <a:r>
              <a:rPr lang="ru-RU" sz="2000" dirty="0" smtClean="0"/>
              <a:t>взаимоотношений; </a:t>
            </a:r>
            <a:endParaRPr lang="ru-RU" sz="2000" dirty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затруднение социализации </a:t>
            </a:r>
            <a:r>
              <a:rPr lang="ru-RU" sz="2000" dirty="0"/>
              <a:t>ребенка.</a:t>
            </a:r>
          </a:p>
          <a:p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962268" y="2696751"/>
              <a:ext cx="2129109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</a:t>
              </a:r>
              <a:r>
                <a:rPr lang="ru-RU" sz="1600" b="1" dirty="0"/>
                <a:t>с </a:t>
              </a:r>
              <a:r>
                <a:rPr lang="ru-RU" sz="1600" b="1" dirty="0" smtClean="0"/>
                <a:t>нарушениями</a:t>
              </a:r>
              <a:br>
                <a:rPr lang="ru-RU" sz="1600" b="1" dirty="0" smtClean="0"/>
              </a:br>
              <a:r>
                <a:rPr lang="ru-RU" sz="1600" b="1" dirty="0" smtClean="0"/>
                <a:t>зрения</a:t>
              </a:r>
              <a:endParaRPr lang="ru-RU" sz="1600" b="1" dirty="0"/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Таня\Desktop\НОЯБРЬ\Принципы педагогического взаимодействия\decorative-cyber-robot-digital-look-vision-optic-eyes-set-isolated-vector-illustration_1284-2329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3" t="8093" r="53886" b="60315"/>
          <a:stretch/>
        </p:blipFill>
        <p:spPr bwMode="auto">
          <a:xfrm>
            <a:off x="10365229" y="5336275"/>
            <a:ext cx="1042387" cy="73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88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177050" y="2814635"/>
            <a:ext cx="5973171" cy="31393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О</a:t>
            </a:r>
            <a:r>
              <a:rPr lang="ru-RU" b="1" dirty="0" smtClean="0"/>
              <a:t>тсутствие </a:t>
            </a:r>
            <a:r>
              <a:rPr lang="ru-RU" b="1" dirty="0"/>
              <a:t>возможности </a:t>
            </a:r>
            <a:r>
              <a:rPr lang="ru-RU" b="1" dirty="0" smtClean="0"/>
              <a:t>у родителей поместить </a:t>
            </a:r>
            <a:r>
              <a:rPr lang="ru-RU" b="1" dirty="0"/>
              <a:t>своего ребенка </a:t>
            </a:r>
            <a:r>
              <a:rPr lang="ru-RU" b="1" dirty="0" smtClean="0"/>
              <a:t>в </a:t>
            </a:r>
            <a:r>
              <a:rPr lang="ru-RU" b="1" dirty="0"/>
              <a:t>специальные образовательные учреждения. </a:t>
            </a:r>
          </a:p>
          <a:p>
            <a:endParaRPr lang="ru-RU" b="1" dirty="0" smtClean="0"/>
          </a:p>
          <a:p>
            <a:r>
              <a:rPr lang="ru-RU" b="1" dirty="0"/>
              <a:t>Т</a:t>
            </a:r>
            <a:r>
              <a:rPr lang="ru-RU" b="1" dirty="0" smtClean="0"/>
              <a:t>ипы </a:t>
            </a:r>
            <a:r>
              <a:rPr lang="ru-RU" b="1" dirty="0"/>
              <a:t>неадекватного материнского </a:t>
            </a:r>
            <a:r>
              <a:rPr lang="ru-RU" b="1" dirty="0" smtClean="0"/>
              <a:t>поведения: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слишком эмоциональная зависимость </a:t>
            </a:r>
            <a:r>
              <a:rPr lang="ru-RU" dirty="0"/>
              <a:t>от ребенка, </a:t>
            </a:r>
            <a:r>
              <a:rPr lang="ru-RU" dirty="0" smtClean="0"/>
              <a:t>подавление ребенка своей </a:t>
            </a:r>
            <a:r>
              <a:rPr lang="ru-RU" dirty="0"/>
              <a:t>неадекватной аффектацией;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/>
              <a:t>периодическое, часто внезапное, отвержение своего </a:t>
            </a:r>
            <a:r>
              <a:rPr lang="ru-RU" dirty="0" smtClean="0"/>
              <a:t>ребенка;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подверженность </a:t>
            </a:r>
            <a:r>
              <a:rPr lang="ru-RU" dirty="0"/>
              <a:t>депрессивному состоянию;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dirty="0" smtClean="0"/>
              <a:t>полное отвержение ребенка, равнодушие </a:t>
            </a:r>
            <a:r>
              <a:rPr lang="ru-RU" dirty="0"/>
              <a:t>к судьбе </a:t>
            </a:r>
            <a:r>
              <a:rPr lang="ru-RU" dirty="0" smtClean="0"/>
              <a:t>ребенка, отсутствие проявления эмоций</a:t>
            </a:r>
            <a:r>
              <a:rPr lang="ru-RU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218748" y="2819861"/>
              <a:ext cx="1616148" cy="338554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Аутичные дети </a:t>
              </a:r>
              <a:endParaRPr lang="ru-RU" sz="1600" b="1" dirty="0"/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E:\++++05 05 РАБОЧИЙ СТОЛ\ПРЕЗЕНТАЦИИ МИНСК\Полушария\neural-networks-human-brain-logo-icon_7280-954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39" t="13268" r="17677" b="38784"/>
          <a:stretch/>
        </p:blipFill>
        <p:spPr bwMode="auto">
          <a:xfrm>
            <a:off x="10254437" y="5446369"/>
            <a:ext cx="1168740" cy="8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66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227087" y="3035147"/>
            <a:ext cx="5964073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напряженность в отношениях между родителями;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неудовлетворенность родителей собой </a:t>
            </a:r>
            <a:r>
              <a:rPr lang="ru-RU" sz="2000" dirty="0"/>
              <a:t>и супружеской </a:t>
            </a:r>
            <a:r>
              <a:rPr lang="ru-RU" sz="2000" dirty="0" smtClean="0"/>
              <a:t>жизнью;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невозможность </a:t>
            </a:r>
            <a:r>
              <a:rPr lang="ru-RU" sz="2000" dirty="0"/>
              <a:t>наладить адекватный контакт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 </a:t>
            </a:r>
            <a:r>
              <a:rPr lang="ru-RU" sz="2000" dirty="0"/>
              <a:t>ребенком.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115355" y="2696751"/>
              <a:ext cx="1822935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 smtClean="0"/>
                <a:t>Дети с</a:t>
              </a:r>
            </a:p>
            <a:p>
              <a:pPr algn="ctr"/>
              <a:r>
                <a:rPr lang="ru-RU" sz="1600" b="1" dirty="0" smtClean="0"/>
                <a:t>синдромом </a:t>
              </a:r>
              <a:r>
                <a:rPr lang="ru-RU" sz="1600" b="1" dirty="0"/>
                <a:t>Дауна</a:t>
              </a:r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Таня\Desktop\НОЯБРЬ\Родители ОВЗ\brain-creative-symbol-collections_7095-301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82" t="68889" b="9370"/>
          <a:stretch/>
        </p:blipFill>
        <p:spPr bwMode="auto">
          <a:xfrm>
            <a:off x="9892920" y="5111121"/>
            <a:ext cx="1722999" cy="111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66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445455" y="3035147"/>
            <a:ext cx="5732061" cy="1169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возникновение трудностей </a:t>
            </a:r>
            <a:r>
              <a:rPr lang="ru-RU" sz="2000" dirty="0"/>
              <a:t>с коммуникативным </a:t>
            </a:r>
            <a:r>
              <a:rPr lang="ru-RU" sz="2000" dirty="0" smtClean="0"/>
              <a:t>поведением;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требование повышенного </a:t>
            </a:r>
            <a:r>
              <a:rPr lang="ru-RU" sz="2000" dirty="0"/>
              <a:t>внимания к ребенку.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003146" y="2696751"/>
              <a:ext cx="2047355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/>
                <a:t>Дети </a:t>
              </a:r>
              <a:r>
                <a:rPr lang="ru-RU" sz="1600" b="1" dirty="0" smtClean="0"/>
                <a:t>с синдром </a:t>
              </a:r>
              <a:br>
                <a:rPr lang="ru-RU" sz="1600" b="1" dirty="0" smtClean="0"/>
              </a:br>
              <a:r>
                <a:rPr lang="ru-RU" sz="1600" b="1" dirty="0" smtClean="0"/>
                <a:t>дефицита </a:t>
              </a:r>
              <a:r>
                <a:rPr lang="ru-RU" sz="1600" b="1" dirty="0"/>
                <a:t>внимания</a:t>
              </a:r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Таня\Desktop\НОЯБРЬ\Принципы педагогического взаимодействия\colorful-psychology-logo-pack_23-2147589589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7" t="17927" r="18864" b="63378"/>
          <a:stretch/>
        </p:blipFill>
        <p:spPr bwMode="auto">
          <a:xfrm>
            <a:off x="10365229" y="5361269"/>
            <a:ext cx="1040303" cy="84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4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8" y="3090921"/>
            <a:ext cx="5828445" cy="25545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выявление общего плана семьи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определение уровня </a:t>
            </a:r>
            <a:r>
              <a:rPr lang="ru-RU" sz="2000" dirty="0"/>
              <a:t>образования и </a:t>
            </a:r>
            <a:r>
              <a:rPr lang="ru-RU" sz="2000" dirty="0" smtClean="0"/>
              <a:t>возраста родителей;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определение </a:t>
            </a:r>
            <a:r>
              <a:rPr lang="ru-RU" sz="2000" dirty="0" smtClean="0"/>
              <a:t>характера взаимоотношений родителей </a:t>
            </a:r>
            <a:r>
              <a:rPr lang="ru-RU" sz="2000" dirty="0"/>
              <a:t>с </a:t>
            </a:r>
            <a:r>
              <a:rPr lang="ru-RU" sz="2000" dirty="0" smtClean="0"/>
              <a:t>ребенком;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отсутствие возможности узнать </a:t>
            </a:r>
            <a:r>
              <a:rPr lang="ru-RU" sz="2000" dirty="0"/>
              <a:t>индивидуальные особенности </a:t>
            </a:r>
            <a:r>
              <a:rPr lang="ru-RU" sz="2000" dirty="0" smtClean="0"/>
              <a:t>ребенка и особенности </a:t>
            </a:r>
            <a:r>
              <a:rPr lang="ru-RU" sz="2000" dirty="0"/>
              <a:t>его жизни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семье.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6829" y="301030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Анкетирование </a:t>
            </a:r>
            <a:endParaRPr lang="en-US" b="1" dirty="0" smtClean="0"/>
          </a:p>
          <a:p>
            <a:pPr algn="ctr"/>
            <a:r>
              <a:rPr lang="ru-RU" b="1" dirty="0" smtClean="0"/>
              <a:t>родителей</a:t>
            </a:r>
            <a:endParaRPr lang="ru-RU" b="1" dirty="0"/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45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079023" y="2702903"/>
            <a:ext cx="5950426" cy="258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склонность к гиперопеке;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проявление родителями чувства фрустрации и тревожности;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появление у матерей зацикленности на психической и физической беспомощности ребенка;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проявление родителями повышенной жесткости </a:t>
            </a:r>
            <a:br>
              <a:rPr lang="ru-RU" dirty="0" smtClean="0"/>
            </a:br>
            <a:r>
              <a:rPr lang="ru-RU" dirty="0" smtClean="0"/>
              <a:t>в обращении с ребенком,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/>
              <a:t>напряженные отношения между супругами, которые во многих случаях приводят к распаду семьи.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3904" y="1309376"/>
            <a:ext cx="10404192" cy="61555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7030A0"/>
                </a:solidFill>
              </a:rPr>
              <a:t>Общие черты родителей </a:t>
            </a:r>
            <a:r>
              <a:rPr lang="ru-RU" sz="3400" b="1" dirty="0">
                <a:solidFill>
                  <a:srgbClr val="7030A0"/>
                </a:solidFill>
              </a:rPr>
              <a:t>ребенка с </a:t>
            </a:r>
            <a:r>
              <a:rPr lang="ru-RU" sz="3400" b="1" dirty="0" smtClean="0">
                <a:solidFill>
                  <a:srgbClr val="7030A0"/>
                </a:solidFill>
              </a:rPr>
              <a:t>ОВЗ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27024" y="2578218"/>
            <a:ext cx="3857403" cy="1325040"/>
            <a:chOff x="1127024" y="2578218"/>
            <a:chExt cx="3857403" cy="1325040"/>
          </a:xfrm>
        </p:grpSpPr>
        <p:pic>
          <p:nvPicPr>
            <p:cNvPr id="6" name="Picture 2" descr="C:\Users\Таня\Desktop\ОКТЯБРЬ\Школьная оценка\5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94" t="5344" r="47070" b="78602"/>
            <a:stretch/>
          </p:blipFill>
          <p:spPr bwMode="auto">
            <a:xfrm>
              <a:off x="1127024" y="2578218"/>
              <a:ext cx="3857403" cy="13250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676135" y="2696751"/>
              <a:ext cx="2701381" cy="58477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/>
            <a:p>
              <a:pPr algn="ctr"/>
              <a:r>
                <a:rPr lang="ru-RU" sz="1600" b="1" dirty="0"/>
                <a:t>Дети </a:t>
              </a:r>
              <a:r>
                <a:rPr lang="ru-RU" sz="1600" b="1" dirty="0" smtClean="0"/>
                <a:t>страдающие </a:t>
              </a:r>
              <a:br>
                <a:rPr lang="ru-RU" sz="1600" b="1" dirty="0" smtClean="0"/>
              </a:br>
              <a:r>
                <a:rPr lang="ru-RU" sz="1600" b="1" dirty="0" smtClean="0"/>
                <a:t>от </a:t>
              </a:r>
              <a:r>
                <a:rPr lang="ru-RU" sz="1600" b="1" dirty="0"/>
                <a:t>церебрального паралича</a:t>
              </a:r>
            </a:p>
          </p:txBody>
        </p:sp>
      </p:grpSp>
      <p:pic>
        <p:nvPicPr>
          <p:cNvPr id="9" name="Picture 2" descr="C:\Users\Таня\Desktop\НОЯБРЬ\Родители ОВЗ\cute-cartoon-family-mom-and-dad-vector-characters-family-in-casual-clothes-father-and-mother-with_53562-184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9069" y="347685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C:\Users\Таня\Desktop\НОЯБРЬ\Родители ОВЗ\logo-template-design_1289-169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36" t="20131" r="38161" b="52635"/>
          <a:stretch/>
        </p:blipFill>
        <p:spPr bwMode="auto">
          <a:xfrm flipH="1">
            <a:off x="10598422" y="5274121"/>
            <a:ext cx="798990" cy="94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01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8" y="3090921"/>
            <a:ext cx="5828445" cy="2246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близкое знакомство </a:t>
            </a:r>
            <a:r>
              <a:rPr lang="ru-RU" sz="2000" dirty="0"/>
              <a:t>с ребенком и его семьей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 </a:t>
            </a:r>
            <a:r>
              <a:rPr lang="ru-RU" sz="2000" dirty="0"/>
              <a:t>привычной для него </a:t>
            </a:r>
            <a:r>
              <a:rPr lang="ru-RU" sz="2000" dirty="0" smtClean="0"/>
              <a:t>обстановке</a:t>
            </a:r>
            <a:r>
              <a:rPr lang="ru-RU" sz="2000" dirty="0"/>
              <a:t>;</a:t>
            </a:r>
            <a:endParaRPr lang="ru-RU" sz="2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сбор информации </a:t>
            </a:r>
            <a:r>
              <a:rPr lang="ru-RU" sz="2000" dirty="0"/>
              <a:t>об интересах ребенка, </a:t>
            </a:r>
            <a:r>
              <a:rPr lang="ru-RU" sz="2000" dirty="0" smtClean="0"/>
              <a:t>привычках</a:t>
            </a:r>
            <a:r>
              <a:rPr lang="ru-RU" sz="2000" dirty="0"/>
              <a:t>, умениях и навыках в различных формах </a:t>
            </a:r>
            <a:r>
              <a:rPr lang="ru-RU" sz="2000" dirty="0" smtClean="0"/>
              <a:t>деятельности;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получение ценных сведений о </a:t>
            </a:r>
            <a:r>
              <a:rPr lang="ru-RU" sz="2000" dirty="0"/>
              <a:t>склонностях ребенка, его отношении к родителям, школе.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35874" y="3063258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Посещение </a:t>
            </a:r>
            <a:endParaRPr lang="en-US" b="1" dirty="0" smtClean="0"/>
          </a:p>
          <a:p>
            <a:pPr algn="ctr"/>
            <a:r>
              <a:rPr lang="ru-RU" b="1" dirty="0" smtClean="0"/>
              <a:t>семьи</a:t>
            </a:r>
            <a:endParaRPr lang="ru-RU" b="1" dirty="0"/>
          </a:p>
        </p:txBody>
      </p:sp>
      <p:pic>
        <p:nvPicPr>
          <p:cNvPr id="13314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06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6" y="3405278"/>
            <a:ext cx="5828445" cy="1631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/>
              <a:t>у</a:t>
            </a:r>
            <a:r>
              <a:rPr lang="ru-RU" sz="2000" dirty="0" smtClean="0"/>
              <a:t>спехи ребенка </a:t>
            </a:r>
            <a:r>
              <a:rPr lang="ru-RU" sz="2000" dirty="0"/>
              <a:t>в </a:t>
            </a:r>
            <a:r>
              <a:rPr lang="ru-RU" sz="2000" dirty="0" smtClean="0"/>
              <a:t>школе;</a:t>
            </a:r>
          </a:p>
          <a:p>
            <a:pPr marL="171450" lvl="0" indent="-17145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взаимоотношения ребенка </a:t>
            </a:r>
            <a:r>
              <a:rPr lang="ru-RU" sz="2000" dirty="0"/>
              <a:t>с </a:t>
            </a:r>
            <a:r>
              <a:rPr lang="ru-RU" sz="2000" dirty="0" smtClean="0"/>
              <a:t>одноклассниками;</a:t>
            </a:r>
          </a:p>
          <a:p>
            <a:pPr marL="171450" lvl="0" indent="-171450">
              <a:buFont typeface="Wingdings" pitchFamily="2" charset="2"/>
              <a:buChar char="ü"/>
            </a:pPr>
            <a:endParaRPr lang="ru-RU" sz="1000" dirty="0" smtClean="0"/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возможность дать </a:t>
            </a:r>
            <a:r>
              <a:rPr lang="ru-RU" sz="2000" dirty="0"/>
              <a:t>советы по организации выполнения домашних заданий.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63151" y="303787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Подробный рассказ </a:t>
            </a:r>
            <a:br>
              <a:rPr lang="ru-RU" b="1" dirty="0" smtClean="0"/>
            </a:br>
            <a:r>
              <a:rPr lang="ru-RU" b="1" dirty="0" smtClean="0"/>
              <a:t>о ребенке</a:t>
            </a:r>
            <a:endParaRPr lang="ru-RU" b="1" dirty="0"/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90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5" y="2812747"/>
            <a:ext cx="5828445" cy="34778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ЦЕЛЬ</a:t>
            </a:r>
            <a:r>
              <a:rPr lang="ru-RU" sz="2000" b="1" dirty="0" smtClean="0"/>
              <a:t>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dirty="0" smtClean="0"/>
              <a:t>привить толерантное отношение </a:t>
            </a:r>
            <a:r>
              <a:rPr lang="ru-RU" dirty="0"/>
              <a:t>к особенным </a:t>
            </a:r>
            <a:r>
              <a:rPr lang="ru-RU" dirty="0" smtClean="0"/>
              <a:t>детям:</a:t>
            </a:r>
            <a:br>
              <a:rPr lang="ru-RU" dirty="0" smtClean="0"/>
            </a:br>
            <a:r>
              <a:rPr lang="ru-RU" dirty="0" smtClean="0"/>
              <a:t>не </a:t>
            </a:r>
            <a:r>
              <a:rPr lang="ru-RU" dirty="0"/>
              <a:t>каждый взрослый человек готов принять факт нахождения рядом с ним или его ребенком человека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ОВЗ;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dirty="0" smtClean="0"/>
              <a:t>исключить </a:t>
            </a:r>
            <a:r>
              <a:rPr lang="ru-RU" dirty="0"/>
              <a:t>беспокойство родителей о безопасности </a:t>
            </a:r>
            <a:r>
              <a:rPr lang="ru-RU" dirty="0" smtClean="0"/>
              <a:t>ребенка;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dirty="0" smtClean="0"/>
              <a:t>побуждение </a:t>
            </a:r>
            <a:r>
              <a:rPr lang="ru-RU" dirty="0"/>
              <a:t>родителей более пристально приглядываться к своему ребенку, выявлять особенности его характера и осуществлять поиск оптимальных путей по его </a:t>
            </a:r>
            <a:r>
              <a:rPr lang="ru-RU" dirty="0" smtClean="0"/>
              <a:t>воспитанию.</a:t>
            </a:r>
            <a:endParaRPr lang="ru-RU" dirty="0"/>
          </a:p>
          <a:p>
            <a:pPr marL="342900" indent="-342900">
              <a:buFont typeface="Wingdings" pitchFamily="2" charset="2"/>
              <a:buChar char="ü"/>
            </a:pP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9498" y="302701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Проведение </a:t>
            </a:r>
            <a:endParaRPr lang="en-US" b="1" dirty="0" smtClean="0"/>
          </a:p>
          <a:p>
            <a:pPr algn="ctr"/>
            <a:r>
              <a:rPr lang="ru-RU" b="1" dirty="0" smtClean="0"/>
              <a:t>консультаций</a:t>
            </a:r>
            <a:endParaRPr lang="ru-RU" b="1" dirty="0"/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93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4" y="2923108"/>
            <a:ext cx="5828445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ТРЕБОВАНИЯ К ПЕДАГОГУ: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проявлять максимум </a:t>
            </a:r>
            <a:r>
              <a:rPr lang="ru-RU" sz="2000" dirty="0"/>
              <a:t>тактичности. 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/>
              <a:t>н</a:t>
            </a:r>
            <a:r>
              <a:rPr lang="ru-RU" sz="2000" dirty="0" smtClean="0"/>
              <a:t>едопустимо стыдить </a:t>
            </a:r>
            <a:r>
              <a:rPr lang="ru-RU" sz="2000" dirty="0"/>
              <a:t>родителей, если, по мнению педагога, они не в полном объеме выполняют свой родительский </a:t>
            </a:r>
            <a:r>
              <a:rPr lang="ru-RU" sz="2000" dirty="0" smtClean="0"/>
              <a:t>долг;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вести разговор </a:t>
            </a:r>
            <a:r>
              <a:rPr lang="ru-RU" sz="2000" dirty="0"/>
              <a:t>с позиции того, что перед родителями и педагогом стоит общая задача и им необходимо совместно ее решать. </a:t>
            </a:r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6794" y="302701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Проведение </a:t>
            </a:r>
            <a:endParaRPr lang="en-US" b="1" dirty="0" smtClean="0"/>
          </a:p>
          <a:p>
            <a:pPr algn="ctr"/>
            <a:r>
              <a:rPr lang="ru-RU" b="1" dirty="0" smtClean="0"/>
              <a:t>консультаций</a:t>
            </a:r>
            <a:endParaRPr lang="ru-RU" b="1" dirty="0"/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38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Таня\Desktop\НОЯБРЬ\Родители ОВЗ\Без имени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29" y="1967320"/>
            <a:ext cx="3089748" cy="30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459104" y="2718150"/>
            <a:ext cx="5828445" cy="3631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/>
              <a:t>О</a:t>
            </a:r>
            <a:r>
              <a:rPr lang="ru-RU" sz="2000" b="1" dirty="0" smtClean="0"/>
              <a:t>тправка </a:t>
            </a:r>
            <a:r>
              <a:rPr lang="ru-RU" sz="2000" b="1" dirty="0"/>
              <a:t>электронных </a:t>
            </a:r>
            <a:r>
              <a:rPr lang="ru-RU" sz="2000" b="1" dirty="0" smtClean="0"/>
              <a:t>писем: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информирование </a:t>
            </a:r>
            <a:r>
              <a:rPr lang="ru-RU" sz="2000" dirty="0"/>
              <a:t>родителей об успехах ребенка и имеющихся </a:t>
            </a:r>
            <a:r>
              <a:rPr lang="ru-RU" sz="2000" dirty="0" smtClean="0"/>
              <a:t>трудностях;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извещение </a:t>
            </a:r>
            <a:r>
              <a:rPr lang="ru-RU" sz="2000" dirty="0"/>
              <a:t>родителей о предстоящих школьных </a:t>
            </a:r>
            <a:r>
              <a:rPr lang="ru-RU" sz="2000" dirty="0" smtClean="0"/>
              <a:t>событиях;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поздравление с праздниками; </a:t>
            </a:r>
          </a:p>
          <a:p>
            <a:pPr marL="342900" lvl="0" indent="-342900">
              <a:buFont typeface="Wingdings" pitchFamily="2" charset="2"/>
              <a:buChar char="ü"/>
            </a:pPr>
            <a:r>
              <a:rPr lang="ru-RU" sz="2000" dirty="0" smtClean="0"/>
              <a:t>возможность дать </a:t>
            </a:r>
            <a:r>
              <a:rPr lang="ru-RU" sz="2000" dirty="0"/>
              <a:t>советы или пожелания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</a:t>
            </a:r>
            <a:r>
              <a:rPr lang="ru-RU" sz="2000" dirty="0"/>
              <a:t>воспитанию </a:t>
            </a:r>
            <a:r>
              <a:rPr lang="ru-RU" sz="2000" dirty="0" smtClean="0"/>
              <a:t>детей.</a:t>
            </a:r>
          </a:p>
          <a:p>
            <a:pPr lvl="0"/>
            <a:endParaRPr lang="ru-RU" sz="1000" dirty="0" smtClean="0"/>
          </a:p>
          <a:p>
            <a:pPr lvl="0"/>
            <a:r>
              <a:rPr lang="ru-RU" sz="2000" b="1" dirty="0" smtClean="0"/>
              <a:t>Главное условие:</a:t>
            </a:r>
            <a:br>
              <a:rPr lang="ru-RU" sz="2000" b="1" dirty="0" smtClean="0"/>
            </a:br>
            <a:r>
              <a:rPr lang="ru-RU" sz="2000" dirty="0" smtClean="0"/>
              <a:t>доброжелательный </a:t>
            </a:r>
            <a:r>
              <a:rPr lang="ru-RU" sz="2000" dirty="0"/>
              <a:t>тон переписки.</a:t>
            </a:r>
          </a:p>
          <a:p>
            <a:pPr lvl="0"/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908192" y="1010701"/>
            <a:ext cx="10404192" cy="1138773"/>
          </a:xfrm>
          <a:prstGeom prst="rect">
            <a:avLst/>
          </a:prstGeom>
          <a:noFill/>
          <a:ln w="38100">
            <a:noFill/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400" b="1" dirty="0">
                <a:solidFill>
                  <a:srgbClr val="7030A0"/>
                </a:solidFill>
              </a:rPr>
              <a:t>Индивидуальная работа педагога </a:t>
            </a:r>
            <a:r>
              <a:rPr lang="ru-RU" sz="3400" b="1" dirty="0" smtClean="0">
                <a:solidFill>
                  <a:srgbClr val="7030A0"/>
                </a:solidFill>
              </a:rPr>
              <a:t/>
            </a:r>
            <a:br>
              <a:rPr lang="ru-RU" sz="3400" b="1" dirty="0" smtClean="0">
                <a:solidFill>
                  <a:srgbClr val="7030A0"/>
                </a:solidFill>
              </a:rPr>
            </a:br>
            <a:r>
              <a:rPr lang="ru-RU" sz="3400" b="1" dirty="0" smtClean="0">
                <a:solidFill>
                  <a:srgbClr val="7030A0"/>
                </a:solidFill>
              </a:rPr>
              <a:t>с </a:t>
            </a:r>
            <a:r>
              <a:rPr lang="ru-RU" sz="3400" b="1" dirty="0">
                <a:solidFill>
                  <a:srgbClr val="7030A0"/>
                </a:solidFill>
              </a:rPr>
              <a:t>родителями </a:t>
            </a:r>
            <a:r>
              <a:rPr lang="ru-RU" sz="3400" b="1" dirty="0" smtClean="0">
                <a:solidFill>
                  <a:srgbClr val="7030A0"/>
                </a:solidFill>
              </a:rPr>
              <a:t>ребенка с ОВЗ</a:t>
            </a:r>
            <a:endParaRPr lang="ru-RU" sz="1000" b="1" dirty="0" smtClean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35850" y="3027016"/>
            <a:ext cx="3171657" cy="646331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ru-RU" b="1" dirty="0" smtClean="0"/>
              <a:t>Переписка </a:t>
            </a:r>
            <a:endParaRPr lang="en-US" b="1" dirty="0" smtClean="0"/>
          </a:p>
          <a:p>
            <a:pPr algn="ctr"/>
            <a:r>
              <a:rPr lang="ru-RU" b="1" dirty="0" smtClean="0"/>
              <a:t>с </a:t>
            </a:r>
            <a:r>
              <a:rPr lang="ru-RU" b="1" dirty="0"/>
              <a:t>родителями</a:t>
            </a:r>
          </a:p>
        </p:txBody>
      </p:sp>
      <p:pic>
        <p:nvPicPr>
          <p:cNvPr id="13" name="Picture 2" descr="C:\Users\Таня\Desktop\НОЯБРЬ\Родители ОВЗ\wefe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428" y="3386423"/>
            <a:ext cx="2776297" cy="27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68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 algn="ctr">
          <a:defRPr sz="3200" b="1" smtClean="0">
            <a:solidFill>
              <a:schemeClr val="accent3">
                <a:lumMod val="75000"/>
              </a:schemeClr>
            </a:solidFill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29540</TotalTime>
  <Words>1133</Words>
  <Application>Microsoft Office PowerPoint</Application>
  <PresentationFormat>Широкоэкранный</PresentationFormat>
  <Paragraphs>281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Calibri</vt:lpstr>
      <vt:lpstr>Franklin Gothic Medium</vt:lpstr>
      <vt:lpstr>Garamond</vt:lpstr>
      <vt:lpstr>Wingdings</vt:lpstr>
      <vt:lpstr>Натуральные материалы</vt:lpstr>
      <vt:lpstr>Работа с родителями детей с ограниченными возможностями здоровья в рамках реализации коррекционной работы</vt:lpstr>
      <vt:lpstr>Работа с родителями детей с ограниченными возможностями здоровья в рамках реализации коррекционной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Макеева</dc:creator>
  <cp:lastModifiedBy>Olga</cp:lastModifiedBy>
  <cp:revision>2045</cp:revision>
  <dcterms:created xsi:type="dcterms:W3CDTF">2017-01-09T10:38:11Z</dcterms:created>
  <dcterms:modified xsi:type="dcterms:W3CDTF">2019-12-11T20:27:40Z</dcterms:modified>
</cp:coreProperties>
</file>