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4" r:id="rId6"/>
    <p:sldId id="266" r:id="rId7"/>
    <p:sldId id="265" r:id="rId8"/>
    <p:sldId id="260" r:id="rId9"/>
    <p:sldId id="267" r:id="rId10"/>
    <p:sldId id="268" r:id="rId11"/>
    <p:sldId id="262" r:id="rId12"/>
    <p:sldId id="263"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7" autoAdjust="0"/>
  </p:normalViewPr>
  <p:slideViewPr>
    <p:cSldViewPr>
      <p:cViewPr varScale="1">
        <p:scale>
          <a:sx n="75" d="100"/>
          <a:sy n="75" d="100"/>
        </p:scale>
        <p:origin x="-69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ru-RU"/>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6C8DC825-AEAE-498A-9AA9-F460AC795AEC}" type="datetimeFigureOut">
              <a:rPr lang="ru-RU"/>
              <a:pPr/>
              <a:t>14.02.2013</a:t>
            </a:fld>
            <a:endParaRPr lang="ru-RU"/>
          </a:p>
        </p:txBody>
      </p:sp>
      <p:sp>
        <p:nvSpPr>
          <p:cNvPr id="2355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ru-RU"/>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010EA508-1667-4A60-BBBE-C7497098DADE}"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B0C597D-92C2-4DBA-8F6B-DC7CD1BDC9F8}" type="datetimeFigureOut">
              <a:rPr lang="ru-RU"/>
              <a:pPr>
                <a:defRPr/>
              </a:pPr>
              <a:t>14.02.2013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E2DE8BB-1463-4C32-B0F6-B2BC405B0E3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2C4D54F-A9D3-46F1-81D9-4689154E2936}" type="datetimeFigureOut">
              <a:rPr lang="ru-RU"/>
              <a:pPr>
                <a:defRPr/>
              </a:pPr>
              <a:t>14.02.2013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2984DF0-D6B1-4B5D-B11F-57FB5EABE65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31A1082-97D2-4066-B81F-625BC751AD88}" type="datetimeFigureOut">
              <a:rPr lang="ru-RU"/>
              <a:pPr>
                <a:defRPr/>
              </a:pPr>
              <a:t>14.02.2013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1ADEEA8-400B-4C32-8C4F-D151E3AA5FB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B94ABB30-A4D8-43C0-8C0F-17772DAA3B8E}" type="datetimeFigureOut">
              <a:rPr lang="ru-RU"/>
              <a:pPr>
                <a:defRPr/>
              </a:pPr>
              <a:t>14.02.2013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0ABC1DC-A37C-4D62-9DA0-FCB8604B5CB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A2B28AA-7E43-44FF-B59A-4ECF8088811B}" type="datetimeFigureOut">
              <a:rPr lang="ru-RU"/>
              <a:pPr>
                <a:defRPr/>
              </a:pPr>
              <a:t>14.02.2013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2FC2EBD-9A3E-41F1-B845-39046893392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CD8FF38-F8D7-447A-9829-CAF24054916D}" type="datetimeFigureOut">
              <a:rPr lang="ru-RU"/>
              <a:pPr>
                <a:defRPr/>
              </a:pPr>
              <a:t>14.02.2013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ADEE782-958A-4356-9391-828D275AD7A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EE70F92-96C9-4C46-9D4A-4498D30BC4BA}" type="datetimeFigureOut">
              <a:rPr lang="ru-RU"/>
              <a:pPr>
                <a:defRPr/>
              </a:pPr>
              <a:t>14.02.2013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E37FD8B-3A4B-42D7-AF9F-5498AD142F4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48935E7-8F60-436A-BF53-D7208C6DA40C}" type="datetimeFigureOut">
              <a:rPr lang="ru-RU"/>
              <a:pPr>
                <a:defRPr/>
              </a:pPr>
              <a:t>14.02.2013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3B4E9DE6-4F1F-4E33-ABCF-72896D923E4C}"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44C7817-2458-490B-A372-D2A8494E2D65}" type="datetimeFigureOut">
              <a:rPr lang="ru-RU"/>
              <a:pPr>
                <a:defRPr/>
              </a:pPr>
              <a:t>14.02.2013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E7953C97-6D9A-422F-98B6-92BF5B687C0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7CA9CDA-7F1D-4CDB-A6C0-3570028E1CD0}" type="datetimeFigureOut">
              <a:rPr lang="ru-RU"/>
              <a:pPr>
                <a:defRPr/>
              </a:pPr>
              <a:t>14.02.2013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BEF8334-415A-417E-B48D-262AEB95887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FD77E47-A277-4E2F-9306-5F61B9CEDB74}" type="datetimeFigureOut">
              <a:rPr lang="ru-RU"/>
              <a:pPr>
                <a:defRPr/>
              </a:pPr>
              <a:t>14.02.2013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C1EDD5E-7A22-491F-AF84-EAA133357B6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CB26F13-8047-456C-994D-BCFED4AA8BCE}" type="datetimeFigureOut">
              <a:rPr lang="ru-RU"/>
              <a:pPr>
                <a:defRPr/>
              </a:pPr>
              <a:t>14.02.2013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F2B5569-79D4-4EF9-804A-F1C278B70C77}"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audio" Target="file:///E:\Joe%20Dassin%20-%20Les%20Champs-Elysees.mp3" TargetMode="External"/><Relationship Id="rId5" Type="http://schemas.openxmlformats.org/officeDocument/2006/relationships/image" Target="../media/image12.pn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Рисунок 4" descr="champs_elysees_paris_3.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3314" name="Заголовок 1"/>
          <p:cNvSpPr>
            <a:spLocks noGrp="1"/>
          </p:cNvSpPr>
          <p:nvPr>
            <p:ph type="ctrTitle"/>
          </p:nvPr>
        </p:nvSpPr>
        <p:spPr/>
        <p:txBody>
          <a:bodyPr/>
          <a:lstStyle/>
          <a:p>
            <a:r>
              <a:rPr lang="en-US" b="1" smtClean="0">
                <a:solidFill>
                  <a:schemeClr val="bg1"/>
                </a:solidFill>
              </a:rPr>
              <a:t>Les rues de Paris (avenue</a:t>
            </a:r>
            <a:r>
              <a:rPr lang="ru-RU" b="1" smtClean="0">
                <a:solidFill>
                  <a:schemeClr val="bg1"/>
                </a:solidFill>
              </a:rPr>
              <a:t> </a:t>
            </a:r>
            <a:r>
              <a:rPr lang="en-US" b="1" smtClean="0">
                <a:solidFill>
                  <a:schemeClr val="bg1"/>
                </a:solidFill>
              </a:rPr>
              <a:t>des Champs-Élysées</a:t>
            </a:r>
            <a:r>
              <a:rPr lang="ru-RU" b="1" smtClean="0">
                <a:solidFill>
                  <a:schemeClr val="bg1"/>
                </a:solidFill>
              </a:rPr>
              <a:t>)</a:t>
            </a:r>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endParaRPr lang="ru-RU" smtClean="0"/>
          </a:p>
        </p:txBody>
      </p:sp>
      <p:sp>
        <p:nvSpPr>
          <p:cNvPr id="36867" name="Rectangle 3"/>
          <p:cNvSpPr>
            <a:spLocks noGrp="1"/>
          </p:cNvSpPr>
          <p:nvPr>
            <p:ph type="body" idx="1"/>
          </p:nvPr>
        </p:nvSpPr>
        <p:spPr/>
        <p:txBody>
          <a:bodyPr/>
          <a:lstStyle/>
          <a:p>
            <a:endParaRPr lang="ru-RU" smtClean="0"/>
          </a:p>
        </p:txBody>
      </p:sp>
      <p:pic>
        <p:nvPicPr>
          <p:cNvPr id="36868" name="Picture 4" descr="P1010338"/>
          <p:cNvPicPr>
            <a:picLocks noChangeAspect="1" noChangeArrowheads="1"/>
          </p:cNvPicPr>
          <p:nvPr/>
        </p:nvPicPr>
        <p:blipFill>
          <a:blip r:embed="rId3"/>
          <a:srcRect/>
          <a:stretch>
            <a:fillRect/>
          </a:stretch>
        </p:blipFill>
        <p:spPr bwMode="auto">
          <a:xfrm>
            <a:off x="1692275" y="0"/>
            <a:ext cx="5662613" cy="68580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Рисунок 3" descr="баааашня.jpg"/>
          <p:cNvPicPr>
            <a:picLocks noChangeAspect="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err="1" smtClean="0"/>
              <a:t>Conclusion</a:t>
            </a:r>
            <a:r>
              <a:rPr lang="ru-RU" b="1" dirty="0" smtClean="0"/>
              <a:t/>
            </a:r>
            <a:br>
              <a:rPr lang="ru-RU" b="1" dirty="0" smtClean="0"/>
            </a:br>
            <a:endParaRPr lang="ru-RU" dirty="0"/>
          </a:p>
        </p:txBody>
      </p:sp>
      <p:sp>
        <p:nvSpPr>
          <p:cNvPr id="3" name="Содержимое 2"/>
          <p:cNvSpPr>
            <a:spLocks noGrp="1"/>
          </p:cNvSpPr>
          <p:nvPr>
            <p:ph idx="1"/>
          </p:nvPr>
        </p:nvSpPr>
        <p:spPr/>
        <p:txBody>
          <a:bodyPr rtlCol="0">
            <a:normAutofit/>
          </a:bodyPr>
          <a:lstStyle/>
          <a:p>
            <a:pPr indent="0" fontAlgn="auto">
              <a:spcAft>
                <a:spcPts val="0"/>
              </a:spcAft>
              <a:buFont typeface="Arial" pitchFamily="34" charset="0"/>
              <a:buNone/>
              <a:defRPr/>
            </a:pPr>
            <a:r>
              <a:rPr lang="fr-FR" sz="2000" dirty="0" smtClean="0"/>
              <a:t>J`aime beaucoup la France, surtout sa capitale Paris. J`adore ses rues, ses avenues. Mon avenue préféreé est bien sur avenue des Camps Elysées. Mais, comme je suis Russe et je suis neé à Saint-Péterbourg je préfére ma ville natale et surtout sa perspective Nevsk</a:t>
            </a:r>
            <a:r>
              <a:rPr lang="en-US" sz="2000" dirty="0" err="1" smtClean="0"/>
              <a:t>y</a:t>
            </a:r>
            <a:r>
              <a:rPr lang="fr-FR" sz="2000" dirty="0" smtClean="0"/>
              <a:t>. On peut dire que l`Avenue Champs Elyseés est un equivalent de notre artère principale de la ville.</a:t>
            </a:r>
          </a:p>
          <a:p>
            <a:pPr indent="0" fontAlgn="auto">
              <a:spcAft>
                <a:spcPts val="0"/>
              </a:spcAft>
              <a:buFont typeface="Arial" pitchFamily="34" charset="0"/>
              <a:buNone/>
              <a:defRPr/>
            </a:pPr>
            <a:endParaRPr lang="ru-RU" sz="2000" dirty="0" smtClean="0"/>
          </a:p>
          <a:p>
            <a:pPr indent="0" fontAlgn="auto">
              <a:spcAft>
                <a:spcPts val="0"/>
              </a:spcAft>
              <a:buFont typeface="Arial" pitchFamily="34" charset="0"/>
              <a:buNone/>
              <a:defRPr/>
            </a:pPr>
            <a:r>
              <a:rPr lang="fr-FR" sz="2000" dirty="0" smtClean="0"/>
              <a:t>Aux Champs-Elysées,</a:t>
            </a:r>
            <a:br>
              <a:rPr lang="fr-FR" sz="2000" dirty="0" smtClean="0"/>
            </a:br>
            <a:r>
              <a:rPr lang="fr-FR" sz="2000" dirty="0" smtClean="0"/>
              <a:t>Aux Champs-Elysées,</a:t>
            </a:r>
            <a:br>
              <a:rPr lang="fr-FR" sz="2000" dirty="0" smtClean="0"/>
            </a:br>
            <a:r>
              <a:rPr lang="fr-FR" sz="2000" dirty="0" smtClean="0"/>
              <a:t>Au soleil, sous la pluie</a:t>
            </a:r>
            <a:br>
              <a:rPr lang="fr-FR" sz="2000" dirty="0" smtClean="0"/>
            </a:br>
            <a:r>
              <a:rPr lang="fr-FR" sz="2000" dirty="0" smtClean="0"/>
              <a:t>A midi ou à minuit -</a:t>
            </a:r>
            <a:br>
              <a:rPr lang="fr-FR" sz="2000" dirty="0" smtClean="0"/>
            </a:br>
            <a:r>
              <a:rPr lang="fr-FR" sz="2000" dirty="0" smtClean="0"/>
              <a:t>Il y a tout ce que vous voulez aux Champs-Elysées.</a:t>
            </a:r>
            <a:endParaRPr lang="ru-RU" sz="2000" dirty="0" smtClean="0"/>
          </a:p>
          <a:p>
            <a:pPr fontAlgn="auto">
              <a:spcAft>
                <a:spcPts val="0"/>
              </a:spcAft>
              <a:buFont typeface="Arial" pitchFamily="34" charset="0"/>
              <a:buNone/>
              <a:defRPr/>
            </a:pPr>
            <a:r>
              <a:rPr lang="fr-FR" sz="2000" dirty="0" smtClean="0"/>
              <a:t> </a:t>
            </a:r>
            <a:endParaRPr lang="ru-RU" sz="2000" dirty="0" smtClean="0"/>
          </a:p>
          <a:p>
            <a:pPr fontAlgn="auto">
              <a:spcAft>
                <a:spcPts val="0"/>
              </a:spcAft>
              <a:buFont typeface="Arial" pitchFamily="34" charset="0"/>
              <a:buNone/>
              <a:defRPr/>
            </a:pPr>
            <a:endParaRPr lang="ru-RU" sz="2800" dirty="0"/>
          </a:p>
        </p:txBody>
      </p:sp>
      <p:pic>
        <p:nvPicPr>
          <p:cNvPr id="6" name="Joe Dassin - Les Champs-Elysees.mp3">
            <a:hlinkClick r:id="" action="ppaction://media"/>
          </p:cNvPr>
          <p:cNvPicPr>
            <a:picLocks noRot="1" noChangeAspect="1"/>
          </p:cNvPicPr>
          <p:nvPr>
            <a:audioFile r:link="rId1"/>
          </p:nvPr>
        </p:nvPicPr>
        <p:blipFill>
          <a:blip r:embed="rId5"/>
          <a:srcRect/>
          <a:stretch>
            <a:fillRect/>
          </a:stretch>
        </p:blipFill>
        <p:spPr bwMode="auto">
          <a:xfrm>
            <a:off x="0" y="6143625"/>
            <a:ext cx="304800" cy="3048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59543"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Рисунок 3" descr="башня.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2530" name="Заголовок 1"/>
          <p:cNvSpPr>
            <a:spLocks noGrp="1"/>
          </p:cNvSpPr>
          <p:nvPr>
            <p:ph type="title"/>
          </p:nvPr>
        </p:nvSpPr>
        <p:spPr/>
        <p:txBody>
          <a:bodyPr/>
          <a:lstStyle/>
          <a:p>
            <a:endParaRPr lang="ru-RU" smtClean="0"/>
          </a:p>
        </p:txBody>
      </p:sp>
      <p:sp>
        <p:nvSpPr>
          <p:cNvPr id="22531" name="Содержимое 2"/>
          <p:cNvSpPr>
            <a:spLocks noGrp="1"/>
          </p:cNvSpPr>
          <p:nvPr>
            <p:ph idx="1"/>
          </p:nvPr>
        </p:nvSpPr>
        <p:spPr/>
        <p:txBody>
          <a:bodyPr/>
          <a:lstStyle/>
          <a:p>
            <a:pPr algn="ctr">
              <a:buFont typeface="Arial" charset="0"/>
              <a:buNone/>
            </a:pPr>
            <a:r>
              <a:rPr lang="en-US" sz="4800" smtClean="0"/>
              <a:t>Merci pour votre attention!</a:t>
            </a:r>
            <a:endParaRPr lang="ru-RU" sz="4800" smtClean="0"/>
          </a:p>
        </p:txBody>
      </p:sp>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4" descr="1_743c0ca827ce7daf5db0b7e8b0bd5d5f.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4338" name="Заголовок 1"/>
          <p:cNvSpPr>
            <a:spLocks noGrp="1"/>
          </p:cNvSpPr>
          <p:nvPr>
            <p:ph type="title"/>
          </p:nvPr>
        </p:nvSpPr>
        <p:spPr/>
        <p:txBody>
          <a:bodyPr/>
          <a:lstStyle/>
          <a:p>
            <a:r>
              <a:rPr lang="en-US" smtClean="0"/>
              <a:t>Sommaire</a:t>
            </a:r>
            <a:endParaRPr lang="ru-RU" smtClean="0"/>
          </a:p>
        </p:txBody>
      </p:sp>
      <p:sp>
        <p:nvSpPr>
          <p:cNvPr id="14339" name="Содержимое 2"/>
          <p:cNvSpPr>
            <a:spLocks noGrp="1"/>
          </p:cNvSpPr>
          <p:nvPr>
            <p:ph idx="1"/>
          </p:nvPr>
        </p:nvSpPr>
        <p:spPr/>
        <p:txBody>
          <a:bodyPr/>
          <a:lstStyle/>
          <a:p>
            <a:pPr algn="just">
              <a:buFont typeface="Arial" charset="0"/>
              <a:buNone/>
            </a:pPr>
            <a:r>
              <a:rPr lang="fr-FR" sz="3600" b="1" smtClean="0"/>
              <a:t>- Introduction</a:t>
            </a:r>
            <a:endParaRPr lang="ru-RU" sz="3600" b="1" smtClean="0"/>
          </a:p>
          <a:p>
            <a:pPr algn="just">
              <a:buFont typeface="Arial" charset="0"/>
              <a:buNone/>
            </a:pPr>
            <a:r>
              <a:rPr lang="fr-FR" sz="3600" b="1" smtClean="0"/>
              <a:t>- Avenue</a:t>
            </a:r>
            <a:r>
              <a:rPr lang="ru-RU" sz="3600" b="1" smtClean="0"/>
              <a:t> </a:t>
            </a:r>
            <a:r>
              <a:rPr lang="en-US" sz="3600" b="1" smtClean="0"/>
              <a:t>des Champs-Élysées</a:t>
            </a:r>
            <a:endParaRPr lang="ru-RU" sz="3600" b="1" smtClean="0"/>
          </a:p>
          <a:p>
            <a:pPr algn="just">
              <a:buFont typeface="Arial" charset="0"/>
              <a:buNone/>
            </a:pPr>
            <a:r>
              <a:rPr lang="fr-FR" sz="3600" b="1" smtClean="0"/>
              <a:t>- Défilé militaire du 14 Juillet</a:t>
            </a:r>
            <a:endParaRPr lang="ru-RU" sz="3600" b="1" smtClean="0"/>
          </a:p>
          <a:p>
            <a:pPr algn="just">
              <a:buFont typeface="Arial" charset="0"/>
              <a:buNone/>
            </a:pPr>
            <a:r>
              <a:rPr lang="fr-FR" sz="3600" b="1" smtClean="0"/>
              <a:t>- Étape du Tour de France des Champs-Élysées</a:t>
            </a:r>
            <a:endParaRPr lang="ru-RU" sz="3600" b="1" smtClean="0"/>
          </a:p>
          <a:p>
            <a:pPr algn="just">
              <a:buFont typeface="Arial" charset="0"/>
              <a:buNone/>
            </a:pPr>
            <a:r>
              <a:rPr lang="en-US" sz="3600" b="1" smtClean="0"/>
              <a:t>- </a:t>
            </a:r>
            <a:r>
              <a:rPr lang="ru-RU" sz="3600" b="1" smtClean="0"/>
              <a:t>Conclusio</a:t>
            </a:r>
            <a:r>
              <a:rPr lang="en-US" sz="3600" b="1" smtClean="0"/>
              <a:t>n</a:t>
            </a:r>
            <a:endParaRPr lang="ru-RU" sz="3600" b="1" smtClean="0"/>
          </a:p>
          <a:p>
            <a:pPr algn="just">
              <a:buFont typeface="Arial" charset="0"/>
              <a:buNone/>
            </a:pPr>
            <a:r>
              <a:rPr lang="fr-FR" sz="3600" smtClean="0"/>
              <a:t> </a:t>
            </a:r>
            <a:endParaRPr lang="ru-RU" sz="3600" b="1" smtClean="0"/>
          </a:p>
          <a:p>
            <a:endParaRPr lang="ru-RU" smtClean="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Рисунок 3" descr="700px-Champs_Elysees_Paris_Wikimedia_Commons.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5362" name="Заголовок 1"/>
          <p:cNvSpPr>
            <a:spLocks noGrp="1"/>
          </p:cNvSpPr>
          <p:nvPr>
            <p:ph type="title"/>
          </p:nvPr>
        </p:nvSpPr>
        <p:spPr/>
        <p:txBody>
          <a:bodyPr/>
          <a:lstStyle/>
          <a:p>
            <a:r>
              <a:rPr lang="en-US" sz="2800" b="1" smtClean="0">
                <a:solidFill>
                  <a:schemeClr val="bg1"/>
                </a:solidFill>
              </a:rPr>
              <a:t>A Paris il y a beaucoup de rues. Voici quelques chiffres</a:t>
            </a:r>
            <a:r>
              <a:rPr lang="en-US" sz="2800" smtClean="0">
                <a:solidFill>
                  <a:schemeClr val="bg1"/>
                </a:solidFill>
              </a:rPr>
              <a:t>:</a:t>
            </a:r>
            <a:endParaRPr lang="ru-RU" sz="2800" smtClean="0">
              <a:solidFill>
                <a:schemeClr val="bg1"/>
              </a:solidFill>
            </a:endParaRPr>
          </a:p>
        </p:txBody>
      </p:sp>
      <p:sp>
        <p:nvSpPr>
          <p:cNvPr id="3" name="Содержимое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US" sz="2800" b="1" dirty="0" smtClean="0">
                <a:solidFill>
                  <a:schemeClr val="bg1"/>
                </a:solidFill>
              </a:rPr>
              <a:t>La rue la plus longue de Paris </a:t>
            </a:r>
            <a:r>
              <a:rPr lang="en-US" sz="2800" b="1" dirty="0" err="1" smtClean="0">
                <a:solidFill>
                  <a:schemeClr val="bg1"/>
                </a:solidFill>
              </a:rPr>
              <a:t>est</a:t>
            </a:r>
            <a:r>
              <a:rPr lang="en-US" sz="2800" b="1" dirty="0" smtClean="0">
                <a:solidFill>
                  <a:schemeClr val="bg1"/>
                </a:solidFill>
              </a:rPr>
              <a:t> la rue de </a:t>
            </a:r>
            <a:r>
              <a:rPr lang="en-US" sz="2800" b="1" dirty="0" err="1" smtClean="0">
                <a:solidFill>
                  <a:schemeClr val="bg1"/>
                </a:solidFill>
              </a:rPr>
              <a:t>Vaugirard</a:t>
            </a:r>
            <a:r>
              <a:rPr lang="en-US" sz="2800" b="1" dirty="0" smtClean="0">
                <a:solidFill>
                  <a:schemeClr val="bg1"/>
                </a:solidFill>
              </a:rPr>
              <a:t>, qui </a:t>
            </a:r>
            <a:r>
              <a:rPr lang="en-US" sz="2800" b="1" dirty="0" err="1" smtClean="0">
                <a:solidFill>
                  <a:schemeClr val="bg1"/>
                </a:solidFill>
              </a:rPr>
              <a:t>mesure</a:t>
            </a:r>
            <a:r>
              <a:rPr lang="en-US" sz="2800" b="1" dirty="0" smtClean="0">
                <a:solidFill>
                  <a:schemeClr val="bg1"/>
                </a:solidFill>
              </a:rPr>
              <a:t>  4 360 m.</a:t>
            </a:r>
          </a:p>
          <a:p>
            <a:pPr fontAlgn="auto">
              <a:spcAft>
                <a:spcPts val="0"/>
              </a:spcAft>
              <a:buFont typeface="Arial" pitchFamily="34" charset="0"/>
              <a:buChar char="•"/>
              <a:defRPr/>
            </a:pPr>
            <a:r>
              <a:rPr lang="en-US" sz="2800" b="1" dirty="0" smtClean="0">
                <a:solidFill>
                  <a:schemeClr val="bg1"/>
                </a:solidFill>
              </a:rPr>
              <a:t>La rue la plus </a:t>
            </a:r>
            <a:r>
              <a:rPr lang="en-US" sz="2800" b="1" dirty="0" err="1" smtClean="0">
                <a:solidFill>
                  <a:schemeClr val="bg1"/>
                </a:solidFill>
              </a:rPr>
              <a:t>courte</a:t>
            </a:r>
            <a:r>
              <a:rPr lang="en-US" sz="2800" b="1" dirty="0" smtClean="0">
                <a:solidFill>
                  <a:schemeClr val="bg1"/>
                </a:solidFill>
              </a:rPr>
              <a:t> </a:t>
            </a:r>
            <a:r>
              <a:rPr lang="en-US" sz="2800" b="1" dirty="0" err="1" smtClean="0">
                <a:solidFill>
                  <a:schemeClr val="bg1"/>
                </a:solidFill>
              </a:rPr>
              <a:t>est</a:t>
            </a:r>
            <a:r>
              <a:rPr lang="en-US" sz="2800" b="1" dirty="0" smtClean="0">
                <a:solidFill>
                  <a:schemeClr val="bg1"/>
                </a:solidFill>
              </a:rPr>
              <a:t> la rue des </a:t>
            </a:r>
            <a:r>
              <a:rPr lang="en-US" sz="2800" b="1" dirty="0" err="1" smtClean="0">
                <a:solidFill>
                  <a:schemeClr val="bg1"/>
                </a:solidFill>
              </a:rPr>
              <a:t>Degrés</a:t>
            </a:r>
            <a:r>
              <a:rPr lang="en-US" sz="2800" b="1" dirty="0" smtClean="0">
                <a:solidFill>
                  <a:schemeClr val="bg1"/>
                </a:solidFill>
              </a:rPr>
              <a:t>, 5,75 m.</a:t>
            </a:r>
          </a:p>
          <a:p>
            <a:pPr fontAlgn="auto">
              <a:spcAft>
                <a:spcPts val="0"/>
              </a:spcAft>
              <a:buFont typeface="Arial" pitchFamily="34" charset="0"/>
              <a:buChar char="•"/>
              <a:defRPr/>
            </a:pPr>
            <a:r>
              <a:rPr lang="en-US" sz="2800" b="1" dirty="0" err="1" smtClean="0">
                <a:solidFill>
                  <a:schemeClr val="bg1"/>
                </a:solidFill>
              </a:rPr>
              <a:t>L'avenue</a:t>
            </a:r>
            <a:r>
              <a:rPr lang="en-US" sz="2800" b="1" dirty="0" smtClean="0">
                <a:solidFill>
                  <a:schemeClr val="bg1"/>
                </a:solidFill>
              </a:rPr>
              <a:t> la plus </a:t>
            </a:r>
            <a:r>
              <a:rPr lang="en-US" sz="2800" b="1" dirty="0" err="1" smtClean="0">
                <a:solidFill>
                  <a:schemeClr val="bg1"/>
                </a:solidFill>
              </a:rPr>
              <a:t>courte</a:t>
            </a:r>
            <a:r>
              <a:rPr lang="en-US" sz="2800" b="1" dirty="0" smtClean="0">
                <a:solidFill>
                  <a:schemeClr val="bg1"/>
                </a:solidFill>
              </a:rPr>
              <a:t> </a:t>
            </a:r>
            <a:r>
              <a:rPr lang="en-US" sz="2800" b="1" dirty="0" err="1" smtClean="0">
                <a:solidFill>
                  <a:schemeClr val="bg1"/>
                </a:solidFill>
              </a:rPr>
              <a:t>est</a:t>
            </a:r>
            <a:r>
              <a:rPr lang="en-US" sz="2800" b="1" dirty="0" smtClean="0">
                <a:solidFill>
                  <a:schemeClr val="bg1"/>
                </a:solidFill>
              </a:rPr>
              <a:t> </a:t>
            </a:r>
            <a:r>
              <a:rPr lang="en-US" sz="2800" b="1" dirty="0" err="1" smtClean="0">
                <a:solidFill>
                  <a:schemeClr val="bg1"/>
                </a:solidFill>
              </a:rPr>
              <a:t>l'avenue</a:t>
            </a:r>
            <a:r>
              <a:rPr lang="en-US" sz="2800" b="1" dirty="0" smtClean="0">
                <a:solidFill>
                  <a:schemeClr val="bg1"/>
                </a:solidFill>
              </a:rPr>
              <a:t> Georges-</a:t>
            </a:r>
            <a:r>
              <a:rPr lang="en-US" sz="2800" b="1" dirty="0" err="1" smtClean="0">
                <a:solidFill>
                  <a:schemeClr val="bg1"/>
                </a:solidFill>
              </a:rPr>
              <a:t>Risler</a:t>
            </a:r>
            <a:r>
              <a:rPr lang="en-US" sz="2800" b="1" dirty="0" smtClean="0">
                <a:solidFill>
                  <a:schemeClr val="bg1"/>
                </a:solidFill>
              </a:rPr>
              <a:t>, avec 14</a:t>
            </a:r>
            <a:r>
              <a:rPr lang="en-US" sz="2800" b="1" smtClean="0">
                <a:solidFill>
                  <a:schemeClr val="bg1"/>
                </a:solidFill>
              </a:rPr>
              <a:t> m.</a:t>
            </a:r>
            <a:endParaRPr lang="en-US" sz="2800" b="1" dirty="0" smtClean="0">
              <a:solidFill>
                <a:schemeClr val="bg1"/>
              </a:solidFill>
            </a:endParaRPr>
          </a:p>
          <a:p>
            <a:pPr fontAlgn="auto">
              <a:spcAft>
                <a:spcPts val="0"/>
              </a:spcAft>
              <a:buFont typeface="Arial" pitchFamily="34" charset="0"/>
              <a:buChar char="•"/>
              <a:defRPr/>
            </a:pPr>
            <a:r>
              <a:rPr lang="en-US" sz="2800" b="1" dirty="0" smtClean="0">
                <a:solidFill>
                  <a:schemeClr val="bg1"/>
                </a:solidFill>
              </a:rPr>
              <a:t>La </a:t>
            </a:r>
            <a:r>
              <a:rPr lang="en-US" sz="2800" b="1" dirty="0" err="1" smtClean="0">
                <a:solidFill>
                  <a:schemeClr val="bg1"/>
                </a:solidFill>
              </a:rPr>
              <a:t>voie</a:t>
            </a:r>
            <a:r>
              <a:rPr lang="en-US" sz="2800" b="1" dirty="0" smtClean="0">
                <a:solidFill>
                  <a:schemeClr val="bg1"/>
                </a:solidFill>
              </a:rPr>
              <a:t> la plus large de Paris </a:t>
            </a:r>
            <a:r>
              <a:rPr lang="en-US" sz="2800" b="1" dirty="0" err="1" smtClean="0">
                <a:solidFill>
                  <a:schemeClr val="bg1"/>
                </a:solidFill>
              </a:rPr>
              <a:t>est</a:t>
            </a:r>
            <a:r>
              <a:rPr lang="en-US" sz="2800" b="1" dirty="0" smtClean="0">
                <a:solidFill>
                  <a:schemeClr val="bg1"/>
                </a:solidFill>
              </a:rPr>
              <a:t> </a:t>
            </a:r>
            <a:r>
              <a:rPr lang="en-US" sz="2800" b="1" dirty="0" err="1" smtClean="0">
                <a:solidFill>
                  <a:schemeClr val="bg1"/>
                </a:solidFill>
              </a:rPr>
              <a:t>l'avenue</a:t>
            </a:r>
            <a:r>
              <a:rPr lang="en-US" sz="2800" b="1" dirty="0" smtClean="0">
                <a:solidFill>
                  <a:schemeClr val="bg1"/>
                </a:solidFill>
              </a:rPr>
              <a:t> Foch avec 120 m.</a:t>
            </a:r>
          </a:p>
          <a:p>
            <a:pPr fontAlgn="auto">
              <a:spcAft>
                <a:spcPts val="0"/>
              </a:spcAft>
              <a:buFont typeface="Arial" pitchFamily="34" charset="0"/>
              <a:buChar char="•"/>
              <a:defRPr/>
            </a:pPr>
            <a:r>
              <a:rPr lang="en-US" sz="2800" b="1" dirty="0" smtClean="0">
                <a:solidFill>
                  <a:schemeClr val="bg1"/>
                </a:solidFill>
              </a:rPr>
              <a:t>La rue la plus </a:t>
            </a:r>
            <a:r>
              <a:rPr lang="en-US" sz="2800" b="1" dirty="0" err="1" smtClean="0">
                <a:solidFill>
                  <a:schemeClr val="bg1"/>
                </a:solidFill>
              </a:rPr>
              <a:t>étroite</a:t>
            </a:r>
            <a:r>
              <a:rPr lang="en-US" sz="2800" b="1" dirty="0" smtClean="0">
                <a:solidFill>
                  <a:schemeClr val="bg1"/>
                </a:solidFill>
              </a:rPr>
              <a:t> </a:t>
            </a:r>
            <a:r>
              <a:rPr lang="en-US" sz="2800" b="1" dirty="0" err="1" smtClean="0">
                <a:solidFill>
                  <a:schemeClr val="bg1"/>
                </a:solidFill>
              </a:rPr>
              <a:t>est</a:t>
            </a:r>
            <a:r>
              <a:rPr lang="en-US" sz="2800" b="1" dirty="0" smtClean="0">
                <a:solidFill>
                  <a:schemeClr val="bg1"/>
                </a:solidFill>
              </a:rPr>
              <a:t> la rue du Chat-qui-</a:t>
            </a:r>
            <a:r>
              <a:rPr lang="en-US" sz="2800" b="1" dirty="0" err="1" smtClean="0">
                <a:solidFill>
                  <a:schemeClr val="bg1"/>
                </a:solidFill>
              </a:rPr>
              <a:t>Pêche</a:t>
            </a:r>
            <a:r>
              <a:rPr lang="en-US" sz="2800" b="1" dirty="0" smtClean="0">
                <a:solidFill>
                  <a:schemeClr val="bg1"/>
                </a:solidFill>
              </a:rPr>
              <a:t> avec  1,80 m.</a:t>
            </a:r>
            <a:endParaRPr lang="ru-RU" sz="2800" b="1" dirty="0" smtClean="0">
              <a:solidFill>
                <a:schemeClr val="bg1"/>
              </a:solidFill>
            </a:endParaRPr>
          </a:p>
          <a:p>
            <a:pPr fontAlgn="auto">
              <a:spcAft>
                <a:spcPts val="0"/>
              </a:spcAft>
              <a:buFont typeface="Arial" pitchFamily="34" charset="0"/>
              <a:buChar char="•"/>
              <a:defRPr/>
            </a:pPr>
            <a:r>
              <a:rPr lang="en-US" sz="2800" b="1" dirty="0" smtClean="0">
                <a:solidFill>
                  <a:schemeClr val="bg1"/>
                </a:solidFill>
              </a:rPr>
              <a:t>La plus </a:t>
            </a:r>
            <a:r>
              <a:rPr lang="en-US" sz="2800" b="1" dirty="0" err="1" smtClean="0">
                <a:solidFill>
                  <a:schemeClr val="bg1"/>
                </a:solidFill>
              </a:rPr>
              <a:t>pentue</a:t>
            </a:r>
            <a:r>
              <a:rPr lang="en-US" sz="2800" b="1" dirty="0" smtClean="0">
                <a:solidFill>
                  <a:schemeClr val="bg1"/>
                </a:solidFill>
              </a:rPr>
              <a:t> </a:t>
            </a:r>
            <a:r>
              <a:rPr lang="en-US" sz="2800" b="1" dirty="0" err="1" smtClean="0">
                <a:solidFill>
                  <a:schemeClr val="bg1"/>
                </a:solidFill>
              </a:rPr>
              <a:t>est</a:t>
            </a:r>
            <a:r>
              <a:rPr lang="en-US" sz="2800" b="1" dirty="0" smtClean="0">
                <a:solidFill>
                  <a:schemeClr val="bg1"/>
                </a:solidFill>
              </a:rPr>
              <a:t> la rue </a:t>
            </a:r>
            <a:r>
              <a:rPr lang="en-US" sz="2800" b="1" dirty="0" err="1" smtClean="0">
                <a:solidFill>
                  <a:schemeClr val="bg1"/>
                </a:solidFill>
              </a:rPr>
              <a:t>Gasnier</a:t>
            </a:r>
            <a:r>
              <a:rPr lang="en-US" sz="2800" b="1" dirty="0" smtClean="0">
                <a:solidFill>
                  <a:schemeClr val="bg1"/>
                </a:solidFill>
              </a:rPr>
              <a:t>-Guy avec 17,4 % de </a:t>
            </a:r>
            <a:r>
              <a:rPr lang="en-US" sz="2800" b="1" dirty="0" err="1" smtClean="0">
                <a:solidFill>
                  <a:schemeClr val="bg1"/>
                </a:solidFill>
              </a:rPr>
              <a:t>pente</a:t>
            </a:r>
            <a:r>
              <a:rPr lang="en-US" sz="2800" b="1" dirty="0" smtClean="0">
                <a:solidFill>
                  <a:schemeClr val="bg1"/>
                </a:solidFill>
              </a:rPr>
              <a:t>.</a:t>
            </a:r>
            <a:endParaRPr lang="ru-RU" sz="2800" b="1" dirty="0" smtClean="0">
              <a:solidFill>
                <a:schemeClr val="bg1"/>
              </a:solidFill>
            </a:endParaRPr>
          </a:p>
          <a:p>
            <a:pPr fontAlgn="auto">
              <a:spcAft>
                <a:spcPts val="0"/>
              </a:spcAft>
              <a:buFont typeface="Arial" pitchFamily="34" charset="0"/>
              <a:buChar char="•"/>
              <a:defRPr/>
            </a:pPr>
            <a:endParaRPr lang="ru-RU" sz="2400" dirty="0" smtClean="0"/>
          </a:p>
          <a:p>
            <a:pPr fontAlgn="auto">
              <a:spcAft>
                <a:spcPts val="0"/>
              </a:spcAft>
              <a:buFont typeface="Arial" pitchFamily="34" charset="0"/>
              <a:buChar char="•"/>
              <a:defRPr/>
            </a:pPr>
            <a:endParaRPr lang="ru-RU" sz="2400" dirty="0" smtClean="0"/>
          </a:p>
          <a:p>
            <a:pPr fontAlgn="auto">
              <a:spcAft>
                <a:spcPts val="0"/>
              </a:spcAft>
              <a:buFont typeface="Arial" pitchFamily="34" charset="0"/>
              <a:buChar char="•"/>
              <a:defRPr/>
            </a:pPr>
            <a:endParaRPr lang="ru-RU" sz="2400" dirty="0"/>
          </a:p>
        </p:txBody>
      </p:sp>
    </p:spTree>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3" descr="0_583a8_1d2b413_XL.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6386" name="Заголовок 1"/>
          <p:cNvSpPr>
            <a:spLocks noGrp="1"/>
          </p:cNvSpPr>
          <p:nvPr>
            <p:ph type="title"/>
          </p:nvPr>
        </p:nvSpPr>
        <p:spPr>
          <a:xfrm>
            <a:off x="571500" y="285750"/>
            <a:ext cx="8229600" cy="1143000"/>
          </a:xfrm>
        </p:spPr>
        <p:txBody>
          <a:bodyPr/>
          <a:lstStyle/>
          <a:p>
            <a:r>
              <a:rPr lang="en-US" b="1" smtClean="0"/>
              <a:t>Avenue</a:t>
            </a:r>
            <a:r>
              <a:rPr lang="ru-RU" b="1" smtClean="0"/>
              <a:t> </a:t>
            </a:r>
            <a:r>
              <a:rPr lang="en-US" b="1" smtClean="0"/>
              <a:t>des Champs-Élysées</a:t>
            </a:r>
            <a:endParaRPr lang="ru-RU" b="1" smtClean="0"/>
          </a:p>
        </p:txBody>
      </p:sp>
      <p:sp>
        <p:nvSpPr>
          <p:cNvPr id="16387" name="Содержимое 2"/>
          <p:cNvSpPr>
            <a:spLocks noGrp="1"/>
          </p:cNvSpPr>
          <p:nvPr>
            <p:ph idx="1"/>
          </p:nvPr>
        </p:nvSpPr>
        <p:spPr/>
        <p:txBody>
          <a:bodyPr/>
          <a:lstStyle/>
          <a:p>
            <a:pPr indent="0">
              <a:buFont typeface="Arial" charset="0"/>
              <a:buNone/>
            </a:pPr>
            <a:r>
              <a:rPr lang="en-US" sz="4000" b="1" smtClean="0"/>
              <a:t>Les Champs-Elysées allant de la place de la Concorde à la place Charles De Gaulle (place de l'Étoile) a été baptisée la plus belle avenue du monde. Sa largeur est de 70 mètres. Sa longueur est du 1910</a:t>
            </a:r>
            <a:r>
              <a:rPr lang="en-US" sz="4000" b="1" smtClean="0">
                <a:solidFill>
                  <a:schemeClr val="bg1"/>
                </a:solidFill>
              </a:rPr>
              <a:t> </a:t>
            </a:r>
            <a:r>
              <a:rPr lang="en-US" sz="4000" b="1" smtClean="0"/>
              <a:t>mètres.</a:t>
            </a:r>
            <a:endParaRPr lang="ru-RU" sz="4000" b="1" smtClean="0"/>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Defile_militaire_plan_large_3"/>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rtlCol="0">
            <a:normAutofit fontScale="90000"/>
          </a:bodyPr>
          <a:lstStyle/>
          <a:p>
            <a:pPr fontAlgn="auto">
              <a:spcAft>
                <a:spcPts val="0"/>
              </a:spcAft>
              <a:defRPr/>
            </a:pPr>
            <a:r>
              <a:rPr lang="fr-FR" b="1" dirty="0" smtClean="0"/>
              <a:t>Défilé militaire du 14 Juillet</a:t>
            </a:r>
            <a:r>
              <a:rPr lang="ru-RU" b="1" dirty="0" smtClean="0"/>
              <a:t/>
            </a:r>
            <a:br>
              <a:rPr lang="ru-RU" b="1" dirty="0" smtClean="0"/>
            </a:br>
            <a:endParaRPr lang="ru-RU" b="1" dirty="0"/>
          </a:p>
        </p:txBody>
      </p:sp>
      <p:sp>
        <p:nvSpPr>
          <p:cNvPr id="3" name="Содержимое 2"/>
          <p:cNvSpPr>
            <a:spLocks noGrp="1"/>
          </p:cNvSpPr>
          <p:nvPr>
            <p:ph idx="1"/>
          </p:nvPr>
        </p:nvSpPr>
        <p:spPr>
          <a:xfrm>
            <a:off x="1258888" y="981075"/>
            <a:ext cx="7427912" cy="5145088"/>
          </a:xfrm>
        </p:spPr>
        <p:txBody>
          <a:bodyPr rtlCol="0">
            <a:normAutofit lnSpcReduction="10000"/>
          </a:bodyPr>
          <a:lstStyle/>
          <a:p>
            <a:pPr indent="0" fontAlgn="auto">
              <a:spcAft>
                <a:spcPts val="0"/>
              </a:spcAft>
              <a:buFont typeface="Arial" pitchFamily="34" charset="0"/>
              <a:buNone/>
              <a:defRPr/>
            </a:pPr>
            <a:r>
              <a:rPr lang="fr-FR" b="1" dirty="0" smtClean="0"/>
              <a:t>Le défilé militaire du 14 Juillet est une parade militaire française organisée chaque année depuis 1880 à Paris à l'occasion de la fête nationale française. Cette manifestation militaire invite parfois, depuis quelques années, des unités de troupes armées étrangères à défiler aux côtés des armées françaises. Fête populaire à l'origine de 1790. La vitesse moyenne de défilé des troupes motorisées est de 14 km/h.</a:t>
            </a:r>
            <a:endParaRPr lang="ru-RU" b="1" dirty="0" smtClean="0"/>
          </a:p>
          <a:p>
            <a:pPr fontAlgn="auto">
              <a:spcAft>
                <a:spcPts val="0"/>
              </a:spcAft>
              <a:buFont typeface="Arial" pitchFamily="34" charset="0"/>
              <a:buNone/>
              <a:defRPr/>
            </a:pPr>
            <a:endParaRPr lang="ru-RU" sz="2800" dirty="0"/>
          </a:p>
        </p:txBody>
      </p:sp>
    </p:spTree>
  </p:cSld>
  <p:clrMapOvr>
    <a:masterClrMapping/>
  </p:clrMapOvr>
  <p:transition>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travel-wiki.ru/images/articles/22/place-de-la-concorde4.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8434" name="Заголовок 1"/>
          <p:cNvSpPr>
            <a:spLocks noGrp="1"/>
          </p:cNvSpPr>
          <p:nvPr>
            <p:ph type="title"/>
          </p:nvPr>
        </p:nvSpPr>
        <p:spPr/>
        <p:txBody>
          <a:bodyPr/>
          <a:lstStyle/>
          <a:p>
            <a:r>
              <a:rPr lang="en-US" b="1" smtClean="0"/>
              <a:t>Place de la Concorde</a:t>
            </a:r>
            <a:endParaRPr lang="ru-RU" b="1" smtClean="0"/>
          </a:p>
        </p:txBody>
      </p:sp>
      <p:sp>
        <p:nvSpPr>
          <p:cNvPr id="18435" name="Содержимое 2"/>
          <p:cNvSpPr>
            <a:spLocks noGrp="1"/>
          </p:cNvSpPr>
          <p:nvPr>
            <p:ph idx="1"/>
          </p:nvPr>
        </p:nvSpPr>
        <p:spPr/>
        <p:txBody>
          <a:bodyPr/>
          <a:lstStyle/>
          <a:p>
            <a:pPr indent="0">
              <a:buFont typeface="Arial" charset="0"/>
              <a:buNone/>
            </a:pPr>
            <a:r>
              <a:rPr lang="en-US" sz="4000" b="1" smtClean="0"/>
              <a:t>Voici la plus grande et, a mon avis, la plus belle place de l`Europe. Au  milieu de cette place se trouve l`Obelisque Egyptien et autour il y a 8 statues qui symbolisent  les principales villes de la France.</a:t>
            </a:r>
            <a:endParaRPr lang="ru-RU" sz="4000" b="1"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Bradley-Wiggins-sur-les-Champs-930x620_scalewidth_630"/>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p:txBody>
          <a:bodyPr rtlCol="0">
            <a:normAutofit fontScale="90000"/>
          </a:bodyPr>
          <a:lstStyle/>
          <a:p>
            <a:pPr fontAlgn="auto">
              <a:spcAft>
                <a:spcPts val="0"/>
              </a:spcAft>
              <a:defRPr/>
            </a:pPr>
            <a:r>
              <a:rPr lang="fr-FR" b="1" dirty="0" smtClean="0"/>
              <a:t>Étape du Tour de France des Champs-Élysées</a:t>
            </a:r>
            <a:endParaRPr lang="ru-RU" dirty="0"/>
          </a:p>
        </p:txBody>
      </p:sp>
      <p:sp>
        <p:nvSpPr>
          <p:cNvPr id="19459" name="Содержимое 2"/>
          <p:cNvSpPr>
            <a:spLocks noGrp="1"/>
          </p:cNvSpPr>
          <p:nvPr>
            <p:ph idx="1"/>
          </p:nvPr>
        </p:nvSpPr>
        <p:spPr/>
        <p:txBody>
          <a:bodyPr/>
          <a:lstStyle/>
          <a:p>
            <a:pPr indent="0">
              <a:buFont typeface="Arial" charset="0"/>
              <a:buNone/>
            </a:pPr>
            <a:r>
              <a:rPr lang="fr-FR" sz="3600" b="1" smtClean="0">
                <a:solidFill>
                  <a:schemeClr val="bg1"/>
                </a:solidFill>
              </a:rPr>
              <a:t>Chaque année depuis 1975, la dernière étape du Tour de France se termine sur les Champs-Élysées par une véritable parade après plus de trois semaines de course. Les coureurs parcourent entre six et dix tours d'un circuit montant et descendant  l'avenue avant de se disputer une arrivée prestigieuse, diffusée en direct dans plus de 150 pays.</a:t>
            </a:r>
            <a:endParaRPr lang="ru-RU" sz="3600" b="1" smtClean="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new-svit.mamy2012.ru/_ph/11/44071933.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0482" name="Заголовок 1"/>
          <p:cNvSpPr>
            <a:spLocks noGrp="1"/>
          </p:cNvSpPr>
          <p:nvPr>
            <p:ph type="title"/>
          </p:nvPr>
        </p:nvSpPr>
        <p:spPr/>
        <p:txBody>
          <a:bodyPr/>
          <a:lstStyle/>
          <a:p>
            <a:r>
              <a:rPr lang="en-US" b="1" smtClean="0">
                <a:solidFill>
                  <a:schemeClr val="bg1"/>
                </a:solidFill>
              </a:rPr>
              <a:t>L'Arc de Triomphe</a:t>
            </a:r>
            <a:endParaRPr lang="ru-RU" b="1" smtClean="0">
              <a:solidFill>
                <a:schemeClr val="bg1"/>
              </a:solidFill>
            </a:endParaRPr>
          </a:p>
        </p:txBody>
      </p:sp>
      <p:sp>
        <p:nvSpPr>
          <p:cNvPr id="20483" name="Содержимое 2"/>
          <p:cNvSpPr>
            <a:spLocks noGrp="1"/>
          </p:cNvSpPr>
          <p:nvPr>
            <p:ph idx="1"/>
          </p:nvPr>
        </p:nvSpPr>
        <p:spPr/>
        <p:txBody>
          <a:bodyPr/>
          <a:lstStyle/>
          <a:p>
            <a:pPr indent="0">
              <a:buFont typeface="Arial" charset="0"/>
              <a:buNone/>
            </a:pPr>
            <a:r>
              <a:rPr lang="en-US" b="1" smtClean="0">
                <a:solidFill>
                  <a:schemeClr val="bg1"/>
                </a:solidFill>
              </a:rPr>
              <a:t>L'Arc de Triomphe se situe à 2,2 kilomètres au Nord-Ouest de la place de la Concorde, à la fin de l'avenue des Champs-Élysées. L'Arc et la place Charles De Gaulle qui l'entoure forment ensemble un des endroits les plus connus de Paris. Douze avenues rayonnent à partir de l'Arche, ce qui explique la raison pour laquelle la place est également nommée place de l'Étoile.</a:t>
            </a:r>
            <a:br>
              <a:rPr lang="en-US" b="1" smtClean="0">
                <a:solidFill>
                  <a:schemeClr val="bg1"/>
                </a:solidFill>
              </a:rPr>
            </a:br>
            <a:r>
              <a:rPr lang="en-US" b="1" smtClean="0"/>
              <a:t/>
            </a:r>
            <a:br>
              <a:rPr lang="en-US" b="1" smtClean="0"/>
            </a:br>
            <a:endParaRPr lang="ru-RU" b="1" smtClean="0"/>
          </a:p>
        </p:txBody>
      </p:sp>
    </p:spTree>
  </p:cSld>
  <p:clrMapOvr>
    <a:masterClrMapping/>
  </p:clrMapOvr>
  <p:transition>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p:cNvSpPr>
          <p:nvPr>
            <p:ph type="title"/>
          </p:nvPr>
        </p:nvSpPr>
        <p:spPr/>
        <p:txBody>
          <a:bodyPr/>
          <a:lstStyle/>
          <a:p>
            <a:endParaRPr lang="ru-RU" smtClean="0"/>
          </a:p>
        </p:txBody>
      </p:sp>
      <p:pic>
        <p:nvPicPr>
          <p:cNvPr id="34821" name="Picture 5" descr="P1010533"/>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571</TotalTime>
  <Words>487</Words>
  <Application>Microsoft Office PowerPoint</Application>
  <PresentationFormat>Экран (4:3)</PresentationFormat>
  <Paragraphs>32</Paragraphs>
  <Slides>12</Slides>
  <Notes>12</Notes>
  <HiddenSlides>0</HiddenSlides>
  <MMClips>1</MMClips>
  <ScaleCrop>false</ScaleCrop>
  <HeadingPairs>
    <vt:vector size="6" baseType="variant">
      <vt:variant>
        <vt:lpstr>Использованные шрифты</vt:lpstr>
      </vt:variant>
      <vt:variant>
        <vt:i4>2</vt:i4>
      </vt:variant>
      <vt:variant>
        <vt:lpstr>Шаблон оформления</vt:lpstr>
      </vt:variant>
      <vt:variant>
        <vt:i4>1</vt:i4>
      </vt:variant>
      <vt:variant>
        <vt:lpstr>Заголовки слайдов</vt:lpstr>
      </vt:variant>
      <vt:variant>
        <vt:i4>12</vt:i4>
      </vt:variant>
    </vt:vector>
  </HeadingPairs>
  <TitlesOfParts>
    <vt:vector size="15" baseType="lpstr">
      <vt:lpstr>Calibri</vt:lpstr>
      <vt:lpstr>Arial</vt:lpstr>
      <vt:lpstr>Тема Office</vt:lpstr>
      <vt:lpstr>Les rues de Paris (avenue des Champs-Élysées)</vt:lpstr>
      <vt:lpstr>Sommaire</vt:lpstr>
      <vt:lpstr>A Paris il y a beaucoup de rues. Voici quelques chiffres:</vt:lpstr>
      <vt:lpstr>Avenue des Champs-Élysées</vt:lpstr>
      <vt:lpstr>Défilé militaire du 14 Juillet </vt:lpstr>
      <vt:lpstr>Place de la Concorde</vt:lpstr>
      <vt:lpstr>Étape du Tour de France des Champs-Élysées</vt:lpstr>
      <vt:lpstr>L'Arc de Triomphe</vt:lpstr>
      <vt:lpstr>Слайд 9</vt:lpstr>
      <vt:lpstr>Слайд 10</vt:lpstr>
      <vt:lpstr>Conclusion </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rues de Paris(avenu des Champs-Elysees)</dc:title>
  <dc:creator>Аня</dc:creator>
  <cp:lastModifiedBy>Ant</cp:lastModifiedBy>
  <cp:revision>57</cp:revision>
  <dcterms:created xsi:type="dcterms:W3CDTF">2013-01-20T12:13:52Z</dcterms:created>
  <dcterms:modified xsi:type="dcterms:W3CDTF">2013-02-14T05:13:55Z</dcterms:modified>
</cp:coreProperties>
</file>