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83" r:id="rId19"/>
    <p:sldId id="278" r:id="rId20"/>
    <p:sldId id="279" r:id="rId21"/>
    <p:sldId id="281" r:id="rId22"/>
    <p:sldId id="282" r:id="rId23"/>
    <p:sldId id="260" r:id="rId24"/>
  </p:sldIdLst>
  <p:sldSz cx="122412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654" autoAdjust="0"/>
  </p:normalViewPr>
  <p:slideViewPr>
    <p:cSldViewPr>
      <p:cViewPr>
        <p:scale>
          <a:sx n="77" d="100"/>
          <a:sy n="77" d="100"/>
        </p:scale>
        <p:origin x="528" y="774"/>
      </p:cViewPr>
      <p:guideLst>
        <p:guide orient="horz" pos="2160"/>
        <p:guide pos="385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8AEAF4-FF97-4F5C-8334-67CF5C4E4C2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69888" y="685800"/>
            <a:ext cx="611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EC213-9BFB-49B5-A12A-5090A4FDD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23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Написание букв в разных частях словарных слов невозможно проверить при изменении формы самого слова – их можно только запомнить. Этому способствует регулярное повторение заученных наборов орфограмм – в устной и письменной форме, отдельно и в комплексе других упражнений.  В презентации ведется работа и над проверяемыми орфограммами. Данная презентация предлагает проведение словарного диктанта на уроке русского языка начальных классов в следующем порядке:</a:t>
            </a:r>
          </a:p>
          <a:p>
            <a:r>
              <a:rPr lang="ru-RU" dirty="0" smtClean="0"/>
              <a:t>Просмотр набора картинок с подписями в виде слов с пропущенными буквами,</a:t>
            </a:r>
          </a:p>
          <a:p>
            <a:r>
              <a:rPr lang="ru-RU" dirty="0" smtClean="0"/>
              <a:t>Запись в тетради пропущенных букв для каждого нового слова через </a:t>
            </a:r>
            <a:r>
              <a:rPr lang="ru-RU" dirty="0" smtClean="0"/>
              <a:t>запятую</a:t>
            </a:r>
            <a:r>
              <a:rPr lang="ru-RU" baseline="0" dirty="0" smtClean="0"/>
              <a:t> или через пробел.</a:t>
            </a:r>
            <a:endParaRPr lang="ru-RU" dirty="0" smtClean="0"/>
          </a:p>
          <a:p>
            <a:r>
              <a:rPr lang="ru-RU" dirty="0" smtClean="0"/>
              <a:t>Взаимопроверка правильности выполнения диктанта по приведенному ключу.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EC213-9BFB-49B5-A12A-5090A4FDD5D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487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EC213-9BFB-49B5-A12A-5090A4FDD5DB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8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8090" y="620688"/>
            <a:ext cx="10405031" cy="1470025"/>
          </a:xfrm>
        </p:spPr>
        <p:txBody>
          <a:bodyPr>
            <a:normAutofit/>
          </a:bodyPr>
          <a:lstStyle>
            <a:lvl1pPr>
              <a:defRPr sz="4800" b="1" baseline="0">
                <a:solidFill>
                  <a:srgbClr val="C00000"/>
                </a:solidFill>
                <a:latin typeface="Segoe Print" panose="02000600000000000000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6182" y="3886200"/>
            <a:ext cx="856884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66" y="3790950"/>
            <a:ext cx="2857500" cy="2781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438" y="2760062"/>
            <a:ext cx="3024336" cy="38121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8998" y="4909550"/>
            <a:ext cx="2265287" cy="17669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74879" y="274639"/>
            <a:ext cx="275427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2060" y="274639"/>
            <a:ext cx="8058799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42" y="4869160"/>
            <a:ext cx="1440160" cy="18153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972" y="4406901"/>
            <a:ext cx="1040503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6972" y="2906713"/>
            <a:ext cx="1040503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3516"/>
            <a:ext cx="1224062" cy="954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2061" y="1600201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22616" y="1600201"/>
            <a:ext cx="54065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060" y="1535113"/>
            <a:ext cx="54086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2060" y="2174875"/>
            <a:ext cx="54086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18367" y="1535113"/>
            <a:ext cx="54107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8367" y="2174875"/>
            <a:ext cx="54107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5054644"/>
            <a:ext cx="1800126" cy="17521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67993"/>
            <a:ext cx="1517526" cy="208451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708159" y="4767993"/>
            <a:ext cx="1517650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61" y="273050"/>
            <a:ext cx="40272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5974" y="273051"/>
            <a:ext cx="684317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061" y="1435101"/>
            <a:ext cx="40272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363" y="4800600"/>
            <a:ext cx="734472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9363" y="612775"/>
            <a:ext cx="734472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9363" y="5367338"/>
            <a:ext cx="734472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061" y="274638"/>
            <a:ext cx="110170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061" y="1600201"/>
            <a:ext cx="110170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2061" y="6356351"/>
            <a:ext cx="28562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82415" y="6356351"/>
            <a:ext cx="387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72869" y="6356351"/>
            <a:ext cx="28562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334" y="1079747"/>
            <a:ext cx="4680520" cy="45557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04" y="216170"/>
            <a:ext cx="4835252" cy="664183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128718" y="212725"/>
            <a:ext cx="4833937" cy="664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0" y="-71400"/>
            <a:ext cx="12241213" cy="6858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720006" y="-71400"/>
            <a:ext cx="9666695" cy="6390258"/>
          </a:xfrm>
          <a:prstGeom prst="ellipse">
            <a:avLst/>
          </a:prstGeom>
          <a:solidFill>
            <a:schemeClr val="bg1">
              <a:alpha val="68000"/>
            </a:schemeClr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мка 11"/>
          <p:cNvSpPr/>
          <p:nvPr userDrawn="1"/>
        </p:nvSpPr>
        <p:spPr>
          <a:xfrm>
            <a:off x="0" y="-71400"/>
            <a:ext cx="12241213" cy="6929400"/>
          </a:xfrm>
          <a:prstGeom prst="frame">
            <a:avLst>
              <a:gd name="adj1" fmla="val 4103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 w="139700" prst="cross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encrypted-tbn0.gstatic.com/images?q=tbn:ANd9GcRvUrbrSaq1QkG3-b_fmrh2MuCNWxsjnV3L8kyOYB5FMwZHm1Zb&amp;s" TargetMode="External"/><Relationship Id="rId13" Type="http://schemas.openxmlformats.org/officeDocument/2006/relationships/hyperlink" Target="http://img1.liveinternet.ru/images/attach/b/4/102/958/102958143_large_vorobej.png" TargetMode="External"/><Relationship Id="rId18" Type="http://schemas.openxmlformats.org/officeDocument/2006/relationships/hyperlink" Target="http://www.portalnews.com.br/_midias/jpg/2016/05/23/pesquisa_escolar_divulgacao-164918.jpg" TargetMode="External"/><Relationship Id="rId3" Type="http://schemas.openxmlformats.org/officeDocument/2006/relationships/hyperlink" Target="https://img-fotki.yandex.ru/get/51236/200418627.183/0_17f9fa_2977a138_M.png" TargetMode="External"/><Relationship Id="rId7" Type="http://schemas.openxmlformats.org/officeDocument/2006/relationships/hyperlink" Target="https://i.pinimg.com/originals/2d/20/e5/2d20e51132a14e3211ab578b06bbf984.png" TargetMode="External"/><Relationship Id="rId12" Type="http://schemas.openxmlformats.org/officeDocument/2006/relationships/hyperlink" Target="https://img-fotki.yandex.ru/get/9347/16969765.173/0_7bb76_9d548524_M.png" TargetMode="External"/><Relationship Id="rId17" Type="http://schemas.openxmlformats.org/officeDocument/2006/relationships/hyperlink" Target="https://st4.depositphotos.com/1797973/23151/v/1600/depositphotos_231510412-stock-illustration-winter-coat-fashion-illustration-vector.jpg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slova.textologia.ru/img/slvrn_wrd_2257.jpg" TargetMode="External"/><Relationship Id="rId20" Type="http://schemas.openxmlformats.org/officeDocument/2006/relationships/hyperlink" Target="http://semeynaya-kuchka.ru/wp-content/uploads/2019/08/kartinka-devochka-2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mg-fotki.yandex.ru/get/909136/200418627.23a/0_1bf2ac_547e770b_M.png" TargetMode="External"/><Relationship Id="rId11" Type="http://schemas.openxmlformats.org/officeDocument/2006/relationships/hyperlink" Target="https://img-fotki.yandex.ru/get/5105/200418627.7/0_1077ae_1267ead6_M.png" TargetMode="External"/><Relationship Id="rId5" Type="http://schemas.openxmlformats.org/officeDocument/2006/relationships/hyperlink" Target="https://img-fotki.yandex.ru/get/48627/200418627.184/0_17fa05_553eb8b5_M.png" TargetMode="External"/><Relationship Id="rId15" Type="http://schemas.openxmlformats.org/officeDocument/2006/relationships/hyperlink" Target="https://arhivurokov.ru/multiurok/3/a/4/3a49f76823c07a50f3597195670f52613f0ddad3/muzykal-no-didaktichieskaia-ighra-solnyshko-i-tuch_1.png" TargetMode="External"/><Relationship Id="rId10" Type="http://schemas.openxmlformats.org/officeDocument/2006/relationships/hyperlink" Target="http://slova.textologia.ru/definit/lopata/?q=657&amp;n=1933" TargetMode="External"/><Relationship Id="rId19" Type="http://schemas.openxmlformats.org/officeDocument/2006/relationships/hyperlink" Target="https://encrypted-tbn0.gstatic.com/images?q=tbn:ANd9GcQEkQhYFhsMiwrvOzlHaoILBq8AnG1IGgYI9plmLa6qkvZ0mrALiA&amp;s" TargetMode="External"/><Relationship Id="rId4" Type="http://schemas.openxmlformats.org/officeDocument/2006/relationships/hyperlink" Target="https://img-fotki.yandex.ru/get/5300/16969765.d/0_62f7a_480dcfc_L.png" TargetMode="External"/><Relationship Id="rId9" Type="http://schemas.openxmlformats.org/officeDocument/2006/relationships/hyperlink" Target="https://i.pinimg.com/564x/84/18/fd/8418fd53b90736daea9e4b6d3a962536.jpg" TargetMode="External"/><Relationship Id="rId14" Type="http://schemas.openxmlformats.org/officeDocument/2006/relationships/hyperlink" Target="https://2.bp.blogspot.com/-e5xsvr6VN5w/WmGUrf1dn4I/AAAAAAAAAc0/fqZabnBateIQxp_c6Q6-FjODn870jMZiACK4BGAYYCw/s1600/%D0%91%D0%B5%D1%80%D0%B5%D0%B7%D0%BA%D0%B8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038" y="332656"/>
            <a:ext cx="10405031" cy="2982193"/>
          </a:xfrm>
        </p:spPr>
        <p:txBody>
          <a:bodyPr>
            <a:noAutofit/>
          </a:bodyPr>
          <a:lstStyle/>
          <a:p>
            <a:r>
              <a:rPr lang="ru-RU" sz="3600" dirty="0"/>
              <a:t>Дидактический материал к уроку</a:t>
            </a:r>
            <a:br>
              <a:rPr lang="ru-RU" sz="3600" dirty="0"/>
            </a:br>
            <a:r>
              <a:rPr lang="ru-RU" sz="3600" dirty="0"/>
              <a:t>Словарный </a:t>
            </a:r>
            <a:r>
              <a:rPr lang="ru-RU" sz="3600" dirty="0" smtClean="0"/>
              <a:t>диктант </a:t>
            </a:r>
            <a:r>
              <a:rPr lang="ru-RU" sz="3600" dirty="0"/>
              <a:t>№ 2</a:t>
            </a:r>
            <a:br>
              <a:rPr lang="ru-RU" sz="3600" dirty="0"/>
            </a:br>
            <a:r>
              <a:rPr lang="ru-RU" sz="3600" dirty="0"/>
              <a:t>2 класс</a:t>
            </a:r>
            <a:br>
              <a:rPr lang="ru-RU" sz="3600" dirty="0"/>
            </a:br>
            <a:r>
              <a:rPr lang="ru-RU" sz="3600" dirty="0"/>
              <a:t>УМК </a:t>
            </a:r>
            <a:r>
              <a:rPr lang="ru-RU" sz="3600" dirty="0" smtClean="0"/>
              <a:t>«Перспективная начальная школа»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16750" y="3789040"/>
            <a:ext cx="4320480" cy="1752600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Составитель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: </a:t>
            </a:r>
            <a:r>
              <a:rPr lang="ru-RU" sz="1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Слиткова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Г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алина Анатольевна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учитель начальных классов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МАОУ СОШ № 35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г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rial" charset="0"/>
              </a:rPr>
              <a:t>орода Томска</a:t>
            </a:r>
            <a:endParaRPr lang="ru-RU" sz="18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37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3960366" y="319875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-1584250" y="476672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г</a:t>
            </a:r>
            <a:r>
              <a:rPr lang="ru-RU" sz="16600" b="1" dirty="0" smtClean="0">
                <a:solidFill>
                  <a:srgbClr val="FF0000"/>
                </a:solidFill>
              </a:rPr>
              <a:t>а</a:t>
            </a:r>
            <a:r>
              <a:rPr lang="ru-RU" sz="16600" b="1" dirty="0" smtClean="0">
                <a:solidFill>
                  <a:srgbClr val="002060"/>
                </a:solidFill>
              </a:rPr>
              <a:t>зета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31974" y="319875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/>
              <a:t> </a:t>
            </a:r>
            <a:r>
              <a:rPr lang="ru-RU" sz="13800" b="1" dirty="0" err="1" smtClean="0"/>
              <a:t>г?зета</a:t>
            </a:r>
            <a:endParaRPr lang="ru-RU" sz="13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72734" y="480175"/>
            <a:ext cx="4650028" cy="600628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728118" y="2975486"/>
            <a:ext cx="611822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/>
              <a:t>и</a:t>
            </a:r>
            <a:r>
              <a:rPr lang="ru-RU" sz="4000" b="1" dirty="0" smtClean="0"/>
              <a:t>з бум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ги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9581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4176390" y="332656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-1368226" y="426357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с</a:t>
            </a:r>
            <a:r>
              <a:rPr lang="ru-RU" sz="16600" b="1" dirty="0" smtClean="0">
                <a:solidFill>
                  <a:srgbClr val="FF0000"/>
                </a:solidFill>
              </a:rPr>
              <a:t>и</a:t>
            </a:r>
            <a:r>
              <a:rPr lang="ru-RU" sz="16600" b="1" dirty="0" smtClean="0">
                <a:solidFill>
                  <a:srgbClr val="002060"/>
                </a:solidFill>
              </a:rPr>
              <a:t>рень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40792" y="332656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/>
              <a:t> </a:t>
            </a:r>
            <a:r>
              <a:rPr lang="ru-RU" sz="13800" b="1" dirty="0" err="1" smtClean="0"/>
              <a:t>с?рень</a:t>
            </a:r>
            <a:endParaRPr lang="ru-RU" sz="13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639" y="1230068"/>
            <a:ext cx="5728476" cy="51483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25254" y="2967333"/>
            <a:ext cx="61182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dirty="0" smtClean="0"/>
              <a:t>с</a:t>
            </a:r>
            <a:r>
              <a:rPr lang="ru-RU" sz="72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няя</a:t>
            </a:r>
            <a:endParaRPr lang="ru-RU" sz="40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35423">
            <a:off x="4300488" y="76340"/>
            <a:ext cx="8507362" cy="5343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57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40086" y="1052736"/>
            <a:ext cx="9865096" cy="4320480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err="1"/>
              <a:t>п</a:t>
            </a:r>
            <a:r>
              <a:rPr lang="ru-RU" sz="16600" b="1" dirty="0" err="1" smtClean="0"/>
              <a:t>?ртфель</a:t>
            </a:r>
            <a:endParaRPr lang="ru-RU" sz="16600" b="1" dirty="0"/>
          </a:p>
        </p:txBody>
      </p:sp>
    </p:spTree>
    <p:extLst>
      <p:ext uri="{BB962C8B-B14F-4D97-AF65-F5344CB8AC3E}">
        <p14:creationId xmlns:p14="http://schemas.microsoft.com/office/powerpoint/2010/main" val="235163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98" y="1052736"/>
            <a:ext cx="10801350" cy="445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48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98" y="1126863"/>
            <a:ext cx="11017150" cy="485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51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98" y="1052736"/>
            <a:ext cx="11130460" cy="490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2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062" y="1412776"/>
            <a:ext cx="9412241" cy="415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51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98" y="1124744"/>
            <a:ext cx="10863894" cy="4790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63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0" y="1620073"/>
            <a:ext cx="11440369" cy="496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574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2053" y="1196752"/>
            <a:ext cx="9907019" cy="4368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02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7488758" y="332656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93694" y="548680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chemeClr val="tx2"/>
                </a:solidFill>
              </a:rPr>
              <a:t>п</a:t>
            </a:r>
            <a:r>
              <a:rPr lang="ru-RU" sz="16600" b="1" dirty="0" smtClean="0">
                <a:solidFill>
                  <a:srgbClr val="FF0000"/>
                </a:solidFill>
              </a:rPr>
              <a:t>о</a:t>
            </a:r>
            <a:r>
              <a:rPr lang="ru-RU" sz="16600" b="1" dirty="0" smtClean="0">
                <a:solidFill>
                  <a:schemeClr val="tx2"/>
                </a:solidFill>
              </a:rPr>
              <a:t>ртфель</a:t>
            </a:r>
            <a:endParaRPr lang="ru-RU" sz="16600" b="1" dirty="0">
              <a:solidFill>
                <a:schemeClr val="tx2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998440" y="306143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err="1"/>
              <a:t>п</a:t>
            </a:r>
            <a:r>
              <a:rPr lang="ru-RU" sz="11500" b="1" dirty="0" err="1" smtClean="0"/>
              <a:t>?ртфель</a:t>
            </a:r>
            <a:endParaRPr lang="ru-RU" sz="115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8198" y="2543150"/>
            <a:ext cx="3528392" cy="398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6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990" y="764704"/>
            <a:ext cx="10881891" cy="479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78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82" y="1124744"/>
            <a:ext cx="11233248" cy="4950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906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5354" y="2967335"/>
            <a:ext cx="105705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е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е  а  о  </a:t>
            </a:r>
            <a:r>
              <a:rPr lang="ru-RU" sz="72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7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7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</a:t>
            </a:r>
            <a:endParaRPr lang="ru-RU" sz="72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036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014" y="260648"/>
            <a:ext cx="11089232" cy="675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Segoe Print" panose="02000600000000000000" pitchFamily="2" charset="0"/>
                <a:ea typeface="+mj-ea"/>
                <a:cs typeface="+mj-cs"/>
              </a:rPr>
              <a:t>Источники:</a:t>
            </a:r>
          </a:p>
          <a:p>
            <a:r>
              <a:rPr lang="en-US" sz="1100" b="1" dirty="0" smtClean="0">
                <a:solidFill>
                  <a:srgbClr val="C00000"/>
                </a:solidFill>
                <a:latin typeface="Segoe Print" panose="02000600000000000000" pitchFamily="2" charset="0"/>
                <a:ea typeface="+mj-ea"/>
                <a:cs typeface="+mj-cs"/>
                <a:hlinkClick r:id="rId3"/>
              </a:rPr>
              <a:t>https</a:t>
            </a:r>
            <a:r>
              <a:rPr lang="en-US" sz="1100" b="1" dirty="0">
                <a:solidFill>
                  <a:srgbClr val="C00000"/>
                </a:solidFill>
                <a:latin typeface="Segoe Print" panose="02000600000000000000" pitchFamily="2" charset="0"/>
                <a:ea typeface="+mj-ea"/>
                <a:cs typeface="+mj-cs"/>
                <a:hlinkClick r:id="rId3"/>
              </a:rPr>
              <a:t>://</a:t>
            </a:r>
            <a:r>
              <a:rPr lang="en-US" sz="1100" b="1" dirty="0" smtClean="0">
                <a:solidFill>
                  <a:srgbClr val="C00000"/>
                </a:solidFill>
                <a:latin typeface="Segoe Print" panose="02000600000000000000" pitchFamily="2" charset="0"/>
                <a:ea typeface="+mj-ea"/>
                <a:cs typeface="+mj-cs"/>
                <a:hlinkClick r:id="rId3"/>
              </a:rPr>
              <a:t>img-fotki.yandex.ru/get/51236/200418627.183/0_17f9fa_2977a138_M.png</a:t>
            </a:r>
            <a:r>
              <a:rPr lang="ru-RU" sz="1100" b="1" dirty="0" smtClean="0">
                <a:solidFill>
                  <a:srgbClr val="C00000"/>
                </a:solidFill>
                <a:latin typeface="Segoe Print" panose="02000600000000000000" pitchFamily="2" charset="0"/>
                <a:ea typeface="+mj-ea"/>
                <a:cs typeface="+mj-cs"/>
              </a:rPr>
              <a:t> красная книга</a:t>
            </a:r>
          </a:p>
          <a:p>
            <a:r>
              <a:rPr lang="en-US" sz="1100" dirty="0">
                <a:hlinkClick r:id="rId4"/>
              </a:rPr>
              <a:t>https://</a:t>
            </a:r>
            <a:r>
              <a:rPr lang="en-US" sz="1100" dirty="0" smtClean="0">
                <a:hlinkClick r:id="rId4"/>
              </a:rPr>
              <a:t>img-fotki.yandex.ru/get/5300/16969765.d/0_62f7a_480dcfc_L.png</a:t>
            </a:r>
            <a:r>
              <a:rPr lang="ru-RU" sz="1100" dirty="0" smtClean="0"/>
              <a:t> 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россыпь книг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5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5"/>
              </a:rPr>
              <a:t>img-fotki.yandex.ru/get/48627/200418627.184/0_17fa05_553eb8b5_M.png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Стопка книг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6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6"/>
              </a:rPr>
              <a:t>img-fotki.yandex.ru/get/909136/200418627.23a/0_1bf2ac_547e770b_M.png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сова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7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7"/>
              </a:rPr>
              <a:t>i.pinimg.com/originals/2d/20/e5/2d20e51132a14e3211ab578b06bbf984.png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портфель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8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8"/>
              </a:rPr>
              <a:t>encrypted-tbn0.gstatic.com/images?q=tbn:ANd9GcRvUrbrSaq1QkG3-b_fmrh2MuCNWxsjnV3L8kyOYB5FMwZHm1Zb&amp;s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телефон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9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9"/>
              </a:rPr>
              <a:t>i.pinimg.com/564x/84/18/fd/8418fd53b90736daea9e4b6d3a962536.jpg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буква е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0"/>
              </a:rPr>
              <a:t>http://slova.textologia.ru/definit/lopata/?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0"/>
              </a:rPr>
              <a:t>q=657&amp;n=1933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1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1"/>
              </a:rPr>
              <a:t>img-fotki.yandex.ru/get/5105/200418627.7/0_1077ae_1267ead6_M.png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лопата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2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2"/>
              </a:rPr>
              <a:t>img-fotki.yandex.ru/get/9347/16969765.173/0_7bb76_9d548524_M.png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гном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3"/>
              </a:rPr>
              <a:t>http://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3"/>
              </a:rPr>
              <a:t>img1.liveinternet.ru/images/attach/b/4/102/958/102958143_large_vorobej.png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воробей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4"/>
              </a:rPr>
              <a:t>https://2.bp.blogspot.com/-e5xsvr6VN5w/WmGUrf1dn4I/AAAAAAAAAc0/fqZabnBateIQxp_c6Q6-FjODn870jMZiACK4BGAYYCw/s1600/%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4"/>
              </a:rPr>
              <a:t>25D0%2591%25D0%25B5%25D1%2580%25D0%25B5%25D0%25B7%25D0%25BA%25D0%25B8.jpg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берёза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5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5"/>
              </a:rPr>
              <a:t>arhivurokov.ru/multiurok/3/a/4/3a49f76823c07a50f3597195670f52613f0ddad3/muzykal-no-didaktichieskaia-ighra-solnyshko-i-tuch_1.png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облако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6"/>
              </a:rPr>
              <a:t>http://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6"/>
              </a:rPr>
              <a:t>slova.textologia.ru/img/slvrn_wrd_2257.jpg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пальто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7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7"/>
              </a:rPr>
              <a:t>st4.depositphotos.com/1797973/23151/v/1600/depositphotos_231510412-stock-illustration-winter-coat-fashion-illustration-vector.jpg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пальто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8"/>
              </a:rPr>
              <a:t>http://www.portalnews.com.br/_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8"/>
              </a:rPr>
              <a:t>midias/jpg/2016/05/23/pesquisa_escolar_divulgacao-164918.jpg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газета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19"/>
              </a:rPr>
              <a:t>https://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19"/>
              </a:rPr>
              <a:t>encrypted-tbn0.gstatic.com/images?q=tbn:ANd9GcQEkQhYFhsMiwrvOzlHaoILBq8AnG1IGgYI9plmLa6qkvZ0mrALiA&amp;s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сирень</a:t>
            </a:r>
          </a:p>
          <a:p>
            <a:r>
              <a:rPr lang="en-US" sz="1100" dirty="0">
                <a:solidFill>
                  <a:srgbClr val="C00000"/>
                </a:solidFill>
                <a:latin typeface="Segoe Print" panose="02000600000000000000" pitchFamily="2" charset="0"/>
                <a:hlinkClick r:id="rId20"/>
              </a:rPr>
              <a:t>http://</a:t>
            </a:r>
            <a:r>
              <a:rPr lang="en-US" sz="1100" dirty="0" smtClean="0">
                <a:solidFill>
                  <a:srgbClr val="C00000"/>
                </a:solidFill>
                <a:latin typeface="Segoe Print" panose="02000600000000000000" pitchFamily="2" charset="0"/>
                <a:hlinkClick r:id="rId20"/>
              </a:rPr>
              <a:t>semeynaya-kuchka.ru/wp-content/uploads/2019/08/kartinka-devochka-20.jpg</a:t>
            </a:r>
            <a:r>
              <a:rPr lang="ru-RU" sz="11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 девочка</a:t>
            </a:r>
          </a:p>
          <a:p>
            <a:endParaRPr lang="ru-RU" sz="12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endParaRPr lang="ru-RU" sz="12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r>
              <a:rPr lang="ru-RU" sz="14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Составитель</a:t>
            </a:r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:</a:t>
            </a:r>
          </a:p>
          <a:p>
            <a:r>
              <a:rPr lang="ru-RU" sz="1400" dirty="0" err="1">
                <a:solidFill>
                  <a:srgbClr val="C00000"/>
                </a:solidFill>
                <a:latin typeface="Segoe Print" panose="02000600000000000000" pitchFamily="2" charset="0"/>
              </a:rPr>
              <a:t>Слиткова</a:t>
            </a:r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 Галина Анатольевна</a:t>
            </a:r>
          </a:p>
          <a:p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учитель начальных классов</a:t>
            </a:r>
          </a:p>
          <a:p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МАОУ СОШ №35</a:t>
            </a:r>
          </a:p>
          <a:p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города Томска</a:t>
            </a:r>
          </a:p>
          <a:p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На момент создания </a:t>
            </a:r>
            <a:r>
              <a:rPr lang="ru-RU" sz="14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шаблона и презентации </a:t>
            </a:r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все ссылки являются активными</a:t>
            </a:r>
          </a:p>
          <a:p>
            <a:r>
              <a:rPr lang="ru-RU" sz="1400" dirty="0" err="1" smtClean="0">
                <a:solidFill>
                  <a:srgbClr val="C00000"/>
                </a:solidFill>
                <a:latin typeface="Segoe Print" panose="02000600000000000000" pitchFamily="2" charset="0"/>
              </a:rPr>
              <a:t>Сайт:https</a:t>
            </a:r>
            <a:r>
              <a:rPr lang="ru-RU" sz="1400" dirty="0">
                <a:solidFill>
                  <a:srgbClr val="C00000"/>
                </a:solidFill>
                <a:latin typeface="Segoe Print" panose="02000600000000000000" pitchFamily="2" charset="0"/>
              </a:rPr>
              <a:t>://nsportal.ru/</a:t>
            </a:r>
            <a:r>
              <a:rPr lang="ru-RU" sz="1400" dirty="0" err="1">
                <a:solidFill>
                  <a:srgbClr val="C00000"/>
                </a:solidFill>
                <a:latin typeface="Segoe Print" panose="02000600000000000000" pitchFamily="2" charset="0"/>
              </a:rPr>
              <a:t>slitkova-galina-anatolevna</a:t>
            </a:r>
            <a:endParaRPr lang="ru-RU" sz="1400" dirty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endParaRPr lang="ru-RU" sz="16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317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8208838" y="423955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25612" y="476672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>
                <a:solidFill>
                  <a:schemeClr val="tx2"/>
                </a:solidFill>
              </a:rPr>
              <a:t>т</a:t>
            </a:r>
            <a:r>
              <a:rPr lang="ru-RU" sz="16600" b="1" dirty="0" smtClean="0">
                <a:solidFill>
                  <a:srgbClr val="FF0000"/>
                </a:solidFill>
              </a:rPr>
              <a:t>е</a:t>
            </a:r>
            <a:r>
              <a:rPr lang="ru-RU" sz="16600" b="1" dirty="0" smtClean="0">
                <a:solidFill>
                  <a:schemeClr val="tx2"/>
                </a:solidFill>
              </a:rPr>
              <a:t>л</a:t>
            </a:r>
            <a:r>
              <a:rPr lang="ru-RU" sz="16600" b="1" dirty="0" smtClean="0">
                <a:solidFill>
                  <a:srgbClr val="FF0000"/>
                </a:solidFill>
              </a:rPr>
              <a:t>е</a:t>
            </a:r>
            <a:r>
              <a:rPr lang="ru-RU" sz="16600" b="1" dirty="0" smtClean="0">
                <a:solidFill>
                  <a:schemeClr val="tx2"/>
                </a:solidFill>
              </a:rPr>
              <a:t>фон</a:t>
            </a:r>
            <a:endParaRPr lang="ru-RU" sz="16600" b="1" dirty="0">
              <a:solidFill>
                <a:schemeClr val="tx2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09931" y="408838"/>
            <a:ext cx="9349680" cy="3491524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err="1"/>
              <a:t>т</a:t>
            </a:r>
            <a:r>
              <a:rPr lang="ru-RU" sz="13800" b="1" dirty="0" err="1" smtClean="0"/>
              <a:t>?л?фон</a:t>
            </a:r>
            <a:endParaRPr lang="ru-RU" sz="13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834" y="2836366"/>
            <a:ext cx="4032448" cy="40324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28599">
            <a:off x="5673380" y="3516022"/>
            <a:ext cx="2263256" cy="26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05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6408638" y="531489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0006" y="748110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chemeClr val="tx2"/>
                </a:solidFill>
              </a:rPr>
              <a:t>л</a:t>
            </a:r>
            <a:r>
              <a:rPr lang="ru-RU" sz="16600" b="1" dirty="0" smtClean="0">
                <a:solidFill>
                  <a:srgbClr val="FF0000"/>
                </a:solidFill>
              </a:rPr>
              <a:t>о</a:t>
            </a:r>
            <a:r>
              <a:rPr lang="ru-RU" sz="16600" b="1" dirty="0" smtClean="0">
                <a:solidFill>
                  <a:schemeClr val="tx2"/>
                </a:solidFill>
              </a:rPr>
              <a:t>пата</a:t>
            </a:r>
            <a:endParaRPr lang="ru-RU" sz="166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10007" y="2011243"/>
            <a:ext cx="85573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Гном к</a:t>
            </a:r>
            <a:r>
              <a:rPr lang="en-US" sz="3600" dirty="0"/>
              <a:t>o</a:t>
            </a:r>
            <a:r>
              <a:rPr lang="ru-RU" sz="3600" dirty="0"/>
              <a:t>п</a:t>
            </a:r>
            <a:r>
              <a:rPr lang="en-US" sz="3600" dirty="0"/>
              <a:t>ae</a:t>
            </a:r>
            <a:r>
              <a:rPr lang="ru-RU" sz="3600" dirty="0"/>
              <a:t>т </a:t>
            </a:r>
            <a:r>
              <a:rPr lang="en-US" sz="3600" dirty="0"/>
              <a:t>o</a:t>
            </a:r>
            <a:r>
              <a:rPr lang="ru-RU" sz="3600" dirty="0"/>
              <a:t>г</a:t>
            </a:r>
            <a:r>
              <a:rPr lang="en-US" sz="3600" dirty="0" err="1"/>
              <a:t>op</a:t>
            </a:r>
            <a:r>
              <a:rPr lang="en-US" sz="6600" b="1" dirty="0" err="1">
                <a:solidFill>
                  <a:srgbClr val="FF0000"/>
                </a:solidFill>
              </a:rPr>
              <a:t>o</a:t>
            </a:r>
            <a:r>
              <a:rPr lang="ru-RU" sz="3600" dirty="0"/>
              <a:t>д л</a:t>
            </a:r>
            <a:r>
              <a:rPr lang="en-US" sz="6600" b="1" dirty="0">
                <a:solidFill>
                  <a:srgbClr val="FF0000"/>
                </a:solidFill>
              </a:rPr>
              <a:t>o</a:t>
            </a:r>
            <a:r>
              <a:rPr lang="ru-RU" sz="3600" dirty="0"/>
              <a:t>п</a:t>
            </a:r>
            <a:r>
              <a:rPr lang="en-US" sz="3600" dirty="0"/>
              <a:t>a</a:t>
            </a:r>
            <a:r>
              <a:rPr lang="ru-RU" sz="3600" dirty="0"/>
              <a:t>т</a:t>
            </a:r>
            <a:r>
              <a:rPr lang="en-US" sz="3600" dirty="0"/>
              <a:t>o</a:t>
            </a:r>
            <a:r>
              <a:rPr lang="ru-RU" sz="3600" dirty="0"/>
              <a:t>й. 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232174" y="510043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err="1"/>
              <a:t>л</a:t>
            </a:r>
            <a:r>
              <a:rPr lang="ru-RU" sz="13800" b="1" dirty="0" err="1" smtClean="0"/>
              <a:t>?пата</a:t>
            </a:r>
            <a:endParaRPr lang="ru-RU" sz="13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694" y="1988840"/>
            <a:ext cx="4577168" cy="45161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8841" y="2863180"/>
            <a:ext cx="3973573" cy="3642442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 rot="3660190">
            <a:off x="7086229" y="4118014"/>
            <a:ext cx="2088232" cy="2448272"/>
          </a:xfrm>
          <a:prstGeom prst="ellipse">
            <a:avLst/>
          </a:prstGeom>
          <a:noFill/>
          <a:ln w="1270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0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6616682" y="476672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358" y="746630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в</a:t>
            </a:r>
            <a:r>
              <a:rPr lang="ru-RU" sz="16600" b="1" dirty="0" smtClean="0">
                <a:solidFill>
                  <a:srgbClr val="FF0000"/>
                </a:solidFill>
              </a:rPr>
              <a:t>о</a:t>
            </a:r>
            <a:r>
              <a:rPr lang="ru-RU" sz="16600" b="1" dirty="0" smtClean="0">
                <a:solidFill>
                  <a:srgbClr val="002060"/>
                </a:solidFill>
              </a:rPr>
              <a:t>р</a:t>
            </a:r>
            <a:r>
              <a:rPr lang="ru-RU" sz="16600" b="1" dirty="0" smtClean="0">
                <a:solidFill>
                  <a:srgbClr val="FF0000"/>
                </a:solidFill>
              </a:rPr>
              <a:t>о</a:t>
            </a:r>
            <a:r>
              <a:rPr lang="ru-RU" sz="16600" b="1" dirty="0" smtClean="0">
                <a:solidFill>
                  <a:srgbClr val="002060"/>
                </a:solidFill>
              </a:rPr>
              <a:t>бей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813222" y="476672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err="1"/>
              <a:t>в</a:t>
            </a:r>
            <a:r>
              <a:rPr lang="ru-RU" sz="13800" b="1" dirty="0" err="1" smtClean="0"/>
              <a:t>?р?бей</a:t>
            </a:r>
            <a:endParaRPr lang="ru-RU" sz="138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702" y="1052736"/>
            <a:ext cx="5194080" cy="551723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9463" y="2547515"/>
            <a:ext cx="1703922" cy="157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64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6624662" y="332656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64022" y="874881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б</a:t>
            </a:r>
            <a:r>
              <a:rPr lang="ru-RU" sz="16600" b="1" dirty="0" smtClean="0">
                <a:solidFill>
                  <a:srgbClr val="FF0000"/>
                </a:solidFill>
              </a:rPr>
              <a:t>е</a:t>
            </a:r>
            <a:r>
              <a:rPr lang="ru-RU" sz="16600" b="1" dirty="0" smtClean="0">
                <a:solidFill>
                  <a:srgbClr val="002060"/>
                </a:solidFill>
              </a:rPr>
              <a:t>рёза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584102" y="332656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err="1" smtClean="0"/>
              <a:t>б?рёза</a:t>
            </a:r>
            <a:endParaRPr lang="ru-RU" sz="13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6830" y="2118436"/>
            <a:ext cx="3816424" cy="445249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93041" y="2636912"/>
            <a:ext cx="6118225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б</a:t>
            </a:r>
            <a:r>
              <a:rPr lang="ru-RU" sz="88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>
                <a:solidFill>
                  <a:srgbClr val="00B050"/>
                </a:solidFill>
              </a:rPr>
              <a:t>лая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9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3312294" y="332656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-216098" y="625199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обл</a:t>
            </a:r>
            <a:r>
              <a:rPr lang="ru-RU" sz="16600" b="1" dirty="0" smtClean="0">
                <a:solidFill>
                  <a:srgbClr val="FF0000"/>
                </a:solidFill>
              </a:rPr>
              <a:t>а</a:t>
            </a:r>
            <a:r>
              <a:rPr lang="ru-RU" sz="16600" b="1" dirty="0" smtClean="0">
                <a:solidFill>
                  <a:srgbClr val="002060"/>
                </a:solidFill>
              </a:rPr>
              <a:t>к</a:t>
            </a:r>
            <a:r>
              <a:rPr lang="ru-RU" sz="16600" b="1" dirty="0" smtClean="0">
                <a:solidFill>
                  <a:srgbClr val="FF0000"/>
                </a:solidFill>
              </a:rPr>
              <a:t>о</a:t>
            </a:r>
            <a:endParaRPr lang="ru-RU" sz="16600" b="1" dirty="0">
              <a:solidFill>
                <a:srgbClr val="FF00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36030" y="289394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 err="1" smtClean="0"/>
              <a:t>обл?к</a:t>
            </a:r>
            <a:r>
              <a:rPr lang="ru-RU" sz="13800" b="1" dirty="0" smtClean="0"/>
              <a:t>?</a:t>
            </a:r>
            <a:endParaRPr lang="ru-RU" sz="138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6670" y="2407258"/>
            <a:ext cx="5661769" cy="399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81525" y="2413455"/>
            <a:ext cx="312412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пл</a:t>
            </a:r>
            <a:r>
              <a:rPr lang="ru-RU" sz="13800" b="1" dirty="0" smtClean="0">
                <a:solidFill>
                  <a:srgbClr val="FF0000"/>
                </a:solidFill>
              </a:rPr>
              <a:t>а</a:t>
            </a:r>
            <a:r>
              <a:rPr lang="ru-RU" sz="6600" b="1" dirty="0" smtClean="0">
                <a:solidFill>
                  <a:srgbClr val="002060"/>
                </a:solidFill>
              </a:rPr>
              <a:t>чет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8958" y="908720"/>
            <a:ext cx="17636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/>
              <a:t>он</a:t>
            </a:r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3816350" y="685472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-270042" y="973504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дев</a:t>
            </a:r>
            <a:r>
              <a:rPr lang="ru-RU" sz="16600" b="1" dirty="0" smtClean="0">
                <a:solidFill>
                  <a:srgbClr val="FF0000"/>
                </a:solidFill>
              </a:rPr>
              <a:t>о</a:t>
            </a:r>
            <a:r>
              <a:rPr lang="ru-RU" sz="16600" b="1" dirty="0" smtClean="0">
                <a:solidFill>
                  <a:srgbClr val="002060"/>
                </a:solidFill>
              </a:rPr>
              <a:t>чка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31974" y="707830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/>
              <a:t> </a:t>
            </a:r>
            <a:r>
              <a:rPr lang="ru-RU" sz="13800" b="1" dirty="0" err="1" smtClean="0"/>
              <a:t>дев?чка</a:t>
            </a:r>
            <a:endParaRPr lang="ru-RU" sz="13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4822" y="285094"/>
            <a:ext cx="4396184" cy="646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15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flipH="1">
            <a:off x="7560766" y="404664"/>
            <a:ext cx="360040" cy="576064"/>
          </a:xfrm>
          <a:prstGeom prst="line">
            <a:avLst/>
          </a:prstGeom>
          <a:ln w="1016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6030" y="7101408"/>
            <a:ext cx="10405031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0006" y="674622"/>
            <a:ext cx="10405031" cy="1500187"/>
          </a:xfrm>
        </p:spPr>
        <p:txBody>
          <a:bodyPr>
            <a:normAutofit fontScale="62500" lnSpcReduction="20000"/>
          </a:bodyPr>
          <a:lstStyle/>
          <a:p>
            <a:pPr lvl="0" algn="ctr">
              <a:spcBef>
                <a:spcPts val="0"/>
              </a:spcBef>
            </a:pPr>
            <a:r>
              <a:rPr lang="ru-RU" sz="16600" b="1" dirty="0" smtClean="0">
                <a:solidFill>
                  <a:srgbClr val="002060"/>
                </a:solidFill>
              </a:rPr>
              <a:t>п</a:t>
            </a:r>
            <a:r>
              <a:rPr lang="ru-RU" sz="16600" b="1" dirty="0" smtClean="0">
                <a:solidFill>
                  <a:srgbClr val="FF0000"/>
                </a:solidFill>
              </a:rPr>
              <a:t>а</a:t>
            </a:r>
            <a:r>
              <a:rPr lang="ru-RU" sz="16600" b="1" dirty="0" smtClean="0">
                <a:solidFill>
                  <a:srgbClr val="002060"/>
                </a:solidFill>
              </a:rPr>
              <a:t>льто</a:t>
            </a:r>
            <a:endParaRPr lang="ru-RU" sz="16600" b="1" dirty="0">
              <a:solidFill>
                <a:srgbClr val="00206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792014" y="404664"/>
            <a:ext cx="8352928" cy="2808312"/>
          </a:xfrm>
          <a:prstGeom prst="roundRect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800" b="1" dirty="0"/>
              <a:t> </a:t>
            </a:r>
            <a:r>
              <a:rPr lang="ru-RU" sz="13800" b="1" dirty="0" err="1" smtClean="0"/>
              <a:t>п?льто</a:t>
            </a:r>
            <a:endParaRPr lang="ru-RU" sz="13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565" t="10115" r="28870" b="9656"/>
          <a:stretch/>
        </p:blipFill>
        <p:spPr>
          <a:xfrm>
            <a:off x="9000926" y="188640"/>
            <a:ext cx="3240287" cy="6537635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069" y="-1611560"/>
            <a:ext cx="5602288" cy="10868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4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295</Words>
  <Application>Microsoft Office PowerPoint</Application>
  <PresentationFormat>Произвольный</PresentationFormat>
  <Paragraphs>66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Дидактический материал к уроку Словарный диктант № 2 2 класс УМК «Перспективная начальная школа»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40</cp:revision>
  <dcterms:created xsi:type="dcterms:W3CDTF">2019-07-23T07:38:51Z</dcterms:created>
  <dcterms:modified xsi:type="dcterms:W3CDTF">2019-12-07T03:18:58Z</dcterms:modified>
</cp:coreProperties>
</file>