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6" r:id="rId6"/>
    <p:sldId id="265" r:id="rId7"/>
    <p:sldId id="260" r:id="rId8"/>
    <p:sldId id="261" r:id="rId9"/>
    <p:sldId id="267" r:id="rId10"/>
    <p:sldId id="274" r:id="rId11"/>
    <p:sldId id="262" r:id="rId12"/>
    <p:sldId id="264" r:id="rId13"/>
    <p:sldId id="263" r:id="rId14"/>
    <p:sldId id="268" r:id="rId15"/>
    <p:sldId id="269" r:id="rId16"/>
    <p:sldId id="270" r:id="rId17"/>
    <p:sldId id="271" r:id="rId18"/>
    <p:sldId id="272" r:id="rId19"/>
    <p:sldId id="273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EDE91E2-98AD-424D-9581-55B42424005E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3F483B5-6369-481A-ACF1-5500E8451F3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E91E2-98AD-424D-9581-55B42424005E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83B5-6369-481A-ACF1-5500E8451F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E91E2-98AD-424D-9581-55B42424005E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83B5-6369-481A-ACF1-5500E8451F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EDE91E2-98AD-424D-9581-55B42424005E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3F483B5-6369-481A-ACF1-5500E8451F3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EDE91E2-98AD-424D-9581-55B42424005E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3F483B5-6369-481A-ACF1-5500E8451F3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E91E2-98AD-424D-9581-55B42424005E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83B5-6369-481A-ACF1-5500E8451F3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E91E2-98AD-424D-9581-55B42424005E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83B5-6369-481A-ACF1-5500E8451F3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EDE91E2-98AD-424D-9581-55B42424005E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3F483B5-6369-481A-ACF1-5500E8451F3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E91E2-98AD-424D-9581-55B42424005E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483B5-6369-481A-ACF1-5500E8451F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EDE91E2-98AD-424D-9581-55B42424005E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3F483B5-6369-481A-ACF1-5500E8451F36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EDE91E2-98AD-424D-9581-55B42424005E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3F483B5-6369-481A-ACF1-5500E8451F36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EDE91E2-98AD-424D-9581-55B42424005E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3F483B5-6369-481A-ACF1-5500E8451F3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692696"/>
            <a:ext cx="7488832" cy="4176464"/>
          </a:xfrm>
        </p:spPr>
        <p:txBody>
          <a:bodyPr>
            <a:normAutofit/>
          </a:bodyPr>
          <a:lstStyle/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ru-RU" sz="4400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Думать - коллективно!</a:t>
            </a:r>
            <a:r>
              <a:rPr lang="ru-RU" sz="1400" dirty="0">
                <a:solidFill>
                  <a:srgbClr val="C00000"/>
                </a:solidFill>
                <a:ea typeface="Calibri"/>
                <a:cs typeface="Times New Roman"/>
              </a:rPr>
              <a:t/>
            </a:r>
            <a:br>
              <a:rPr lang="ru-RU" sz="1400" dirty="0">
                <a:solidFill>
                  <a:srgbClr val="C00000"/>
                </a:solidFill>
                <a:ea typeface="Calibri"/>
                <a:cs typeface="Times New Roman"/>
              </a:rPr>
            </a:br>
            <a:r>
              <a:rPr lang="ru-RU" sz="4400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Решать - оперативно!</a:t>
            </a:r>
            <a:r>
              <a:rPr lang="ru-RU" sz="1400" dirty="0">
                <a:solidFill>
                  <a:srgbClr val="C00000"/>
                </a:solidFill>
                <a:ea typeface="Calibri"/>
                <a:cs typeface="Times New Roman"/>
              </a:rPr>
              <a:t/>
            </a:r>
            <a:br>
              <a:rPr lang="ru-RU" sz="1400" dirty="0">
                <a:solidFill>
                  <a:srgbClr val="C00000"/>
                </a:solidFill>
                <a:ea typeface="Calibri"/>
                <a:cs typeface="Times New Roman"/>
              </a:rPr>
            </a:br>
            <a:r>
              <a:rPr lang="ru-RU" sz="4400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Отвечать - доказательно!</a:t>
            </a:r>
            <a:r>
              <a:rPr lang="ru-RU" sz="1400" dirty="0">
                <a:solidFill>
                  <a:srgbClr val="C00000"/>
                </a:solidFill>
                <a:ea typeface="Calibri"/>
                <a:cs typeface="Times New Roman"/>
              </a:rPr>
              <a:t/>
            </a:r>
            <a:br>
              <a:rPr lang="ru-RU" sz="1400" dirty="0">
                <a:solidFill>
                  <a:srgbClr val="C00000"/>
                </a:solidFill>
                <a:ea typeface="Calibri"/>
                <a:cs typeface="Times New Roman"/>
              </a:rPr>
            </a:br>
            <a:r>
              <a:rPr lang="ru-RU" sz="4400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 Бороться - старательно!</a:t>
            </a:r>
            <a:r>
              <a:rPr lang="ru-RU" sz="1050" dirty="0">
                <a:ea typeface="Calibri"/>
                <a:cs typeface="Times New Roman"/>
              </a:rPr>
              <a:t/>
            </a:r>
            <a:br>
              <a:rPr lang="ru-RU" sz="105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37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Times New Roman"/>
                <a:ea typeface="Times New Roman"/>
              </a:rPr>
              <a:t>Узнать как правильно называется этот отрезок, как правильно его надо строить</a:t>
            </a:r>
            <a:r>
              <a:rPr lang="ru-RU" sz="36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.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61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692696"/>
            <a:ext cx="7488832" cy="4176464"/>
          </a:xfrm>
        </p:spPr>
        <p:txBody>
          <a:bodyPr>
            <a:normAutofit/>
          </a:bodyPr>
          <a:lstStyle/>
          <a:p>
            <a:pPr marL="228600">
              <a:lnSpc>
                <a:spcPct val="115000"/>
              </a:lnSpc>
              <a:spcAft>
                <a:spcPts val="1000"/>
              </a:spcAft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Отрезок АВ – это диаметр.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88640"/>
            <a:ext cx="4548187" cy="450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672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692696"/>
            <a:ext cx="7488832" cy="4176464"/>
          </a:xfrm>
        </p:spPr>
        <p:txBody>
          <a:bodyPr>
            <a:normAutofit/>
          </a:bodyPr>
          <a:lstStyle/>
          <a:p>
            <a:pPr marL="228600">
              <a:lnSpc>
                <a:spcPct val="115000"/>
              </a:lnSpc>
              <a:spcAft>
                <a:spcPts val="1000"/>
              </a:spcAft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400" dirty="0">
                <a:solidFill>
                  <a:schemeClr val="tx1"/>
                </a:solidFill>
                <a:latin typeface="Times New Roman"/>
                <a:ea typeface="Calibri"/>
              </a:rPr>
              <a:t> </a:t>
            </a:r>
            <a:r>
              <a:rPr lang="ru-RU" sz="4400" dirty="0" smtClean="0">
                <a:solidFill>
                  <a:schemeClr val="tx1"/>
                </a:solidFill>
                <a:latin typeface="Times New Roman"/>
                <a:ea typeface="Calibri"/>
              </a:rPr>
              <a:t>            АВ=</a:t>
            </a:r>
            <a:r>
              <a:rPr lang="en-US" sz="4400" dirty="0" smtClean="0">
                <a:solidFill>
                  <a:schemeClr val="tx1"/>
                </a:solidFill>
                <a:latin typeface="Times New Roman"/>
                <a:ea typeface="Calibri"/>
              </a:rPr>
              <a:t>d</a:t>
            </a:r>
            <a:r>
              <a:rPr lang="ru-RU" dirty="0" smtClean="0">
                <a:latin typeface="Times New Roman"/>
                <a:ea typeface="Calibri"/>
              </a:rPr>
              <a:t>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4664"/>
            <a:ext cx="4548187" cy="450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534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692696"/>
            <a:ext cx="7488832" cy="4176464"/>
          </a:xfrm>
        </p:spPr>
        <p:txBody>
          <a:bodyPr>
            <a:normAutofit/>
          </a:bodyPr>
          <a:lstStyle/>
          <a:p>
            <a:pPr marL="228600">
              <a:lnSpc>
                <a:spcPct val="115000"/>
              </a:lnSpc>
              <a:spcAft>
                <a:spcPts val="1000"/>
              </a:spcAft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03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692696"/>
            <a:ext cx="7488832" cy="4176464"/>
          </a:xfrm>
        </p:spPr>
        <p:txBody>
          <a:bodyPr>
            <a:normAutofit/>
          </a:bodyPr>
          <a:lstStyle/>
          <a:p>
            <a:pPr marL="228600">
              <a:lnSpc>
                <a:spcPct val="115000"/>
              </a:lnSpc>
              <a:spcAft>
                <a:spcPts val="1000"/>
              </a:spcAft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Desktop\пятница урок\img_phpv9ZE6F_okruzhnost-i-krug_1_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9" t="4273" r="16921"/>
          <a:stretch/>
        </p:blipFill>
        <p:spPr bwMode="auto">
          <a:xfrm>
            <a:off x="2267744" y="368044"/>
            <a:ext cx="5950424" cy="583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3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/>
              <a:t>r - </a:t>
            </a:r>
          </a:p>
          <a:p>
            <a:pPr marL="0" lvl="0" indent="0">
              <a:buClr>
                <a:srgbClr val="FE8637"/>
              </a:buClr>
              <a:buNone/>
            </a:pPr>
            <a:r>
              <a:rPr lang="en-US" sz="4400" dirty="0">
                <a:solidFill>
                  <a:prstClr val="black"/>
                </a:solidFill>
              </a:rPr>
              <a:t>r - </a:t>
            </a:r>
          </a:p>
          <a:p>
            <a:pPr marL="0" indent="0">
              <a:buNone/>
            </a:pPr>
            <a:r>
              <a:rPr lang="en-US" sz="4400" dirty="0" smtClean="0"/>
              <a:t>d -</a:t>
            </a:r>
          </a:p>
          <a:p>
            <a:pPr marL="0" lvl="0" indent="0">
              <a:buClr>
                <a:srgbClr val="FE8637"/>
              </a:buClr>
              <a:buNone/>
            </a:pPr>
            <a:r>
              <a:rPr lang="en-US" sz="4400" dirty="0">
                <a:solidFill>
                  <a:prstClr val="black"/>
                </a:solidFill>
              </a:rPr>
              <a:t>d </a:t>
            </a:r>
            <a:r>
              <a:rPr lang="en-US" sz="4400" dirty="0" smtClean="0">
                <a:solidFill>
                  <a:prstClr val="black"/>
                </a:solidFill>
              </a:rPr>
              <a:t>-</a:t>
            </a:r>
            <a:endParaRPr lang="ru-RU" sz="4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60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0">
              <a:buClr>
                <a:srgbClr val="FE8637"/>
              </a:buClr>
              <a:buNone/>
            </a:pPr>
            <a:r>
              <a:rPr lang="en-US" sz="4400" dirty="0">
                <a:solidFill>
                  <a:prstClr val="black"/>
                </a:solidFill>
              </a:rPr>
              <a:t>r - </a:t>
            </a:r>
            <a:r>
              <a:rPr lang="en-US" sz="4400" dirty="0" smtClean="0">
                <a:solidFill>
                  <a:prstClr val="black"/>
                </a:solidFill>
              </a:rPr>
              <a:t>OB</a:t>
            </a:r>
            <a:endParaRPr lang="en-US" sz="4400" dirty="0">
              <a:solidFill>
                <a:prstClr val="black"/>
              </a:solidFill>
            </a:endParaRPr>
          </a:p>
          <a:p>
            <a:pPr marL="0" lvl="0" indent="0">
              <a:buClr>
                <a:srgbClr val="FE8637"/>
              </a:buClr>
              <a:buNone/>
            </a:pPr>
            <a:r>
              <a:rPr lang="en-US" sz="4400" dirty="0">
                <a:solidFill>
                  <a:prstClr val="black"/>
                </a:solidFill>
              </a:rPr>
              <a:t>r - </a:t>
            </a:r>
            <a:r>
              <a:rPr lang="en-US" sz="4400" dirty="0" smtClean="0">
                <a:solidFill>
                  <a:prstClr val="black"/>
                </a:solidFill>
              </a:rPr>
              <a:t>OE</a:t>
            </a:r>
            <a:endParaRPr lang="en-US" sz="4400" dirty="0">
              <a:solidFill>
                <a:prstClr val="black"/>
              </a:solidFill>
            </a:endParaRPr>
          </a:p>
          <a:p>
            <a:pPr marL="0" lvl="0" indent="0">
              <a:buClr>
                <a:srgbClr val="FE8637"/>
              </a:buClr>
              <a:buNone/>
            </a:pPr>
            <a:r>
              <a:rPr lang="en-US" sz="4400" dirty="0">
                <a:solidFill>
                  <a:prstClr val="black"/>
                </a:solidFill>
              </a:rPr>
              <a:t>d </a:t>
            </a:r>
            <a:r>
              <a:rPr lang="en-US" sz="4400" dirty="0" smtClean="0">
                <a:solidFill>
                  <a:prstClr val="black"/>
                </a:solidFill>
              </a:rPr>
              <a:t>-CD</a:t>
            </a:r>
            <a:endParaRPr lang="en-US" sz="4400" dirty="0">
              <a:solidFill>
                <a:prstClr val="black"/>
              </a:solidFill>
            </a:endParaRPr>
          </a:p>
          <a:p>
            <a:pPr marL="0" lvl="0" indent="0">
              <a:buClr>
                <a:srgbClr val="FE8637"/>
              </a:buClr>
              <a:buNone/>
            </a:pPr>
            <a:r>
              <a:rPr lang="en-US" sz="4400" dirty="0">
                <a:solidFill>
                  <a:prstClr val="black"/>
                </a:solidFill>
              </a:rPr>
              <a:t>d </a:t>
            </a:r>
            <a:r>
              <a:rPr lang="en-US" sz="4400" dirty="0" smtClean="0">
                <a:solidFill>
                  <a:prstClr val="black"/>
                </a:solidFill>
              </a:rPr>
              <a:t>-DL</a:t>
            </a:r>
            <a:endParaRPr lang="ru-RU" sz="44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950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72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тест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/>
              <a:t>А1. </a:t>
            </a:r>
            <a:r>
              <a:rPr lang="ru-RU" sz="4000" dirty="0" smtClean="0"/>
              <a:t>– </a:t>
            </a:r>
            <a:r>
              <a:rPr lang="ru-RU" sz="4000" b="1" dirty="0" smtClean="0"/>
              <a:t>1</a:t>
            </a:r>
          </a:p>
          <a:p>
            <a:pPr marL="0" indent="0">
              <a:buNone/>
            </a:pPr>
            <a:r>
              <a:rPr lang="ru-RU" sz="4000" b="1" dirty="0" smtClean="0"/>
              <a:t>А2. – 3</a:t>
            </a:r>
          </a:p>
          <a:p>
            <a:pPr marL="0" indent="0">
              <a:buNone/>
            </a:pPr>
            <a:r>
              <a:rPr lang="ru-RU" sz="4000" b="1" dirty="0" smtClean="0"/>
              <a:t>А3. – 2</a:t>
            </a:r>
          </a:p>
        </p:txBody>
      </p:sp>
    </p:spTree>
    <p:extLst>
      <p:ext uri="{BB962C8B-B14F-4D97-AF65-F5344CB8AC3E}">
        <p14:creationId xmlns:p14="http://schemas.microsoft.com/office/powerpoint/2010/main" val="351096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720840"/>
            <a:ext cx="69127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ru-RU" sz="3600" dirty="0">
                <a:solidFill>
                  <a:srgbClr val="C00000"/>
                </a:solidFill>
                <a:latin typeface="Times New Roman"/>
                <a:ea typeface="Times New Roman"/>
              </a:rPr>
              <a:t>Узнать как правильно называется этот отрезок, как правильно его надо строить.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692696"/>
            <a:ext cx="7488832" cy="4176464"/>
          </a:xfrm>
        </p:spPr>
        <p:txBody>
          <a:bodyPr>
            <a:normAutofit/>
          </a:bodyPr>
          <a:lstStyle/>
          <a:p>
            <a:pPr marL="228600">
              <a:lnSpc>
                <a:spcPct val="115000"/>
              </a:lnSpc>
              <a:spcAft>
                <a:spcPts val="1000"/>
              </a:spcAft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12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3270501" cy="1365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078480"/>
            <a:ext cx="3043734" cy="723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005" y="3826568"/>
            <a:ext cx="3057505" cy="471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725144"/>
            <a:ext cx="3082539" cy="1572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4033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692696"/>
            <a:ext cx="7488832" cy="1008112"/>
          </a:xfrm>
        </p:spPr>
        <p:txBody>
          <a:bodyPr>
            <a:normAutofit fontScale="90000"/>
          </a:bodyPr>
          <a:lstStyle/>
          <a:p>
            <a:pPr marL="228600"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/>
              <a:t>Взаимопроверка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1556792"/>
            <a:ext cx="6172200" cy="481813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Д. 40, 8. 4, 6, 7, 54, 8, 49, 9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33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692696"/>
            <a:ext cx="7488832" cy="4176464"/>
          </a:xfrm>
        </p:spPr>
        <p:txBody>
          <a:bodyPr>
            <a:normAutofit/>
          </a:bodyPr>
          <a:lstStyle/>
          <a:p>
            <a:pPr marL="228600">
              <a:lnSpc>
                <a:spcPct val="115000"/>
              </a:lnSpc>
              <a:spcAft>
                <a:spcPts val="1000"/>
              </a:spcAft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74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692696"/>
            <a:ext cx="7488832" cy="4176464"/>
          </a:xfrm>
        </p:spPr>
        <p:txBody>
          <a:bodyPr>
            <a:normAutofit/>
          </a:bodyPr>
          <a:lstStyle/>
          <a:p>
            <a:pPr marL="228600">
              <a:lnSpc>
                <a:spcPct val="115000"/>
              </a:lnSpc>
              <a:spcAft>
                <a:spcPts val="1000"/>
              </a:spcAft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Рисунок 10" descr="D:\Desktop\пятница урок\img13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00" t="18000" r="30790" b="23200"/>
          <a:stretch/>
        </p:blipFill>
        <p:spPr bwMode="auto">
          <a:xfrm>
            <a:off x="2123728" y="859807"/>
            <a:ext cx="2630170" cy="26181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D:\Desktop\пятница урок\img1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06" t="16538" r="27483" b="17862"/>
          <a:stretch/>
        </p:blipFill>
        <p:spPr bwMode="auto">
          <a:xfrm>
            <a:off x="5652120" y="904162"/>
            <a:ext cx="2633856" cy="25737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2520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692696"/>
            <a:ext cx="7488832" cy="4176464"/>
          </a:xfrm>
        </p:spPr>
        <p:txBody>
          <a:bodyPr>
            <a:normAutofit/>
          </a:bodyPr>
          <a:lstStyle/>
          <a:p>
            <a:pPr marL="228600">
              <a:lnSpc>
                <a:spcPct val="115000"/>
              </a:lnSpc>
              <a:spcAft>
                <a:spcPts val="1000"/>
              </a:spcAft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Desktop\пятница урок\img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3" t="6959" r="14068" b="13115"/>
          <a:stretch/>
        </p:blipFill>
        <p:spPr bwMode="auto">
          <a:xfrm>
            <a:off x="2699792" y="548680"/>
            <a:ext cx="5554639" cy="487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448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260648"/>
            <a:ext cx="7488832" cy="3312368"/>
          </a:xfrm>
        </p:spPr>
        <p:txBody>
          <a:bodyPr>
            <a:normAutofit/>
          </a:bodyPr>
          <a:lstStyle/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C00000"/>
                </a:solidFill>
              </a:rPr>
              <a:t>Закончи высказывания: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Окружность – граница . . .</a:t>
            </a:r>
            <a:br>
              <a:rPr lang="ru-RU" dirty="0"/>
            </a:br>
            <a:r>
              <a:rPr lang="ru-RU" dirty="0"/>
              <a:t>Круг – </a:t>
            </a:r>
            <a:r>
              <a:rPr lang="ru-RU" dirty="0">
                <a:solidFill>
                  <a:srgbClr val="575F6D"/>
                </a:solidFill>
              </a:rPr>
              <a:t>это</a:t>
            </a:r>
            <a:r>
              <a:rPr lang="ru-RU" dirty="0" smtClean="0"/>
              <a:t> </a:t>
            </a:r>
            <a:r>
              <a:rPr lang="ru-RU" dirty="0"/>
              <a:t>часть плоскости . . .</a:t>
            </a:r>
            <a:br>
              <a:rPr lang="ru-RU" dirty="0"/>
            </a:br>
            <a:r>
              <a:rPr lang="ru-RU" dirty="0"/>
              <a:t>Радиус – это отрезок, </a:t>
            </a:r>
            <a:r>
              <a:rPr lang="ru-RU" dirty="0" err="1"/>
              <a:t>соеди-няющий</a:t>
            </a:r>
            <a:r>
              <a:rPr lang="ru-RU" dirty="0"/>
              <a:t> . . 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96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692696"/>
            <a:ext cx="7488832" cy="4176464"/>
          </a:xfrm>
        </p:spPr>
        <p:txBody>
          <a:bodyPr>
            <a:normAutofit/>
          </a:bodyPr>
          <a:lstStyle/>
          <a:p>
            <a:pPr marL="228600">
              <a:lnSpc>
                <a:spcPct val="115000"/>
              </a:lnSpc>
              <a:spcAft>
                <a:spcPts val="1000"/>
              </a:spcAft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63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692696"/>
            <a:ext cx="7488832" cy="4176464"/>
          </a:xfrm>
        </p:spPr>
        <p:txBody>
          <a:bodyPr>
            <a:normAutofit/>
          </a:bodyPr>
          <a:lstStyle/>
          <a:p>
            <a:pPr marL="228600">
              <a:lnSpc>
                <a:spcPct val="115000"/>
              </a:lnSpc>
              <a:spcAft>
                <a:spcPts val="1000"/>
              </a:spcAft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Desktop\пятница урок\img14 (1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8" t="5970" r="27911" b="28358"/>
          <a:stretch/>
        </p:blipFill>
        <p:spPr bwMode="auto">
          <a:xfrm>
            <a:off x="2915816" y="548680"/>
            <a:ext cx="4544705" cy="4503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1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</TotalTime>
  <Words>95</Words>
  <Application>Microsoft Office PowerPoint</Application>
  <PresentationFormat>Экран (4:3)</PresentationFormat>
  <Paragraphs>20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Думать - коллективно! Решать - оперативно! Отвечать - доказательно!  Бороться - старательно! </vt:lpstr>
      <vt:lpstr>Презентация PowerPoint</vt:lpstr>
      <vt:lpstr>Взаимопроверка </vt:lpstr>
      <vt:lpstr>Презентация PowerPoint</vt:lpstr>
      <vt:lpstr>Презентация PowerPoint</vt:lpstr>
      <vt:lpstr>Презентация PowerPoint</vt:lpstr>
      <vt:lpstr>Закончи высказывания: Окружность – граница . . . Круг – это часть плоскости . . . Радиус – это отрезок, соеди-няющий . . 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тест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Думать - коллективно! Решать - оперативно! Отвечать - доказательно!  Бороться - старательно!</dc:title>
  <dc:creator>user</dc:creator>
  <cp:lastModifiedBy>user</cp:lastModifiedBy>
  <cp:revision>12</cp:revision>
  <dcterms:created xsi:type="dcterms:W3CDTF">2019-12-12T14:54:24Z</dcterms:created>
  <dcterms:modified xsi:type="dcterms:W3CDTF">2019-12-12T18:25:31Z</dcterms:modified>
</cp:coreProperties>
</file>