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66" r:id="rId12"/>
    <p:sldId id="257" r:id="rId13"/>
    <p:sldId id="272" r:id="rId14"/>
    <p:sldId id="271" r:id="rId15"/>
    <p:sldId id="269" r:id="rId16"/>
    <p:sldId id="270" r:id="rId1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606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574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79F1D5-5B65-4B91-9C2B-A1274B900231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AF2B84-62EB-4FDD-B3FE-85390DFEF1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Электронный дидактический материал по теме: Народное декоративно-прикладное искусство «</a:t>
            </a:r>
            <a:r>
              <a:rPr lang="ru-RU" sz="1200" b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Филимоновская</a:t>
            </a:r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игрушка»                                                                                                      для детей старшего дошкольного возраста</a:t>
            </a:r>
            <a:endParaRPr lang="ru-RU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F2B84-62EB-4FDD-B3FE-85390DFEF1E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i="1" u="sng" dirty="0" smtClean="0">
                <a:solidFill>
                  <a:schemeClr val="accent4">
                    <a:lumMod val="50000"/>
                  </a:schemeClr>
                </a:solidFill>
              </a:rPr>
              <a:t>Медведь – один </a:t>
            </a: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</a:rPr>
              <a:t>из ведущих персонажей народных сказок, предвещал пробуждение природы, был символом могущества. Олень предвещал тепло и плодородие.</a:t>
            </a:r>
            <a:endParaRPr lang="ru-RU" sz="1200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F2B84-62EB-4FDD-B3FE-85390DFEF1E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i="1" u="sng" dirty="0" smtClean="0">
                <a:solidFill>
                  <a:schemeClr val="accent4">
                    <a:lumMod val="50000"/>
                  </a:schemeClr>
                </a:solidFill>
              </a:rPr>
              <a:t>Основные элементы </a:t>
            </a:r>
            <a:r>
              <a:rPr lang="ru-RU" sz="1200" dirty="0" smtClean="0">
                <a:solidFill>
                  <a:schemeClr val="accent4">
                    <a:lumMod val="50000"/>
                  </a:schemeClr>
                </a:solidFill>
              </a:rPr>
              <a:t>– </a:t>
            </a: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</a:rPr>
              <a:t>линии, кружки, полосы. Начинают мастерицы писать всегда с центра, а от него уже развивается роспись дальше, повинуясь творчеству и воображению. Линии в различных сочетаниях рождают солнышки, ёлочки, розетки и геометрические узоры.</a:t>
            </a:r>
            <a:endParaRPr lang="ru-RU" sz="1200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F2B84-62EB-4FDD-B3FE-85390DFEF1E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400" i="1" u="sng" dirty="0" smtClean="0">
                <a:solidFill>
                  <a:schemeClr val="accent4">
                    <a:lumMod val="50000"/>
                  </a:schemeClr>
                </a:solidFill>
              </a:rPr>
              <a:t>ЭТАПЫ ОКРАСКИ ИГРУШКИ</a:t>
            </a:r>
          </a:p>
          <a:p>
            <a:endParaRPr lang="ru-RU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Первый этап</a:t>
            </a:r>
          </a:p>
          <a:p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Игрушку «желтят». По белому фону обожженной глиняной игрушки наносят первый цвет. Это основа для дальнейшей росписи.</a:t>
            </a:r>
          </a:p>
          <a:p>
            <a:endParaRPr lang="ru-RU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Второй этап</a:t>
            </a:r>
          </a:p>
          <a:p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Используют красный цвет или малиновый. Называют его малинка. Роспись ведется по контуру желтого.</a:t>
            </a:r>
          </a:p>
          <a:p>
            <a:endParaRPr lang="ru-RU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Третий этап</a:t>
            </a:r>
          </a:p>
          <a:p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Накладывается зеленый цвет или бирюзовый. Называют его зеленка. Роспись ведется между красными линиями.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F2B84-62EB-4FDD-B3FE-85390DFEF1E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u="sng" dirty="0" smtClean="0">
                <a:solidFill>
                  <a:schemeClr val="accent4">
                    <a:lumMod val="50000"/>
                  </a:schemeClr>
                </a:solidFill>
              </a:rPr>
              <a:t>В отличии от дымковских,</a:t>
            </a: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</a:rPr>
              <a:t> все </a:t>
            </a:r>
            <a:r>
              <a:rPr lang="ru-RU" sz="1200" i="1" dirty="0" err="1" smtClean="0">
                <a:solidFill>
                  <a:schemeClr val="accent4">
                    <a:lumMod val="50000"/>
                  </a:schemeClr>
                </a:solidFill>
              </a:rPr>
              <a:t>филимоновские</a:t>
            </a: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</a:rPr>
              <a:t> игрушки – свистульки! Даже барыни и кавалеры. Свисток находится в хвосте зверей и птиц, которых они держат.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F2B84-62EB-4FDD-B3FE-85390DFEF1E1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i="1" u="sng" dirty="0" smtClean="0">
                <a:solidFill>
                  <a:schemeClr val="accent4">
                    <a:lumMod val="50000"/>
                  </a:schemeClr>
                </a:solidFill>
              </a:rPr>
              <a:t>Давайте поиграем!</a:t>
            </a:r>
          </a:p>
          <a:p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</a:rPr>
              <a:t>Что лишнее?</a:t>
            </a:r>
            <a:endParaRPr lang="ru-RU" sz="1200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F2B84-62EB-4FDD-B3FE-85390DFEF1E1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i="1" u="sng" dirty="0" smtClean="0">
                <a:solidFill>
                  <a:schemeClr val="accent4">
                    <a:lumMod val="50000"/>
                  </a:schemeClr>
                </a:solidFill>
              </a:rPr>
              <a:t>Сегодня в Одоеве </a:t>
            </a: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открыта игрушечная мастерская. Современные </a:t>
            </a:r>
            <a:r>
              <a:rPr lang="ru-RU" i="1" dirty="0" err="1" smtClean="0">
                <a:solidFill>
                  <a:schemeClr val="accent4">
                    <a:lumMod val="50000"/>
                  </a:schemeClr>
                </a:solidFill>
              </a:rPr>
              <a:t>филимоновские</a:t>
            </a: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 мастерицы, сохраняя традиционные приемы лепки и росписи, стараются разнообразить сюжеты, делают нарядные игрушки и сохраняют народное искусство.</a:t>
            </a:r>
            <a:endParaRPr lang="ru-RU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F2B84-62EB-4FDD-B3FE-85390DFEF1E1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1" u="sng" smtClean="0">
                <a:solidFill>
                  <a:schemeClr val="accent4">
                    <a:lumMod val="50000"/>
                  </a:schemeClr>
                </a:solidFill>
              </a:rPr>
              <a:t>Спасибо за внимание!</a:t>
            </a:r>
            <a:endParaRPr lang="ru-RU" sz="1200" b="1" i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F2B84-62EB-4FDD-B3FE-85390DFEF1E1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ctr"/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F2B84-62EB-4FDD-B3FE-85390DFEF1E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</a:rPr>
              <a:t>Значение использования декоративно-прикладного искусства  в развитии дошкольников</a:t>
            </a:r>
            <a:endParaRPr lang="ru-RU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F2B84-62EB-4FDD-B3FE-85390DFEF1E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</a:rPr>
              <a:t>Задачи по ознакомлению дошкольников с народным декоративно-прикладным искусством</a:t>
            </a:r>
            <a:br>
              <a:rPr lang="ru-RU" sz="1200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200" i="1" dirty="0" err="1" smtClean="0">
                <a:solidFill>
                  <a:schemeClr val="accent4">
                    <a:lumMod val="50000"/>
                  </a:schemeClr>
                </a:solidFill>
              </a:rPr>
              <a:t>Филимоновской</a:t>
            </a: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</a:rPr>
              <a:t> игрушкой.</a:t>
            </a:r>
            <a:endParaRPr lang="ru-RU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F2B84-62EB-4FDD-B3FE-85390DFEF1E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</a:rPr>
              <a:t>В самом сердце России, недалеко от старинного города Одоева, Тульской области, на высоком берегу реки </a:t>
            </a:r>
            <a:r>
              <a:rPr lang="ru-RU" sz="1200" i="1" dirty="0" err="1" smtClean="0">
                <a:solidFill>
                  <a:schemeClr val="accent4">
                    <a:lumMod val="50000"/>
                  </a:schemeClr>
                </a:solidFill>
              </a:rPr>
              <a:t>Уны</a:t>
            </a: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</a:rPr>
              <a:t> стоит деревня Филимоново. По преданию, в давние времена жил там чудесный мастер и звали его </a:t>
            </a:r>
            <a:r>
              <a:rPr lang="ru-RU" sz="1200" i="1" dirty="0" err="1" smtClean="0">
                <a:solidFill>
                  <a:schemeClr val="accent4">
                    <a:lumMod val="50000"/>
                  </a:schemeClr>
                </a:solidFill>
              </a:rPr>
              <a:t>Филимон</a:t>
            </a: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</a:rPr>
              <a:t>. И делал  </a:t>
            </a:r>
            <a:r>
              <a:rPr lang="ru-RU" sz="1200" i="1" dirty="0" err="1" smtClean="0">
                <a:solidFill>
                  <a:schemeClr val="accent4">
                    <a:lumMod val="50000"/>
                  </a:schemeClr>
                </a:solidFill>
              </a:rPr>
              <a:t>Филимон</a:t>
            </a: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</a:rPr>
              <a:t> из глины необычные игрушки и посуду. </a:t>
            </a:r>
          </a:p>
          <a:p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</a:rPr>
              <a:t>Местные жители только диву давались, как ловко получалось у него это дело! Детям очень нравились глиняные игрушки и они были частыми гостями в доме </a:t>
            </a:r>
            <a:r>
              <a:rPr lang="ru-RU" sz="1200" i="1" dirty="0" err="1" smtClean="0">
                <a:solidFill>
                  <a:schemeClr val="accent4">
                    <a:lumMod val="50000"/>
                  </a:schemeClr>
                </a:solidFill>
              </a:rPr>
              <a:t>Филимона</a:t>
            </a: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</a:rPr>
              <a:t>. Взрослые тоже прониклись почтением: к плохому человеку не станут дети ходить. Стали и взрослые</a:t>
            </a:r>
          </a:p>
          <a:p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</a:rPr>
              <a:t>игрушки  лепить, к </a:t>
            </a:r>
            <a:r>
              <a:rPr lang="ru-RU" sz="1200" i="1" dirty="0" err="1" smtClean="0">
                <a:solidFill>
                  <a:schemeClr val="accent4">
                    <a:lumMod val="50000"/>
                  </a:schemeClr>
                </a:solidFill>
              </a:rPr>
              <a:t>Филимону</a:t>
            </a: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</a:rPr>
              <a:t> за советом ходить, за помощью.	 </a:t>
            </a:r>
            <a:endParaRPr lang="ru-RU" sz="1200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F2B84-62EB-4FDD-B3FE-85390DFEF1E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i="1" u="sng" dirty="0" smtClean="0">
                <a:solidFill>
                  <a:schemeClr val="accent4">
                    <a:lumMod val="50000"/>
                  </a:schemeClr>
                </a:solidFill>
              </a:rPr>
              <a:t>Все игрушки очень веселые </a:t>
            </a: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</a:rPr>
              <a:t>и когда их много – это праздник. Когда смотришь на </a:t>
            </a:r>
            <a:r>
              <a:rPr lang="ru-RU" sz="1200" i="1" dirty="0" err="1" smtClean="0">
                <a:solidFill>
                  <a:schemeClr val="accent4">
                    <a:lumMod val="50000"/>
                  </a:schemeClr>
                </a:solidFill>
              </a:rPr>
              <a:t>филимоновские</a:t>
            </a: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</a:rPr>
              <a:t> игрушки, то невольно появляется интерес и радостное настроение</a:t>
            </a:r>
            <a:r>
              <a:rPr lang="ru-RU" i="1" dirty="0" smtClean="0"/>
              <a:t>.</a:t>
            </a:r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F2B84-62EB-4FDD-B3FE-85390DFEF1E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i="1" u="sng" dirty="0" smtClean="0">
                <a:solidFill>
                  <a:schemeClr val="accent4">
                    <a:lumMod val="50000"/>
                  </a:schemeClr>
                </a:solidFill>
              </a:rPr>
              <a:t>Незатейливы </a:t>
            </a:r>
            <a:r>
              <a:rPr lang="ru-RU" sz="1200" i="1" u="sng" dirty="0" err="1" smtClean="0">
                <a:solidFill>
                  <a:schemeClr val="accent4">
                    <a:lumMod val="50000"/>
                  </a:schemeClr>
                </a:solidFill>
              </a:rPr>
              <a:t>филимоновские</a:t>
            </a:r>
            <a:r>
              <a:rPr lang="ru-RU" sz="1200" i="1" u="sng" dirty="0" smtClean="0">
                <a:solidFill>
                  <a:schemeClr val="accent4">
                    <a:lumMod val="50000"/>
                  </a:schemeClr>
                </a:solidFill>
              </a:rPr>
              <a:t> игрушки</a:t>
            </a: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</a:rPr>
              <a:t> Но игрушка радует - значит, делали ее добрые руки.</a:t>
            </a:r>
            <a:endParaRPr lang="ru-RU" sz="1200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F2B84-62EB-4FDD-B3FE-85390DFEF1E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i="1" u="sng" dirty="0" smtClean="0">
                <a:solidFill>
                  <a:schemeClr val="accent4">
                    <a:lumMod val="50000"/>
                  </a:schemeClr>
                </a:solidFill>
              </a:rPr>
              <a:t>Сюжеты </a:t>
            </a:r>
            <a:r>
              <a:rPr lang="ru-RU" sz="1200" i="1" u="sng" dirty="0" err="1" smtClean="0">
                <a:solidFill>
                  <a:schemeClr val="accent4">
                    <a:lumMod val="50000"/>
                  </a:schemeClr>
                </a:solidFill>
              </a:rPr>
              <a:t>филимоновской</a:t>
            </a:r>
            <a:r>
              <a:rPr lang="ru-RU" sz="1200" i="1" u="sng" dirty="0" smtClean="0">
                <a:solidFill>
                  <a:schemeClr val="accent4">
                    <a:lumMod val="50000"/>
                  </a:schemeClr>
                </a:solidFill>
              </a:rPr>
              <a:t> игрушки </a:t>
            </a: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</a:rPr>
              <a:t>традиционны – это барыни, крестьянки, солдаты, танцующие пары, наездники на лошадях. </a:t>
            </a:r>
            <a:endParaRPr lang="ru-RU" sz="1200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F2B84-62EB-4FDD-B3FE-85390DFEF1E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u="sng" dirty="0" smtClean="0">
                <a:solidFill>
                  <a:schemeClr val="accent4">
                    <a:lumMod val="50000"/>
                  </a:schemeClr>
                </a:solidFill>
              </a:rPr>
              <a:t>А из животных </a:t>
            </a:r>
            <a:r>
              <a:rPr lang="ru-RU" sz="1200" i="1" dirty="0" smtClean="0">
                <a:solidFill>
                  <a:schemeClr val="accent4">
                    <a:lumMod val="50000"/>
                  </a:schemeClr>
                </a:solidFill>
              </a:rPr>
              <a:t>– коровы, бараны, лошадки, медведи. Из птиц – курицы, петухи и многое другое.</a:t>
            </a:r>
            <a:endParaRPr lang="ru-RU" sz="1200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F2B84-62EB-4FDD-B3FE-85390DFEF1E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074420" y="479864"/>
            <a:ext cx="5554980" cy="1962912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074420" y="2466752"/>
            <a:ext cx="5554980" cy="23368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365E5D-E536-4DB3-A916-A3AAD3B69E2B}" type="datetime1">
              <a:rPr lang="ru-RU" smtClean="0"/>
              <a:pPr/>
              <a:t>12.12.2019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                                                                                        Автор: Ланцова Вера Львовна                                                                         Санкт-Петербург 2019г.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91075" y="1885069"/>
            <a:ext cx="157734" cy="280416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867882" y="1793355"/>
            <a:ext cx="48006" cy="85344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1EDBE1-F62E-4E85-8F90-157D184B2F24}" type="datetime1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                                                                                        Автор: Ланцова Вера Львовна                                                                         Санкт-Петербург 2019г.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366186"/>
            <a:ext cx="1371600" cy="7802033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57250" y="366188"/>
            <a:ext cx="4171950" cy="780203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E7E011-1696-4C8F-A8C4-0B455B2BE7D4}" type="datetime1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                                                                                        Автор: Ланцова Вера Львовна                                                                         Санкт-Петербург 2019г.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44082C-7911-4C7E-B1D5-A5079CE2F254}" type="datetime1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                                                                                        Автор: Ланцова Вера Львовна                                                                         Санкт-Петербург 2019г.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2168" y="-72"/>
            <a:ext cx="5143500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3794" y="3467100"/>
            <a:ext cx="4800600" cy="3048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33794" y="1422400"/>
            <a:ext cx="4800600" cy="2012949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A34416-7D20-44E9-A637-0EF0252F102C}" type="datetime1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                                                                                        Автор: Ланцова Вера Львовна                                                                         Санкт-Петербург 2019г.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1714500" y="0"/>
            <a:ext cx="57150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29241" y="3752875"/>
            <a:ext cx="157734" cy="280416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806048" y="3661160"/>
            <a:ext cx="48006" cy="85344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6706" y="365760"/>
            <a:ext cx="5623560" cy="1524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6706" y="2032000"/>
            <a:ext cx="2743200" cy="62179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57066" y="2032000"/>
            <a:ext cx="2743200" cy="62179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E2D103-FB43-4887-A43D-62A1917EA41B}" type="datetime1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                                                                                        Автор: Ланцова Вера Львовна                                                                         Санкт-Петербург 2019г.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6880448"/>
            <a:ext cx="6172200" cy="1524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437704"/>
            <a:ext cx="3017520" cy="85344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97580" y="437704"/>
            <a:ext cx="3017520" cy="85344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292448"/>
            <a:ext cx="3017520" cy="54864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97580" y="1292448"/>
            <a:ext cx="3017520" cy="54864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724BE-D39E-449F-BC14-D0A00B57331D}" type="datetime1">
              <a:rPr lang="ru-RU" smtClean="0"/>
              <a:pPr/>
              <a:t>12.12.2019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                                                                                        Автор: Ланцова Вера Львовна                                                                         Санкт-Петербург 2019г.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6706" y="365760"/>
            <a:ext cx="5623560" cy="1524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9BA625-BEB9-4EBB-BCA9-1ADB3DC4C8FE}" type="datetime1">
              <a:rPr lang="ru-RU" smtClean="0"/>
              <a:pPr/>
              <a:t>12.12.2019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                                                                                        Автор: Ланцова Вера Львовна                                                                         Санкт-Петербург 2019г.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1238" y="0"/>
            <a:ext cx="6096762" cy="9144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4071EC-1645-4845-8328-C5A615BEF8E9}" type="datetime1">
              <a:rPr lang="ru-RU" smtClean="0"/>
              <a:pPr/>
              <a:t>12.12.2019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                                                                                        Автор: Ланцова Вера Львовна                                                                         Санкт-Петербург 2019г.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761238" y="-72"/>
            <a:ext cx="54864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289037"/>
            <a:ext cx="2857500" cy="154940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2900" y="1875952"/>
            <a:ext cx="2857500" cy="931333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" y="2844801"/>
            <a:ext cx="6115050" cy="532341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5D1EE2-2476-41F4-B493-7E3A6F9441E2}" type="datetime1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                                                                                        Автор: Ланцова Вера Львовна                                                                         Санкт-Петербург 2019г.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5172" y="1422400"/>
            <a:ext cx="2057400" cy="26416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939632-2D84-47AF-9352-3FA54F697073}" type="datetime1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                                                                                        Автор: Ланцова Вера Львовна                                                                         Санкт-Петербург 2019г.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1500" y="1422400"/>
            <a:ext cx="3429000" cy="6096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28650" y="1524005"/>
            <a:ext cx="3314700" cy="468604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297544" y="1272455"/>
            <a:ext cx="514350" cy="27241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3752750" y="1249048"/>
            <a:ext cx="486918" cy="27241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8650" y="6400800"/>
            <a:ext cx="3314700" cy="1016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611945" y="-1087896"/>
            <a:ext cx="1229165" cy="2185183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26613" y="28137"/>
            <a:ext cx="1276643" cy="2269588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37161" y="1406770"/>
            <a:ext cx="844288" cy="1470165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759655" y="-72"/>
            <a:ext cx="6098345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6706" y="366184"/>
            <a:ext cx="5623560" cy="1524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076706" y="1930400"/>
            <a:ext cx="5623560" cy="64008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2686050" y="8407400"/>
            <a:ext cx="1600200" cy="63500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9642AFC-B6C0-4D58-ABED-6AE56CF6A11A}" type="datetime1">
              <a:rPr lang="ru-RU" smtClean="0"/>
              <a:pPr/>
              <a:t>12.12.2019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4286250" y="8407400"/>
            <a:ext cx="2171700" cy="63500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                                                                                        Автор: Ланцова Вера Львовна                                                                         Санкт-Петербург 2019г.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6460236" y="8407400"/>
            <a:ext cx="342900" cy="63500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761238" y="-72"/>
            <a:ext cx="54864" cy="914407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.gif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.gif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image" Target="../media/image2.gif"/><Relationship Id="rId7" Type="http://schemas.openxmlformats.org/officeDocument/2006/relationships/slide" Target="slide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ера\Desktop\филимоновская\image005_153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6858000" cy="926306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52736" y="323528"/>
            <a:ext cx="58052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dirty="0" smtClean="0"/>
              <a:t>Государственное бюджетное  дошкольное образовательное учреждение детский сад №71 </a:t>
            </a:r>
            <a:r>
              <a:rPr lang="ru-RU" sz="1400" dirty="0" err="1" smtClean="0"/>
              <a:t>общеразвивающего</a:t>
            </a:r>
            <a:r>
              <a:rPr lang="ru-RU" sz="1400" dirty="0" smtClean="0"/>
              <a:t> вида с приоритетным осуществлением деятельности по физическому развитию детей  Калининского р-на            Санкт-Петербурга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4704" y="2267744"/>
            <a:ext cx="60932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Электронный дидактический материал по теме: Народное декоративно-прикладное искусство «</a:t>
            </a:r>
            <a:r>
              <a:rPr lang="ru-RU" sz="2400" b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Филимоновская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игрушка»                                                                                                      для детей старшего дошкольного возраста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36712" y="7812360"/>
            <a:ext cx="5621238" cy="792088"/>
          </a:xfrm>
        </p:spPr>
        <p:txBody>
          <a:bodyPr/>
          <a:lstStyle/>
          <a:p>
            <a:r>
              <a:rPr lang="ru-RU" sz="2000" dirty="0" smtClean="0"/>
              <a:t>                                           </a:t>
            </a:r>
          </a:p>
          <a:p>
            <a:r>
              <a:rPr lang="ru-RU" sz="2000" dirty="0" smtClean="0"/>
              <a:t>                                           </a:t>
            </a:r>
          </a:p>
          <a:p>
            <a:pPr algn="r"/>
            <a:r>
              <a:rPr lang="ru-RU" sz="2000" dirty="0" smtClean="0">
                <a:solidFill>
                  <a:srgbClr val="FFC000"/>
                </a:solidFill>
              </a:rPr>
              <a:t>Автор: </a:t>
            </a:r>
            <a:r>
              <a:rPr lang="ru-RU" sz="2000" dirty="0" err="1" smtClean="0">
                <a:solidFill>
                  <a:srgbClr val="FFC000"/>
                </a:solidFill>
              </a:rPr>
              <a:t>Ланцова</a:t>
            </a:r>
            <a:r>
              <a:rPr lang="ru-RU" sz="2000" dirty="0" smtClean="0">
                <a:solidFill>
                  <a:srgbClr val="FFC000"/>
                </a:solidFill>
              </a:rPr>
              <a:t> Вера Львовна</a:t>
            </a:r>
            <a:r>
              <a:rPr lang="ru-RU" sz="2000" dirty="0" smtClean="0"/>
              <a:t>                                             </a:t>
            </a:r>
          </a:p>
          <a:p>
            <a:pPr algn="r"/>
            <a:endParaRPr lang="ru-RU" sz="2000" dirty="0" smtClean="0"/>
          </a:p>
          <a:p>
            <a:r>
              <a:rPr lang="ru-RU" sz="2000" dirty="0" smtClean="0">
                <a:solidFill>
                  <a:srgbClr val="92D050"/>
                </a:solidFill>
              </a:rPr>
              <a:t>                         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Санкт-Петербург 2019г.</a:t>
            </a:r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                                                                                        Автор: Ланцова Вера Львовна                                                                         Санкт-Петербург 2019г.</a:t>
            </a:r>
            <a:endParaRPr lang="ru-RU"/>
          </a:p>
        </p:txBody>
      </p:sp>
      <p:pic>
        <p:nvPicPr>
          <p:cNvPr id="13314" name="Picture 2" descr="C:\Users\Вера\Desktop\филимоновская\image005_153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58738"/>
            <a:ext cx="6727825" cy="9263063"/>
          </a:xfrm>
          <a:prstGeom prst="rect">
            <a:avLst/>
          </a:prstGeom>
          <a:noFill/>
        </p:spPr>
      </p:pic>
      <p:pic>
        <p:nvPicPr>
          <p:cNvPr id="13315" name="Picture 3" descr="C:\Users\Вера\Desktop\филимоновская\dsc_1845w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65104" y="5220072"/>
            <a:ext cx="1872208" cy="27950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316" name="Picture 4" descr="C:\Users\Вера\Desktop\филимоновская\dsc_5702w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36912" y="4427984"/>
            <a:ext cx="1470525" cy="219533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317" name="Picture 5" descr="C:\Users\Вера\Desktop\филимоновская\img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36712" y="6588224"/>
            <a:ext cx="2976330" cy="22322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318" name="Picture 6" descr="C:\Users\Вера\Desktop\филимоновская\filimonovskie_igrushki_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92578" y="2267745"/>
            <a:ext cx="2699923" cy="21602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319" name="Picture 7" descr="C:\Users\Вера\Desktop\филимоновская\86083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980728" y="2195736"/>
            <a:ext cx="1956031" cy="29524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1268760" y="395536"/>
            <a:ext cx="540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u="sng" dirty="0" smtClean="0">
                <a:solidFill>
                  <a:schemeClr val="accent4">
                    <a:lumMod val="50000"/>
                  </a:schemeClr>
                </a:solidFill>
              </a:rPr>
              <a:t>Медведь – один 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из ведущих персонажей народных сказок, предвещал пробуждение природы, был символом могущества. Олень предвещал тепло и плодородие.</a:t>
            </a:r>
            <a:endParaRPr lang="ru-RU" sz="2000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                                                                                        Автор: Ланцова Вера Львовна                                                                         Санкт-Петербург 2019г.</a:t>
            </a:r>
            <a:endParaRPr lang="ru-RU"/>
          </a:p>
        </p:txBody>
      </p:sp>
      <p:pic>
        <p:nvPicPr>
          <p:cNvPr id="11266" name="Picture 2" descr="C:\Users\Вера\Desktop\филимоновская\image005_153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"/>
            <a:ext cx="6858000" cy="9144000"/>
          </a:xfrm>
          <a:prstGeom prst="rect">
            <a:avLst/>
          </a:prstGeom>
          <a:noFill/>
        </p:spPr>
      </p:pic>
      <p:pic>
        <p:nvPicPr>
          <p:cNvPr id="11267" name="Picture 3" descr="C:\Users\Вера\Desktop\филимоновская\slide-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4704" y="2627784"/>
            <a:ext cx="5616624" cy="33843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268" name="Picture 4" descr="C:\Users\Вера\Desktop\филимоновская\img14 (2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96752" y="5868144"/>
            <a:ext cx="4752528" cy="28443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980728" y="395537"/>
            <a:ext cx="56166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u="sng" dirty="0" smtClean="0">
                <a:solidFill>
                  <a:schemeClr val="accent4">
                    <a:lumMod val="50000"/>
                  </a:schemeClr>
                </a:solidFill>
              </a:rPr>
              <a:t>Основные элементы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– 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линии, кружки, полосы. Начинают мастерицы писать всегда с центра, а от него уже развивается роспись дальше, повинуясь творчеству и воображению. Линии в различных сочетаниях рождают солнышки, ёлочки, розетки и геометрические узоры.</a:t>
            </a:r>
            <a:endParaRPr lang="ru-RU" sz="2000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ера\Desktop\филимоновская\image005_153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11639"/>
            <a:ext cx="6858000" cy="9155640"/>
          </a:xfrm>
          <a:prstGeom prst="rect">
            <a:avLst/>
          </a:prstGeom>
          <a:noFill/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                                                                                        Автор: Ланцова Вера Львовна                                                                         Санкт-Петербург 2019г.</a:t>
            </a:r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4704" y="1124906"/>
            <a:ext cx="1872208" cy="2294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C:\Users\Вера\Desktop\филимоновская\img8 (1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36712" y="3707904"/>
            <a:ext cx="1699830" cy="2321177"/>
          </a:xfrm>
          <a:prstGeom prst="rect">
            <a:avLst/>
          </a:prstGeom>
          <a:noFill/>
        </p:spPr>
      </p:pic>
      <p:pic>
        <p:nvPicPr>
          <p:cNvPr id="1029" name="Picture 5" descr="C:\Users\Вера\Desktop\филимоновская\img1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08721" y="6084168"/>
            <a:ext cx="1875664" cy="266429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708920" y="755576"/>
            <a:ext cx="3456384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u="sng" dirty="0" smtClean="0">
                <a:solidFill>
                  <a:schemeClr val="accent4">
                    <a:lumMod val="50000"/>
                  </a:schemeClr>
                </a:solidFill>
              </a:rPr>
              <a:t>ЭТАПЫ ОКРАСКИ ИГРУШКИ</a:t>
            </a:r>
          </a:p>
          <a:p>
            <a:endParaRPr lang="ru-RU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Первый этап</a:t>
            </a:r>
          </a:p>
          <a:p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Игрушку «желтят». По белому фону обожженной глиняной игрушки наносят первый цвет. Это основа для дальнейшей росписи.</a:t>
            </a:r>
          </a:p>
          <a:p>
            <a:endParaRPr lang="ru-RU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Второй этап</a:t>
            </a:r>
          </a:p>
          <a:p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Используют красный цвет или малиновый. Называют его малинка. Роспись ведется по контуру желтого.</a:t>
            </a:r>
          </a:p>
          <a:p>
            <a:endParaRPr lang="ru-RU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Третий этап</a:t>
            </a:r>
          </a:p>
          <a:p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Накладывается зеленый цвет или бирюзовый. Называют его зеленка. Роспись ведется между красными линиями.</a:t>
            </a:r>
          </a:p>
          <a:p>
            <a:endParaRPr lang="ru-RU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                                                                                        Автор: Ланцова Вера Львовна                                                                         Санкт-Петербург 2019г.</a:t>
            </a:r>
            <a:endParaRPr lang="ru-RU"/>
          </a:p>
        </p:txBody>
      </p:sp>
      <p:pic>
        <p:nvPicPr>
          <p:cNvPr id="17410" name="Picture 2" descr="C:\Users\Вера\Desktop\филимоновская\image005_153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0175" y="-58738"/>
            <a:ext cx="6597650" cy="926306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68760" y="395536"/>
            <a:ext cx="51125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u="sng" dirty="0" smtClean="0">
                <a:solidFill>
                  <a:schemeClr val="accent4">
                    <a:lumMod val="50000"/>
                  </a:schemeClr>
                </a:solidFill>
              </a:rPr>
              <a:t>В отличии от дымковских,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 все </a:t>
            </a:r>
            <a:r>
              <a:rPr lang="ru-RU" sz="2000" i="1" dirty="0" err="1" smtClean="0">
                <a:solidFill>
                  <a:schemeClr val="accent4">
                    <a:lumMod val="50000"/>
                  </a:schemeClr>
                </a:solidFill>
              </a:rPr>
              <a:t>филимоновские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 игрушки – свистульки! Даже барыни и кавалеры. Свисток находится в хвосте зверей и птиц, которых они держат.</a:t>
            </a:r>
            <a:endParaRPr lang="ru-RU" sz="2000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7411" name="Picture 3" descr="C:\Users\Вера\Desktop\филимоновская\35212c2cd153f015f24a458de90feb6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84784" y="5076056"/>
            <a:ext cx="4320480" cy="34568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7412" name="Picture 4" descr="C:\Users\Вера\Desktop\филимоновская\700-nw (2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24744" y="2051720"/>
            <a:ext cx="2736304" cy="27363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7413" name="Picture 5" descr="C:\Users\Вера\Desktop\филимоновская\dsc_5702w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365104" y="2051720"/>
            <a:ext cx="1785078" cy="26642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                                                                                        Автор: Ланцова Вера Львовна                                                                         Санкт-Петербург 2019г.</a:t>
            </a:r>
            <a:endParaRPr lang="ru-RU"/>
          </a:p>
        </p:txBody>
      </p:sp>
      <p:pic>
        <p:nvPicPr>
          <p:cNvPr id="16386" name="Picture 2" descr="C:\Users\Вера\Desktop\филимоновская\image005_153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6857999" cy="926306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708920" y="467544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u="sng" dirty="0" smtClean="0">
                <a:solidFill>
                  <a:schemeClr val="accent4">
                    <a:lumMod val="50000"/>
                  </a:schemeClr>
                </a:solidFill>
              </a:rPr>
              <a:t>Давайте поиграем!</a:t>
            </a:r>
          </a:p>
          <a:p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Что лишнее?</a:t>
            </a:r>
            <a:endParaRPr lang="ru-RU" sz="2000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6387" name="Picture 3" descr="C:\Users\Вера\Desktop\филимоновская\_origina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68960" y="1763688"/>
            <a:ext cx="3418429" cy="20162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388" name="Picture 4" descr="C:\Users\Вера\Desktop\филимоновская\61NjQr5_VbFYXzHu4vN30Emcie4utDsiz10eXd2Ud-zkF-kX1U3C801XUT_wrXz3NfdpQxOr8KtZgmG_ct64WX-XZ_IuXoAwGCsUaoanwiBdrJlLK3F-drrNri2ctGetYfaw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80728" y="6372200"/>
            <a:ext cx="4752528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389" name="Picture 5" descr="C:\Users\Вера\Desktop\филимоновская\700-nw (1)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0688" y="1691680"/>
            <a:ext cx="2232248" cy="22322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390" name="Picture 6" descr="C:\Users\Вера\Desktop\филимоновская\b9a0038b4caf5b49bdd832c675f6c887--the-bright-bright-colors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17032" y="3923928"/>
            <a:ext cx="2592288" cy="2592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391" name="Picture 7" descr="C:\Users\Вера\Desktop\филимоновская\dsc_7581w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36712" y="4283968"/>
            <a:ext cx="2862924" cy="19177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                                                                                        Автор: Ланцова Вера Львовна                                                                         Санкт-Петербург 2019г.</a:t>
            </a:r>
            <a:endParaRPr lang="ru-RU"/>
          </a:p>
        </p:txBody>
      </p:sp>
      <p:pic>
        <p:nvPicPr>
          <p:cNvPr id="14338" name="Picture 2" descr="C:\Users\Вера\Desktop\филимоновская\image005_153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6597650" cy="9263063"/>
          </a:xfrm>
          <a:prstGeom prst="rect">
            <a:avLst/>
          </a:prstGeom>
          <a:noFill/>
        </p:spPr>
      </p:pic>
      <p:pic>
        <p:nvPicPr>
          <p:cNvPr id="14339" name="Picture 3" descr="C:\Users\Вера\Desktop\филимоновская\img3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88840" y="3779912"/>
            <a:ext cx="3096344" cy="23222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340" name="Picture 4" descr="C:\Users\Вера\Desktop\филимоновская\b47888b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36712" y="6084168"/>
            <a:ext cx="5256584" cy="270154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341" name="Picture 5" descr="C:\Users\Вера\Desktop\филимоновская\7be34c67dc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64704" y="1835696"/>
            <a:ext cx="2880320" cy="19211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342" name="Picture 6" descr="C:\Users\Вера\Desktop\филимоновская\odoev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509120" y="1835696"/>
            <a:ext cx="2142778" cy="18938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TextBox 7"/>
          <p:cNvSpPr txBox="1"/>
          <p:nvPr/>
        </p:nvSpPr>
        <p:spPr>
          <a:xfrm>
            <a:off x="1124744" y="395536"/>
            <a:ext cx="57332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u="sng" dirty="0" smtClean="0">
                <a:solidFill>
                  <a:schemeClr val="accent4">
                    <a:lumMod val="50000"/>
                  </a:schemeClr>
                </a:solidFill>
              </a:rPr>
              <a:t>Сегодня в Одоеве </a:t>
            </a: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открыта игрушечная мастерская. Современные </a:t>
            </a:r>
            <a:r>
              <a:rPr lang="ru-RU" i="1" dirty="0" err="1" smtClean="0">
                <a:solidFill>
                  <a:schemeClr val="accent4">
                    <a:lumMod val="50000"/>
                  </a:schemeClr>
                </a:solidFill>
              </a:rPr>
              <a:t>филимоновские</a:t>
            </a: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 мастерицы, сохраняя традиционные приемы лепки и росписи, стараются разнообразить сюжеты, делают нарядные игрушки и сохраняют народное искусство.</a:t>
            </a:r>
            <a:endParaRPr lang="ru-RU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                                                                                        Автор: Ланцова Вера Львовна                                                                         Санкт-Петербург 2019г.</a:t>
            </a:r>
            <a:endParaRPr lang="ru-RU"/>
          </a:p>
        </p:txBody>
      </p:sp>
      <p:pic>
        <p:nvPicPr>
          <p:cNvPr id="15362" name="Picture 2" descr="C:\Users\Вера\Desktop\филимоновская\image005_153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0175" y="-58738"/>
            <a:ext cx="6597650" cy="9263063"/>
          </a:xfrm>
          <a:prstGeom prst="rect">
            <a:avLst/>
          </a:prstGeom>
          <a:noFill/>
        </p:spPr>
      </p:pic>
      <p:pic>
        <p:nvPicPr>
          <p:cNvPr id="15363" name="Picture 3" descr="C:\Users\Вера\Desktop\филимоновская\regnum_picture_1565177781114772_norma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52736" y="4788024"/>
            <a:ext cx="4853271" cy="38765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5364" name="Picture 4" descr="C:\Users\Вера\Desktop\филимоновская\dsc_5175w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84784" y="1475656"/>
            <a:ext cx="4437112" cy="29728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2132856" y="611560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solidFill>
                  <a:schemeClr val="accent4">
                    <a:lumMod val="50000"/>
                  </a:schemeClr>
                </a:solidFill>
              </a:rPr>
              <a:t>Спасибо за внимание!</a:t>
            </a:r>
            <a:endParaRPr lang="ru-RU" sz="2400" b="1" i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ера\Desktop\филимоновская\image005_153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6939047" cy="9144000"/>
          </a:xfrm>
          <a:prstGeom prst="rect">
            <a:avLst/>
          </a:prstGeom>
          <a:noFill/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                     Автор: </a:t>
            </a:r>
            <a:r>
              <a:rPr lang="ru-RU" dirty="0" err="1" smtClean="0"/>
              <a:t>Ланцова</a:t>
            </a:r>
            <a:r>
              <a:rPr lang="ru-RU" dirty="0" smtClean="0"/>
              <a:t> Вера Львовна                                                                         Санкт-Петербург 2019г.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92696" y="1187624"/>
            <a:ext cx="576064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Содержание: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hlinkClick r:id="rId4" action="ppaction://hlinksldjump"/>
              </a:rPr>
              <a:t>Значение использования декоративно-прикладного искусства в развитии дошкольников.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hlinkClick r:id="rId5" action="ppaction://hlinksldjump"/>
              </a:rPr>
              <a:t>Задачи по ознакомлению дошкольников с народным декоративно-прикладным искусством .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hlinkClick r:id="rId6" action="ppaction://hlinksldjump"/>
              </a:rPr>
              <a:t>Немного истории.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 algn="ctr">
              <a:buFont typeface="Arial" pitchFamily="34" charset="0"/>
              <a:buChar char="•"/>
            </a:pPr>
            <a:r>
              <a:rPr lang="ru-RU" sz="2000" u="sng" dirty="0" smtClean="0">
                <a:solidFill>
                  <a:schemeClr val="accent1">
                    <a:lumMod val="75000"/>
                  </a:schemeClr>
                </a:solidFill>
                <a:hlinkClick r:id="rId7" action="ppaction://hlinksldjump"/>
              </a:rPr>
              <a:t>.</a:t>
            </a:r>
            <a:r>
              <a:rPr lang="ru-RU" sz="2000" u="sng" dirty="0" smtClean="0">
                <a:solidFill>
                  <a:schemeClr val="accent1">
                    <a:lumMod val="75000"/>
                  </a:schemeClr>
                </a:solidFill>
              </a:rPr>
              <a:t>Весёлые игрушки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hlinkClick r:id="rId8" action="ppaction://hlinksldjump"/>
              </a:rPr>
              <a:t>Сюжеты игрушек.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hlinkClick r:id="" action="ppaction://noaction"/>
              </a:rPr>
              <a:t>Основные элементы.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hlinkClick r:id="" action="ppaction://noaction"/>
              </a:rPr>
              <a:t>Этапы окраски.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hlinkClick r:id="" action="ppaction://noaction"/>
              </a:rPr>
              <a:t>Давайте поиграем.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hlinkClick r:id="" action="ppaction://noaction"/>
              </a:rPr>
              <a:t>Сегодня в Одоеве..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ера\Desktop\филимоновская\image005_153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0175" y="-58738"/>
            <a:ext cx="6597650" cy="9263063"/>
          </a:xfrm>
          <a:prstGeom prst="rect">
            <a:avLst/>
          </a:prstGeom>
          <a:noFill/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                                                                                        Автор: Ланцова Вера Львовна                                                                         Санкт-Петербург 2019г.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64704" y="1691680"/>
            <a:ext cx="547260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Народное искусство глубоко воздействует на мир ребенка, обладает нравственной, эстетической, познавательной ценностью, воплощает в себе исторический опыт многих поколений.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Ознакомление с произведениями народного творчества пробуждает в детях первые яркие представления о Родине, о ее культуре, способствует воспитанию патриотических чувств.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 Знакомство с народно-прикладным искусством помогает раскрыть красоту родной природы.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Народное искусство способствует развитию эстетических чувств, творческих способностей, вызывает у ребенка желание участвовать в творческой деятельности: в составлении узоров, лепке, росписи игрушек и т.д.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68760" y="467545"/>
            <a:ext cx="52565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Значение использования декоративно-прикладного искусства  в развитии дошкольников</a:t>
            </a:r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ера\Desktop\филимоновская\image005_153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0175" y="-58738"/>
            <a:ext cx="6597650" cy="9263063"/>
          </a:xfrm>
          <a:prstGeom prst="rect">
            <a:avLst/>
          </a:prstGeom>
          <a:noFill/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                                                                                        Автор: Ланцова Вера Львовна                                                                         Санкт-Петербург 2019г.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52736" y="539552"/>
            <a:ext cx="58052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Задачи по ознакомлению дошкольников с народным декоративно-прикладным искусством</a:t>
            </a:r>
            <a:b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i="1" dirty="0" err="1" smtClean="0">
                <a:solidFill>
                  <a:schemeClr val="accent4">
                    <a:lumMod val="50000"/>
                  </a:schemeClr>
                </a:solidFill>
              </a:rPr>
              <a:t>Филимоновской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 игрушкой.</a:t>
            </a:r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2696" y="1547664"/>
            <a:ext cx="554461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i="1" u="sng" dirty="0" smtClean="0">
                <a:solidFill>
                  <a:schemeClr val="accent4">
                    <a:lumMod val="50000"/>
                  </a:schemeClr>
                </a:solidFill>
              </a:rPr>
              <a:t>Задачи обучения:</a:t>
            </a:r>
            <a:endParaRPr lang="ru-RU" u="sng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Продолжать знакомить  детей с народно-прикладным искусством.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Продолжать знакомить детей  с  историей возникновения  </a:t>
            </a:r>
            <a:r>
              <a:rPr lang="ru-RU" b="1" i="1" dirty="0" err="1" smtClean="0">
                <a:solidFill>
                  <a:schemeClr val="accent4">
                    <a:lumMod val="50000"/>
                  </a:schemeClr>
                </a:solidFill>
              </a:rPr>
              <a:t>филимоновской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 игрушки, её характерными особенностями.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Побуждать детей к  росписи объёмной формы (фигурку коня), выполняя работу в определенной последовательности: начиная с крупных основных элементов, располагая между ними более мелкие.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i="1" u="sng" dirty="0" smtClean="0">
                <a:solidFill>
                  <a:schemeClr val="accent4">
                    <a:lumMod val="50000"/>
                  </a:schemeClr>
                </a:solidFill>
              </a:rPr>
              <a:t>Задачи развития:</a:t>
            </a:r>
            <a:endParaRPr lang="ru-RU" u="sng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indent="0">
              <a:buNone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Развивать в игре у детей умение сравнивать элементы разных росписей, находить общее и отличие, вычленять из многих элементов, только те, которые относятся к </a:t>
            </a:r>
            <a:r>
              <a:rPr lang="ru-RU" b="1" i="1" dirty="0" err="1" smtClean="0">
                <a:solidFill>
                  <a:schemeClr val="accent4">
                    <a:lumMod val="50000"/>
                  </a:schemeClr>
                </a:solidFill>
              </a:rPr>
              <a:t>филимоновской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 росписи. Побуждать детей использовать речь-доказательство, объясняя  свою точку зрения.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i="1" u="sng" dirty="0" smtClean="0">
                <a:solidFill>
                  <a:schemeClr val="accent4">
                    <a:lumMod val="50000"/>
                  </a:schemeClr>
                </a:solidFill>
              </a:rPr>
              <a:t>Задачи воспитания:</a:t>
            </a:r>
            <a:endParaRPr lang="ru-RU" u="sng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indent="0">
              <a:buNone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Продолжать воспитывать у детей умение работать аккуратно, приводить в порядок свое рабочее место после окончания работы.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indent="0">
              <a:buNone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Воспитывать в детях чувство уважения к своему народу - труженику, чувство гордости за свою страну.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Вера\Desktop\филимоновская\image005_153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71400" y="-108520"/>
            <a:ext cx="7344815" cy="9482026"/>
          </a:xfrm>
          <a:prstGeom prst="rect">
            <a:avLst/>
          </a:prstGeom>
          <a:noFill/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                     Автор: </a:t>
            </a:r>
            <a:r>
              <a:rPr lang="ru-RU" dirty="0" err="1" smtClean="0"/>
              <a:t>Ланцова</a:t>
            </a:r>
            <a:r>
              <a:rPr lang="ru-RU" dirty="0" smtClean="0"/>
              <a:t> Вера Львовна                                                                         Санкт-Петербург 2019г.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24744" y="611561"/>
            <a:ext cx="3384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u="sng" dirty="0" smtClean="0">
                <a:solidFill>
                  <a:schemeClr val="accent4">
                    <a:lumMod val="50000"/>
                  </a:schemeClr>
                </a:solidFill>
              </a:rPr>
              <a:t>Немного истории</a:t>
            </a:r>
            <a:endParaRPr lang="ru-RU" sz="2400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764702" y="1475656"/>
            <a:ext cx="547261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В самом сердце России, недалеко от старинного города Одоева, Тульской области, на высоком берегу реки </a:t>
            </a:r>
            <a:r>
              <a:rPr lang="ru-RU" sz="2000" i="1" dirty="0" err="1" smtClean="0">
                <a:solidFill>
                  <a:schemeClr val="accent4">
                    <a:lumMod val="50000"/>
                  </a:schemeClr>
                </a:solidFill>
              </a:rPr>
              <a:t>Уны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 стоит деревня Филимоново. По преданию, в давние времена жил там чудесный мастер и звали его </a:t>
            </a:r>
            <a:r>
              <a:rPr lang="ru-RU" sz="2000" i="1" dirty="0" err="1" smtClean="0">
                <a:solidFill>
                  <a:schemeClr val="accent4">
                    <a:lumMod val="50000"/>
                  </a:schemeClr>
                </a:solidFill>
              </a:rPr>
              <a:t>Филимон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. И делал  </a:t>
            </a:r>
            <a:r>
              <a:rPr lang="ru-RU" sz="2000" i="1" dirty="0" err="1" smtClean="0">
                <a:solidFill>
                  <a:schemeClr val="accent4">
                    <a:lumMod val="50000"/>
                  </a:schemeClr>
                </a:solidFill>
              </a:rPr>
              <a:t>Филимон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 из глины необычные игрушки и посуду. </a:t>
            </a:r>
          </a:p>
          <a:p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Местные жители только диву давались, как ловко получалось у него это дело! Детям очень нравились глиняные игрушки и они были частыми гостями в доме </a:t>
            </a:r>
            <a:r>
              <a:rPr lang="ru-RU" sz="2000" i="1" dirty="0" err="1" smtClean="0">
                <a:solidFill>
                  <a:schemeClr val="accent4">
                    <a:lumMod val="50000"/>
                  </a:schemeClr>
                </a:solidFill>
              </a:rPr>
              <a:t>Филимона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. Взрослые тоже прониклись почтением: к плохому человеку не станут дети ходить. Стали и взрослые</a:t>
            </a:r>
          </a:p>
          <a:p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игрушки  лепить, к </a:t>
            </a:r>
            <a:r>
              <a:rPr lang="ru-RU" sz="2000" i="1" dirty="0" err="1" smtClean="0">
                <a:solidFill>
                  <a:schemeClr val="accent4">
                    <a:lumMod val="50000"/>
                  </a:schemeClr>
                </a:solidFill>
              </a:rPr>
              <a:t>Филимону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 за советом ходить, за помощью.	 </a:t>
            </a:r>
            <a:endParaRPr lang="ru-RU" sz="2000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172" name="Picture 4" descr="C:\Users\Вера\Desktop\филимоновская\8330d5e67eaac556ee9b5b90f6a81f8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88841" y="6444208"/>
            <a:ext cx="3457458" cy="23164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173" name="Picture 5" descr="C:\Users\Вера\Desktop\филимоновская\1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13176" y="323528"/>
            <a:ext cx="1844824" cy="12308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Вера\Desktop\филимоновская\image005_153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119063"/>
            <a:ext cx="6858000" cy="9263063"/>
          </a:xfrm>
          <a:prstGeom prst="rect">
            <a:avLst/>
          </a:prstGeom>
          <a:noFill/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764704" y="8028384"/>
            <a:ext cx="5693246" cy="720080"/>
          </a:xfrm>
        </p:spPr>
        <p:txBody>
          <a:bodyPr/>
          <a:lstStyle/>
          <a:p>
            <a:pPr algn="ctr"/>
            <a:r>
              <a:rPr lang="ru-RU" dirty="0" smtClean="0"/>
              <a:t>                                                                                        Автор: </a:t>
            </a:r>
            <a:r>
              <a:rPr lang="ru-RU" dirty="0" err="1" smtClean="0"/>
              <a:t>Ланцова</a:t>
            </a:r>
            <a:r>
              <a:rPr lang="ru-RU" dirty="0" smtClean="0"/>
              <a:t> Вера Львовна                                                                         Санкт-Петербург 2019г.</a:t>
            </a:r>
            <a:endParaRPr lang="ru-RU" dirty="0"/>
          </a:p>
        </p:txBody>
      </p:sp>
      <p:pic>
        <p:nvPicPr>
          <p:cNvPr id="8195" name="Picture 3" descr="C:\Users\Вера\Desktop\филимоновская\regnum_picture_1445244449_norma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08719" y="2483768"/>
            <a:ext cx="5475033" cy="53843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1124744" y="395536"/>
            <a:ext cx="5544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u="sng" dirty="0" smtClean="0">
                <a:solidFill>
                  <a:schemeClr val="accent4">
                    <a:lumMod val="50000"/>
                  </a:schemeClr>
                </a:solidFill>
              </a:rPr>
              <a:t>Все игрушки очень веселые 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и когда их много – это праздник. Когда смотришь на </a:t>
            </a:r>
            <a:r>
              <a:rPr lang="ru-RU" sz="2000" i="1" dirty="0" err="1" smtClean="0">
                <a:solidFill>
                  <a:schemeClr val="accent4">
                    <a:lumMod val="50000"/>
                  </a:schemeClr>
                </a:solidFill>
              </a:rPr>
              <a:t>филимоновские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 игрушки, то невольно появляется интерес и радостное настроение</a:t>
            </a:r>
            <a:r>
              <a:rPr lang="ru-RU" i="1" dirty="0" smtClean="0"/>
              <a:t>.</a:t>
            </a:r>
            <a:endParaRPr lang="ru-RU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Вера\Desktop\филимоновская\image005_153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58738"/>
            <a:ext cx="7029400" cy="9263063"/>
          </a:xfrm>
          <a:prstGeom prst="rect">
            <a:avLst/>
          </a:prstGeom>
          <a:noFill/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764704" y="8100392"/>
            <a:ext cx="5693246" cy="648072"/>
          </a:xfrm>
        </p:spPr>
        <p:txBody>
          <a:bodyPr/>
          <a:lstStyle/>
          <a:p>
            <a:pPr algn="ctr"/>
            <a:r>
              <a:rPr lang="ru-RU" dirty="0" smtClean="0"/>
              <a:t>                                                                                        Автор: </a:t>
            </a:r>
            <a:r>
              <a:rPr lang="ru-RU" dirty="0" err="1" smtClean="0"/>
              <a:t>Ланцова</a:t>
            </a:r>
            <a:r>
              <a:rPr lang="ru-RU" dirty="0" smtClean="0"/>
              <a:t> Вера Львовна                                                                         Санкт-Петербург 2019г.</a:t>
            </a:r>
            <a:endParaRPr lang="ru-RU" dirty="0"/>
          </a:p>
        </p:txBody>
      </p:sp>
      <p:pic>
        <p:nvPicPr>
          <p:cNvPr id="9219" name="Picture 3" descr="C:\Users\Вера\Desktop\филимоновская\607c5d8e86c4c529be49fca750ecf4a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2696" y="1835696"/>
            <a:ext cx="5472608" cy="62646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1268760" y="395536"/>
            <a:ext cx="53285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u="sng" dirty="0" smtClean="0">
                <a:solidFill>
                  <a:schemeClr val="accent4">
                    <a:lumMod val="50000"/>
                  </a:schemeClr>
                </a:solidFill>
              </a:rPr>
              <a:t>Незатейливы </a:t>
            </a:r>
            <a:r>
              <a:rPr lang="ru-RU" sz="2000" i="1" u="sng" dirty="0" err="1" smtClean="0">
                <a:solidFill>
                  <a:schemeClr val="accent4">
                    <a:lumMod val="50000"/>
                  </a:schemeClr>
                </a:solidFill>
              </a:rPr>
              <a:t>филимоновские</a:t>
            </a:r>
            <a:r>
              <a:rPr lang="ru-RU" sz="2000" i="1" u="sng" dirty="0" smtClean="0">
                <a:solidFill>
                  <a:schemeClr val="accent4">
                    <a:lumMod val="50000"/>
                  </a:schemeClr>
                </a:solidFill>
              </a:rPr>
              <a:t> игрушки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 Но игрушка радует - значит, делали ее добрые руки.</a:t>
            </a:r>
            <a:endParaRPr lang="ru-RU" sz="2000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                                                                                        Автор: Ланцова Вера Львовна                                                                         Санкт-Петербург 2019г.</a:t>
            </a:r>
            <a:endParaRPr lang="ru-RU"/>
          </a:p>
        </p:txBody>
      </p:sp>
      <p:pic>
        <p:nvPicPr>
          <p:cNvPr id="10242" name="Picture 2" descr="C:\Users\Вера\Desktop\филимоновская\image005_153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6815338" cy="9144000"/>
          </a:xfrm>
          <a:prstGeom prst="rect">
            <a:avLst/>
          </a:prstGeom>
          <a:noFill/>
        </p:spPr>
      </p:pic>
      <p:pic>
        <p:nvPicPr>
          <p:cNvPr id="10243" name="Picture 3" descr="C:\Users\Вера\Desktop\филимоновская\700-nw (1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08720" y="1907704"/>
            <a:ext cx="2535151" cy="2808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44" name="Picture 4" descr="C:\Users\Вера\Desktop\филимоновская\b9a0038b4caf5b49bdd832c675f6c887--the-bright-bright-colors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96673" y="3131840"/>
            <a:ext cx="3123517" cy="29043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45" name="Picture 5" descr="C:\Users\Вера\Desktop\филимоновская\f8661034bc7bee767d914ba443b4e26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80728" y="6213350"/>
            <a:ext cx="4824536" cy="22864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1124744" y="467544"/>
            <a:ext cx="52565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u="sng" dirty="0" smtClean="0">
                <a:solidFill>
                  <a:schemeClr val="accent4">
                    <a:lumMod val="50000"/>
                  </a:schemeClr>
                </a:solidFill>
              </a:rPr>
              <a:t>Сюжеты </a:t>
            </a:r>
            <a:r>
              <a:rPr lang="ru-RU" sz="2000" i="1" u="sng" dirty="0" err="1" smtClean="0">
                <a:solidFill>
                  <a:schemeClr val="accent4">
                    <a:lumMod val="50000"/>
                  </a:schemeClr>
                </a:solidFill>
              </a:rPr>
              <a:t>филимоновской</a:t>
            </a:r>
            <a:r>
              <a:rPr lang="ru-RU" sz="2000" i="1" u="sng" dirty="0" smtClean="0">
                <a:solidFill>
                  <a:schemeClr val="accent4">
                    <a:lumMod val="50000"/>
                  </a:schemeClr>
                </a:solidFill>
              </a:rPr>
              <a:t> игрушки 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традиционны – это барыни, крестьянки, солдаты, танцующие пары, наездники на лошадях. </a:t>
            </a:r>
            <a:endParaRPr lang="ru-RU" sz="2000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                                                                                        Автор: Ланцова Вера Львовна                                                                         Санкт-Петербург 2019г.</a:t>
            </a:r>
            <a:endParaRPr lang="ru-RU"/>
          </a:p>
        </p:txBody>
      </p:sp>
      <p:pic>
        <p:nvPicPr>
          <p:cNvPr id="12290" name="Picture 2" descr="C:\Users\Вера\Desktop\филимоновская\image005_153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0175" y="-58738"/>
            <a:ext cx="6597650" cy="9263063"/>
          </a:xfrm>
          <a:prstGeom prst="rect">
            <a:avLst/>
          </a:prstGeom>
          <a:noFill/>
        </p:spPr>
      </p:pic>
      <p:pic>
        <p:nvPicPr>
          <p:cNvPr id="12291" name="Picture 3" descr="C:\Users\Вера\Desktop\филимоновская\8ca7376447c243b937655a684243831f--traditional-toys-russian-beauty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80728" y="5436096"/>
            <a:ext cx="2592288" cy="2592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292" name="Picture 4" descr="C:\Users\Вера\Desktop\филимоновская\1bf723706b1420fcccbd795a68u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89040" y="5364088"/>
            <a:ext cx="2161942" cy="2880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293" name="Picture 5" descr="C:\Users\Вера\Desktop\филимоновская\75c5f6fde8549691d4a326e9d2e7684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92696" y="1994690"/>
            <a:ext cx="5593804" cy="30346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>
            <a:off x="1196752" y="539552"/>
            <a:ext cx="51845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u="sng" dirty="0" smtClean="0">
                <a:solidFill>
                  <a:schemeClr val="accent4">
                    <a:lumMod val="50000"/>
                  </a:schemeClr>
                </a:solidFill>
              </a:rPr>
              <a:t>А из животных 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– коровы, бараны, лошадки, медведи. Из птиц – курицы, петухи и многое другое.</a:t>
            </a:r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360</TotalTime>
  <Words>1109</Words>
  <Application>Microsoft Office PowerPoint</Application>
  <PresentationFormat>Экран (4:3)</PresentationFormat>
  <Paragraphs>129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Вера</dc:creator>
  <cp:lastModifiedBy>Вера</cp:lastModifiedBy>
  <cp:revision>44</cp:revision>
  <dcterms:created xsi:type="dcterms:W3CDTF">2019-12-10T15:25:59Z</dcterms:created>
  <dcterms:modified xsi:type="dcterms:W3CDTF">2019-12-12T12:47:44Z</dcterms:modified>
</cp:coreProperties>
</file>