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0" r:id="rId1"/>
  </p:sldMasterIdLst>
  <p:notesMasterIdLst>
    <p:notesMasterId r:id="rId18"/>
  </p:notesMasterIdLst>
  <p:sldIdLst>
    <p:sldId id="256" r:id="rId2"/>
    <p:sldId id="272" r:id="rId3"/>
    <p:sldId id="273" r:id="rId4"/>
    <p:sldId id="257" r:id="rId5"/>
    <p:sldId id="258" r:id="rId6"/>
    <p:sldId id="259" r:id="rId7"/>
    <p:sldId id="260" r:id="rId8"/>
    <p:sldId id="261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6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33CC"/>
    <a:srgbClr val="FF0066"/>
    <a:srgbClr val="0033CC"/>
    <a:srgbClr val="009900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E236-C598-4F13-BB2C-904856057DE3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5CA97-0AEE-421C-B21C-F485CD77A1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9412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5CA97-0AEE-421C-B21C-F485CD77A1F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9048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s51.radikal.ru/i133/1105/e1/da7de65c9e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264259" cy="65973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2130425"/>
            <a:ext cx="532859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8D093-EE1E-452E-8D76-D86182CB406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3" cstate="email">
            <a:lum bright="-20000" contrast="10000"/>
          </a:blip>
          <a:srcRect/>
          <a:stretch>
            <a:fillRect/>
          </a:stretch>
        </p:blipFill>
        <p:spPr bwMode="auto">
          <a:xfrm rot="19702803">
            <a:off x="288256" y="2402532"/>
            <a:ext cx="1456929" cy="1512168"/>
          </a:xfrm>
          <a:prstGeom prst="rect">
            <a:avLst/>
          </a:prstGeom>
          <a:noFill/>
        </p:spPr>
      </p:pic>
      <p:pic>
        <p:nvPicPr>
          <p:cNvPr id="10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4" cstate="email">
            <a:lum bright="-20000" contrast="10000"/>
          </a:blip>
          <a:srcRect/>
          <a:stretch>
            <a:fillRect/>
          </a:stretch>
        </p:blipFill>
        <p:spPr bwMode="auto">
          <a:xfrm rot="1140319" flipH="1">
            <a:off x="598310" y="1559127"/>
            <a:ext cx="1594163" cy="15121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896515E-FCAD-40A7-90B7-55D4326190B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0576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2" cstate="email">
            <a:lum bright="-20000" contrast="10000"/>
          </a:blip>
          <a:srcRect/>
          <a:stretch>
            <a:fillRect/>
          </a:stretch>
        </p:blipFill>
        <p:spPr bwMode="auto">
          <a:xfrm rot="1140319" flipH="1">
            <a:off x="7849048" y="418008"/>
            <a:ext cx="1148825" cy="1089736"/>
          </a:xfrm>
          <a:prstGeom prst="rect">
            <a:avLst/>
          </a:prstGeom>
          <a:noFill/>
        </p:spPr>
      </p:pic>
      <p:pic>
        <p:nvPicPr>
          <p:cNvPr id="11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3" cstate="email">
            <a:lum bright="-20000" contrast="10000"/>
          </a:blip>
          <a:srcRect/>
          <a:stretch>
            <a:fillRect/>
          </a:stretch>
        </p:blipFill>
        <p:spPr bwMode="auto">
          <a:xfrm rot="19702803">
            <a:off x="7700013" y="1181508"/>
            <a:ext cx="1084712" cy="1125838"/>
          </a:xfrm>
          <a:prstGeom prst="rect">
            <a:avLst/>
          </a:prstGeom>
          <a:noFill/>
        </p:spPr>
      </p:pic>
      <p:pic>
        <p:nvPicPr>
          <p:cNvPr id="9" name="Picture 2" descr="http://s51.radikal.ru/i133/1105/e1/da7de65c9e6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750743" cy="458112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5544616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07F9-2BE4-4D96-8283-39B599BB14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s51.radikal.ru/i133/1105/e1/da7de65c9e67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5973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  <a:latin typeface="Monotype Corsiva" pitchFamily="66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22665-5ABE-43E0-BC32-77643557545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3" cstate="email">
            <a:lum bright="-20000" contrast="10000"/>
          </a:blip>
          <a:srcRect/>
          <a:stretch>
            <a:fillRect/>
          </a:stretch>
        </p:blipFill>
        <p:spPr bwMode="auto">
          <a:xfrm rot="19702803">
            <a:off x="107729" y="1682452"/>
            <a:ext cx="1456929" cy="1512168"/>
          </a:xfrm>
          <a:prstGeom prst="rect">
            <a:avLst/>
          </a:prstGeom>
          <a:noFill/>
        </p:spPr>
      </p:pic>
      <p:pic>
        <p:nvPicPr>
          <p:cNvPr id="9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4" cstate="email">
            <a:lum bright="-20000" contrast="10000"/>
          </a:blip>
          <a:srcRect/>
          <a:stretch>
            <a:fillRect/>
          </a:stretch>
        </p:blipFill>
        <p:spPr bwMode="auto">
          <a:xfrm rot="1140319" flipH="1">
            <a:off x="526302" y="767040"/>
            <a:ext cx="1594163" cy="15121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s51.radikal.ru/i133/1105/e1/da7de65c9e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09676" y="0"/>
            <a:ext cx="2034323" cy="53012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51104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4710F-D2FC-4212-91DD-0AB0E735E665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3" cstate="email">
            <a:lum bright="-20000" contrast="10000"/>
          </a:blip>
          <a:srcRect/>
          <a:stretch>
            <a:fillRect/>
          </a:stretch>
        </p:blipFill>
        <p:spPr bwMode="auto">
          <a:xfrm rot="1140319" flipH="1">
            <a:off x="363648" y="4767883"/>
            <a:ext cx="1148825" cy="1089736"/>
          </a:xfrm>
          <a:prstGeom prst="rect">
            <a:avLst/>
          </a:prstGeom>
          <a:noFill/>
        </p:spPr>
      </p:pic>
      <p:pic>
        <p:nvPicPr>
          <p:cNvPr id="10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4" cstate="email">
            <a:lum bright="-20000" contrast="10000"/>
          </a:blip>
          <a:srcRect/>
          <a:stretch>
            <a:fillRect/>
          </a:stretch>
        </p:blipFill>
        <p:spPr bwMode="auto">
          <a:xfrm rot="19702803">
            <a:off x="214613" y="5531383"/>
            <a:ext cx="1084712" cy="11258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s51.radikal.ru/i133/1105/e1/da7de65c9e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88225" y="0"/>
            <a:ext cx="2555776" cy="39330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08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D39F-EEA7-4779-BFE6-AC44DA97224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3" cstate="email">
            <a:lum bright="-20000" contrast="10000"/>
          </a:blip>
          <a:srcRect/>
          <a:stretch>
            <a:fillRect/>
          </a:stretch>
        </p:blipFill>
        <p:spPr bwMode="auto">
          <a:xfrm rot="1140319" flipH="1">
            <a:off x="363648" y="4767883"/>
            <a:ext cx="1148825" cy="1089736"/>
          </a:xfrm>
          <a:prstGeom prst="rect">
            <a:avLst/>
          </a:prstGeom>
          <a:noFill/>
        </p:spPr>
      </p:pic>
      <p:pic>
        <p:nvPicPr>
          <p:cNvPr id="12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4" cstate="email">
            <a:lum bright="-20000" contrast="10000"/>
          </a:blip>
          <a:srcRect/>
          <a:stretch>
            <a:fillRect/>
          </a:stretch>
        </p:blipFill>
        <p:spPr bwMode="auto">
          <a:xfrm rot="19702803">
            <a:off x="214613" y="5531383"/>
            <a:ext cx="1084712" cy="11258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s51.radikal.ru/i133/1105/e1/da7de65c9e67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5973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908720"/>
            <a:ext cx="6429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69F2F-6B68-4E74-8A6C-37DCB9BCA2E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3" cstate="email">
            <a:lum bright="-20000" contrast="10000"/>
          </a:blip>
          <a:srcRect/>
          <a:stretch>
            <a:fillRect/>
          </a:stretch>
        </p:blipFill>
        <p:spPr bwMode="auto">
          <a:xfrm rot="1140319" flipH="1">
            <a:off x="363648" y="1858167"/>
            <a:ext cx="1148825" cy="1089736"/>
          </a:xfrm>
          <a:prstGeom prst="rect">
            <a:avLst/>
          </a:prstGeom>
          <a:noFill/>
        </p:spPr>
      </p:pic>
      <p:pic>
        <p:nvPicPr>
          <p:cNvPr id="8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4" cstate="email">
            <a:lum bright="-20000" contrast="10000"/>
          </a:blip>
          <a:srcRect/>
          <a:stretch>
            <a:fillRect/>
          </a:stretch>
        </p:blipFill>
        <p:spPr bwMode="auto">
          <a:xfrm rot="19702803">
            <a:off x="214613" y="2621667"/>
            <a:ext cx="1084712" cy="11258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CF280-858D-4B56-A4D3-37163DD4D8F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Picture 2" descr="http://s51.radikal.ru/i133/1105/e1/da7de65c9e67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597352"/>
          </a:xfrm>
          <a:prstGeom prst="rect">
            <a:avLst/>
          </a:prstGeom>
          <a:noFill/>
        </p:spPr>
      </p:pic>
      <p:pic>
        <p:nvPicPr>
          <p:cNvPr id="6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3" cstate="email">
            <a:lum bright="-20000" contrast="10000"/>
          </a:blip>
          <a:srcRect/>
          <a:stretch>
            <a:fillRect/>
          </a:stretch>
        </p:blipFill>
        <p:spPr bwMode="auto">
          <a:xfrm rot="1140319" flipH="1">
            <a:off x="7527936" y="2002184"/>
            <a:ext cx="1148825" cy="1089736"/>
          </a:xfrm>
          <a:prstGeom prst="rect">
            <a:avLst/>
          </a:prstGeom>
          <a:noFill/>
        </p:spPr>
      </p:pic>
      <p:pic>
        <p:nvPicPr>
          <p:cNvPr id="7" name="Picture 2" descr="C:\Users\User\Desktop\театральнве\театральные маски\маска с пером.png"/>
          <p:cNvPicPr>
            <a:picLocks noChangeAspect="1" noChangeArrowheads="1"/>
          </p:cNvPicPr>
          <p:nvPr/>
        </p:nvPicPr>
        <p:blipFill>
          <a:blip r:embed="rId4" cstate="email">
            <a:lum bright="-20000" contrast="10000"/>
          </a:blip>
          <a:srcRect/>
          <a:stretch>
            <a:fillRect/>
          </a:stretch>
        </p:blipFill>
        <p:spPr bwMode="auto">
          <a:xfrm rot="19702803">
            <a:off x="7378901" y="2765684"/>
            <a:ext cx="1084712" cy="11258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DF6EA9F-B986-4916-BC1D-AF6714E3E9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788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D73D566-60DA-4F6D-9461-F83B94B4479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0416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5C577-85D5-489D-B7B2-840CFACCB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6000" b="1" kern="1200">
          <a:solidFill>
            <a:srgbClr val="6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onotype Corsiva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85852" y="2428868"/>
            <a:ext cx="6786610" cy="2544763"/>
          </a:xfrm>
        </p:spPr>
        <p:txBody>
          <a:bodyPr>
            <a:normAutofit fontScale="90000"/>
          </a:bodyPr>
          <a:lstStyle/>
          <a:p>
            <a:r>
              <a:rPr lang="ru-RU" sz="59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Театрализованная деятельность </a:t>
            </a:r>
            <a:br>
              <a:rPr lang="ru-RU" sz="59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9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 ДОУ</a:t>
            </a:r>
            <a:r>
              <a:rPr lang="ru-RU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4414" y="5000636"/>
            <a:ext cx="7143800" cy="1000132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Презентация для </a:t>
            </a:r>
            <a:r>
              <a:rPr lang="ru-RU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воспитателей</a:t>
            </a:r>
          </a:p>
          <a:p>
            <a:pPr algn="r"/>
            <a:r>
              <a:rPr lang="ru-RU" sz="24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400" dirty="0" err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Галуцких</a:t>
            </a:r>
            <a:r>
              <a:rPr lang="ru-RU" sz="2400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Т.И.</a:t>
            </a:r>
            <a:endParaRPr lang="ru-RU" sz="2400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103189"/>
            <a:ext cx="7758138" cy="611168"/>
          </a:xfrm>
        </p:spPr>
        <p:txBody>
          <a:bodyPr>
            <a:normAutofit fontScale="90000"/>
          </a:bodyPr>
          <a:lstStyle/>
          <a:p>
            <a:r>
              <a:rPr lang="ru-RU" sz="4800" b="1" dirty="0" err="1">
                <a:solidFill>
                  <a:srgbClr val="0000CC"/>
                </a:solidFill>
                <a:latin typeface="Georgia" pitchFamily="18" charset="0"/>
              </a:rPr>
              <a:t>Театр-топотушки</a:t>
            </a:r>
            <a:endParaRPr lang="ru-RU" sz="4800" b="1" dirty="0">
              <a:solidFill>
                <a:srgbClr val="0000CC"/>
              </a:solidFill>
              <a:latin typeface="Georgia" pitchFamily="18" charset="0"/>
            </a:endParaRPr>
          </a:p>
        </p:txBody>
      </p:sp>
      <p:pic>
        <p:nvPicPr>
          <p:cNvPr id="7" name="Содержимое 6" descr="1784794_html_m1950183c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2428868"/>
            <a:ext cx="3786214" cy="28071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1988" name="Rectangle 4"/>
          <p:cNvSpPr>
            <a:spLocks noGrp="1" noChangeArrowheads="1"/>
          </p:cNvSpPr>
          <p:nvPr>
            <p:ph type="body" sz="half" idx="3"/>
          </p:nvPr>
        </p:nvSpPr>
        <p:spPr>
          <a:xfrm>
            <a:off x="4857752" y="1000108"/>
            <a:ext cx="4038600" cy="5734073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Georgia" pitchFamily="18" charset="0"/>
              </a:rPr>
              <a:t>Помогает расширять словарный запас, подключая слуховое и тактильное восприятие;</a:t>
            </a:r>
          </a:p>
          <a:p>
            <a:r>
              <a:rPr lang="ru-RU" sz="2800" dirty="0">
                <a:solidFill>
                  <a:srgbClr val="000000"/>
                </a:solidFill>
                <a:latin typeface="Georgia" pitchFamily="18" charset="0"/>
              </a:rPr>
              <a:t>Знакомит с народным творчеством;</a:t>
            </a:r>
          </a:p>
          <a:p>
            <a:r>
              <a:rPr lang="ru-RU" sz="2800" dirty="0">
                <a:solidFill>
                  <a:srgbClr val="000000"/>
                </a:solidFill>
                <a:latin typeface="Georgia" pitchFamily="18" charset="0"/>
              </a:rPr>
              <a:t>Обучает навыкам общения, игры, счета.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142852"/>
            <a:ext cx="8243887" cy="57150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CC"/>
                </a:solidFill>
                <a:latin typeface="Georgia" pitchFamily="18" charset="0"/>
              </a:rPr>
              <a:t>Театр на перчатке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857232"/>
            <a:ext cx="4038600" cy="5715040"/>
          </a:xfrm>
        </p:spPr>
        <p:txBody>
          <a:bodyPr>
            <a:noAutofit/>
          </a:bodyPr>
          <a:lstStyle/>
          <a:p>
            <a:r>
              <a:rPr lang="ru-RU" sz="2600" dirty="0">
                <a:solidFill>
                  <a:srgbClr val="000000"/>
                </a:solidFill>
                <a:latin typeface="Georgia" pitchFamily="18" charset="0"/>
              </a:rPr>
              <a:t>Оказывает потрясающее терапевтическое воздействие: помогает бороться с нарушениями речи, неврозами;</a:t>
            </a:r>
          </a:p>
          <a:p>
            <a:r>
              <a:rPr lang="ru-RU" sz="2600" dirty="0">
                <a:solidFill>
                  <a:srgbClr val="000000"/>
                </a:solidFill>
                <a:latin typeface="Georgia" pitchFamily="18" charset="0"/>
              </a:rPr>
              <a:t>Помогает справиться с переживаниями, страхами;</a:t>
            </a:r>
          </a:p>
          <a:p>
            <a:r>
              <a:rPr lang="ru-RU" sz="2600" dirty="0">
                <a:solidFill>
                  <a:srgbClr val="000000"/>
                </a:solidFill>
                <a:latin typeface="Georgia" pitchFamily="18" charset="0"/>
              </a:rPr>
              <a:t>Перчаточная кукла передает весь спектр эмоций, которые испытывают дети.</a:t>
            </a:r>
          </a:p>
        </p:txBody>
      </p:sp>
      <p:pic>
        <p:nvPicPr>
          <p:cNvPr id="8" name="Содержимое 7" descr="2011-02-09-15-03-48-hdcrcoqn.jpg"/>
          <p:cNvPicPr>
            <a:picLocks noGrp="1" noChangeAspect="1"/>
          </p:cNvPicPr>
          <p:nvPr>
            <p:ph sz="quarter" idx="3"/>
          </p:nvPr>
        </p:nvPicPr>
        <p:blipFill>
          <a:blip r:embed="rId3" cstate="email"/>
          <a:stretch>
            <a:fillRect/>
          </a:stretch>
        </p:blipFill>
        <p:spPr>
          <a:xfrm>
            <a:off x="5286380" y="1928802"/>
            <a:ext cx="2676897" cy="292157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968358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0000CC"/>
                </a:solidFill>
                <a:latin typeface="Georgia" pitchFamily="18" charset="0"/>
              </a:rPr>
              <a:t>Театр кукол </a:t>
            </a:r>
            <a:r>
              <a:rPr lang="ru-RU" sz="4800" b="1" dirty="0" err="1">
                <a:solidFill>
                  <a:srgbClr val="0000CC"/>
                </a:solidFill>
                <a:latin typeface="Georgia" pitchFamily="18" charset="0"/>
              </a:rPr>
              <a:t>Би-ба-бо</a:t>
            </a:r>
            <a:endParaRPr lang="ru-RU" sz="4800" b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85860"/>
            <a:ext cx="4038600" cy="4857784"/>
          </a:xfrm>
        </p:spPr>
        <p:txBody>
          <a:bodyPr/>
          <a:lstStyle/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ru-RU" sz="2800" dirty="0"/>
              <a:t>   </a:t>
            </a:r>
            <a:r>
              <a:rPr lang="ru-RU" sz="2600" dirty="0">
                <a:solidFill>
                  <a:srgbClr val="000000"/>
                </a:solidFill>
                <a:latin typeface="Georgia" pitchFamily="18" charset="0"/>
              </a:rPr>
              <a:t>Посредством куклы, одетой на руку, дети говорят о своих переживаниях, тревогах и радостях, поскольку полностью отождествляют себя( свою руку) с куклой.</a:t>
            </a:r>
          </a:p>
        </p:txBody>
      </p:sp>
      <p:pic>
        <p:nvPicPr>
          <p:cNvPr id="6" name="Содержимое 5" descr="4f91901c003555bb0a2a43bb45a24986.jpg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4572000" y="2643182"/>
            <a:ext cx="4312841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1414"/>
            <a:ext cx="9144000" cy="1366838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000CC"/>
                </a:solidFill>
                <a:latin typeface="Georgia" pitchFamily="18" charset="0"/>
              </a:rPr>
              <a:t>При игре в кукольный театр, используя куклы </a:t>
            </a:r>
            <a:r>
              <a:rPr lang="ru-RU" sz="4000" b="1" dirty="0" err="1">
                <a:solidFill>
                  <a:srgbClr val="0000CC"/>
                </a:solidFill>
                <a:latin typeface="Georgia" pitchFamily="18" charset="0"/>
              </a:rPr>
              <a:t>Би-ба-бо</a:t>
            </a:r>
            <a:r>
              <a:rPr lang="ru-RU" sz="4000" b="1" dirty="0">
                <a:solidFill>
                  <a:srgbClr val="0000CC"/>
                </a:solidFill>
                <a:latin typeface="Georgia" pitchFamily="18" charset="0"/>
              </a:rPr>
              <a:t>, невозможно играть молча!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28596" y="1928802"/>
            <a:ext cx="4038600" cy="3829064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spcBef>
                <a:spcPts val="0"/>
              </a:spcBef>
              <a:buFontTx/>
              <a:buNone/>
            </a:pPr>
            <a:r>
              <a:rPr lang="ru-RU" sz="2600" b="1" dirty="0"/>
              <a:t>   </a:t>
            </a:r>
            <a:r>
              <a:rPr lang="ru-RU" sz="2600" dirty="0">
                <a:solidFill>
                  <a:srgbClr val="000000"/>
                </a:solidFill>
                <a:latin typeface="Georgia" pitchFamily="18" charset="0"/>
              </a:rPr>
              <a:t>Поэтому именно эти куклы часто используют в своей работе логопеды, психологи и педагоги!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00562" y="2928934"/>
            <a:ext cx="4214842" cy="230546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3999" cy="1143008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66"/>
                </a:solidFill>
                <a:latin typeface="Georgia" pitchFamily="18" charset="0"/>
              </a:rPr>
              <a:t/>
            </a:r>
            <a:br>
              <a:rPr lang="ru-RU" sz="4000" b="1" dirty="0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4000" b="1" dirty="0">
                <a:solidFill>
                  <a:srgbClr val="FF0066"/>
                </a:solidFill>
                <a:latin typeface="Georgia" pitchFamily="18" charset="0"/>
              </a:rPr>
              <a:t/>
            </a:r>
            <a:br>
              <a:rPr lang="ru-RU" sz="4000" b="1" dirty="0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Игра-драматизация</a:t>
            </a:r>
            <a:r>
              <a:rPr lang="ru-RU" sz="4000" b="1" dirty="0">
                <a:solidFill>
                  <a:srgbClr val="0000CC"/>
                </a:solidFill>
                <a:latin typeface="Georgia" pitchFamily="18" charset="0"/>
              </a:rPr>
              <a:t/>
            </a:r>
            <a:br>
              <a:rPr lang="ru-RU" sz="4000" b="1" dirty="0">
                <a:solidFill>
                  <a:srgbClr val="0000CC"/>
                </a:solidFill>
                <a:latin typeface="Georgia" pitchFamily="18" charset="0"/>
              </a:rPr>
            </a:br>
            <a:r>
              <a:rPr lang="ru-RU" sz="2800" dirty="0">
                <a:solidFill>
                  <a:srgbClr val="0000CC"/>
                </a:solidFill>
                <a:latin typeface="Georgia" pitchFamily="18" charset="0"/>
              </a:rPr>
              <a:t>Самый «разговорный»</a:t>
            </a:r>
            <a:br>
              <a:rPr lang="ru-RU" sz="2800" dirty="0">
                <a:solidFill>
                  <a:srgbClr val="0000CC"/>
                </a:solidFill>
                <a:latin typeface="Georgia" pitchFamily="18" charset="0"/>
              </a:rPr>
            </a:br>
            <a:r>
              <a:rPr lang="ru-RU" sz="2800" dirty="0">
                <a:solidFill>
                  <a:srgbClr val="0000CC"/>
                </a:solidFill>
                <a:latin typeface="Georgia" pitchFamily="18" charset="0"/>
              </a:rPr>
              <a:t>вид театрализованной</a:t>
            </a:r>
            <a:br>
              <a:rPr lang="ru-RU" sz="2800" dirty="0">
                <a:solidFill>
                  <a:srgbClr val="0000CC"/>
                </a:solidFill>
                <a:latin typeface="Georgia" pitchFamily="18" charset="0"/>
              </a:rPr>
            </a:br>
            <a:r>
              <a:rPr lang="ru-RU" sz="2800" dirty="0">
                <a:solidFill>
                  <a:srgbClr val="0000CC"/>
                </a:solidFill>
                <a:latin typeface="Georgia" pitchFamily="18" charset="0"/>
              </a:rPr>
              <a:t>деятельности.</a:t>
            </a:r>
            <a:r>
              <a:rPr lang="ru-RU" sz="2800" dirty="0">
                <a:latin typeface="Georgia" pitchFamily="18" charset="0"/>
              </a:rPr>
              <a:t/>
            </a:r>
            <a:br>
              <a:rPr lang="ru-RU" sz="2800" dirty="0">
                <a:latin typeface="Georgia" pitchFamily="18" charset="0"/>
              </a:rPr>
            </a:br>
            <a:endParaRPr lang="ru-RU" sz="2800" dirty="0">
              <a:latin typeface="Georgia" pitchFamily="18" charset="0"/>
            </a:endParaRPr>
          </a:p>
        </p:txBody>
      </p:sp>
      <p:sp>
        <p:nvSpPr>
          <p:cNvPr id="51204" name="Rectangle 4"/>
          <p:cNvSpPr>
            <a:spLocks noGrp="1" noChangeArrowheads="1"/>
          </p:cNvSpPr>
          <p:nvPr>
            <p:ph idx="1"/>
          </p:nvPr>
        </p:nvSpPr>
        <p:spPr>
          <a:xfrm>
            <a:off x="500034" y="1989138"/>
            <a:ext cx="8429684" cy="472601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>
                <a:solidFill>
                  <a:srgbClr val="000000"/>
                </a:solidFill>
                <a:latin typeface="Georgia" pitchFamily="18" charset="0"/>
              </a:rPr>
              <a:t>Целостное воздействие на личность ребенка: его раскрепощение, самостоятельное творчество, развитие ведущих психических процессов;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solidFill>
                  <a:srgbClr val="000000"/>
                </a:solidFill>
                <a:latin typeface="Georgia" pitchFamily="18" charset="0"/>
              </a:rPr>
              <a:t>Способствует самопознанию </a:t>
            </a:r>
            <a:r>
              <a:rPr lang="ru-RU" sz="2800" dirty="0" smtClean="0">
                <a:solidFill>
                  <a:srgbClr val="000000"/>
                </a:solidFill>
                <a:latin typeface="Georgia" pitchFamily="18" charset="0"/>
              </a:rPr>
              <a:t>и самовыражению </a:t>
            </a:r>
            <a:r>
              <a:rPr lang="ru-RU" sz="2800" dirty="0">
                <a:solidFill>
                  <a:srgbClr val="000000"/>
                </a:solidFill>
                <a:latin typeface="Georgia" pitchFamily="18" charset="0"/>
              </a:rPr>
              <a:t>личности;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solidFill>
                  <a:srgbClr val="000000"/>
                </a:solidFill>
                <a:latin typeface="Georgia" pitchFamily="18" charset="0"/>
              </a:rPr>
              <a:t>Создает условия для социализации, усиливая адаптационные способности, корректирует коммуникативные качества, помогает осознанию чувства удовлетворения, радости, успешности.</a:t>
            </a:r>
          </a:p>
          <a:p>
            <a:pPr>
              <a:lnSpc>
                <a:spcPct val="90000"/>
              </a:lnSpc>
            </a:pPr>
            <a:endParaRPr lang="ru-RU" sz="2800" b="1" dirty="0">
              <a:solidFill>
                <a:srgbClr val="0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957387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0000CC"/>
                </a:solidFill>
                <a:latin typeface="Georgia" pitchFamily="18" charset="0"/>
              </a:rPr>
              <a:t>Ни один другой вид театрализованной деятельности  так не способствует развитию артистизма, выразительности движений и речи, как игра-драматизация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2000240"/>
            <a:ext cx="6786610" cy="468906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85728"/>
            <a:ext cx="8607454" cy="1314450"/>
          </a:xfrm>
        </p:spPr>
        <p:txBody>
          <a:bodyPr>
            <a:normAutofit fontScale="90000"/>
          </a:bodyPr>
          <a:lstStyle/>
          <a:p>
            <a:r>
              <a:rPr lang="ru-RU" sz="4800" b="1" dirty="0">
                <a:solidFill>
                  <a:srgbClr val="0000CC"/>
                </a:solidFill>
                <a:latin typeface="Georgia" pitchFamily="18" charset="0"/>
              </a:rPr>
              <a:t>Театрализованная деятельность-это…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571472" y="1500174"/>
            <a:ext cx="8329610" cy="5097476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 dirty="0">
                <a:solidFill>
                  <a:srgbClr val="0000CC"/>
                </a:solidFill>
                <a:latin typeface="Georgia" pitchFamily="18" charset="0"/>
              </a:rPr>
              <a:t>   </a:t>
            </a:r>
            <a:r>
              <a:rPr lang="ru-RU" sz="4000" b="1" dirty="0">
                <a:solidFill>
                  <a:srgbClr val="0000CC"/>
                </a:solidFill>
                <a:latin typeface="Georgia" pitchFamily="18" charset="0"/>
              </a:rPr>
              <a:t>…не просто игра!</a:t>
            </a:r>
          </a:p>
          <a:p>
            <a:pPr>
              <a:buFontTx/>
              <a:buNone/>
            </a:pPr>
            <a:r>
              <a:rPr lang="ru-RU" sz="4000" b="1" dirty="0">
                <a:solidFill>
                  <a:srgbClr val="0000CC"/>
                </a:solidFill>
                <a:latin typeface="Georgia" pitchFamily="18" charset="0"/>
              </a:rPr>
              <a:t>   Это прекрасное средство для интенсивного развития речи детей, обогащения словаря, развития мышления, воображения, творческих способностей.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714356"/>
            <a:ext cx="735811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Цель: мастер класса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представление опыта работы по  развитию речи детей через творческую активность в театрализованной деятельности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785794"/>
            <a:ext cx="7572428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Задачи: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Пробудить интерес к театральному </a:t>
            </a: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творчеству, сформировать мотивы обучения </a:t>
            </a: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основам сценического искусства.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Учить распознавать атмосферу события, места, времени; уметь вживаться в эту атмосферу.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Стимулировать к поиску выразительных средств для создания образа, используя: движение, мимику, жест, выразительность интонаций.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умения по средствам образной выразительности определять эмоциональное состояние персонажей.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 навыки импровизации.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Поощрение инициативы при создании образа.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142852"/>
            <a:ext cx="7143800" cy="1274786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На что направлена театрализованная деятельность?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857224" y="1412875"/>
            <a:ext cx="8107388" cy="5230835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 развитие у ее участников ощущений, чувств, эмоций;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 развитие мышления, воображения, внимания, памяти;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 развитие фантазии;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 формирование волевых качеств;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 развитие многих навыков и умений(речевых,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коммуникативных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организаторских, двигательных и т.д.)</a:t>
            </a:r>
          </a:p>
          <a:p>
            <a:endParaRPr lang="ru-RU" b="1" dirty="0">
              <a:solidFill>
                <a:srgbClr val="0000CC"/>
              </a:solidFill>
              <a:latin typeface="Georg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285728"/>
            <a:ext cx="8143932" cy="1093787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Влияние театрализованной игры на развитие речи ребенка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863600" y="1928802"/>
            <a:ext cx="8066118" cy="458947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Театрализованная игра: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Стимулирует активную речь за счет расширения словарного запаса;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Ребенок усваивает богатство родного языка, его выразительные средства(динамику, темп, интонацию и др.);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Совершенствует артикуляционный аппарат;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Формируется диалогическая, эмоционально насыщенная, выразительная речь.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111234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Речь ребенка и различные виды театра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57298"/>
            <a:ext cx="4787900" cy="5214974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ru-RU" sz="2800" b="1" dirty="0">
                <a:solidFill>
                  <a:srgbClr val="0000CC"/>
                </a:solidFill>
                <a:latin typeface="Georgia" pitchFamily="18" charset="0"/>
              </a:rPr>
              <a:t>Пальчиковый    театр</a:t>
            </a:r>
          </a:p>
          <a:p>
            <a:pPr>
              <a:buFontTx/>
              <a:buNone/>
            </a:pPr>
            <a:r>
              <a:rPr lang="ru-RU" sz="2400" dirty="0">
                <a:solidFill>
                  <a:srgbClr val="0000CC"/>
                </a:solidFill>
                <a:latin typeface="Georgia" pitchFamily="18" charset="0"/>
              </a:rPr>
              <a:t>*</a:t>
            </a:r>
            <a:r>
              <a:rPr lang="ru-RU" sz="2800" dirty="0">
                <a:solidFill>
                  <a:srgbClr val="000000"/>
                </a:solidFill>
                <a:latin typeface="Georgia" pitchFamily="18" charset="0"/>
              </a:rPr>
              <a:t>Способствует развитию речи, внимания, памяти;</a:t>
            </a:r>
          </a:p>
          <a:p>
            <a:pPr>
              <a:buFontTx/>
              <a:buNone/>
            </a:pPr>
            <a:r>
              <a:rPr lang="ru-RU" sz="2800" dirty="0">
                <a:solidFill>
                  <a:srgbClr val="0000CC"/>
                </a:solidFill>
                <a:latin typeface="Georgia" pitchFamily="18" charset="0"/>
              </a:rPr>
              <a:t>*</a:t>
            </a:r>
            <a:r>
              <a:rPr lang="ru-RU" sz="2800" dirty="0">
                <a:solidFill>
                  <a:srgbClr val="000000"/>
                </a:solidFill>
                <a:latin typeface="Georgia" pitchFamily="18" charset="0"/>
              </a:rPr>
              <a:t>формирует пространственные представления;</a:t>
            </a:r>
          </a:p>
          <a:p>
            <a:pPr>
              <a:buFontTx/>
              <a:buNone/>
            </a:pPr>
            <a:r>
              <a:rPr lang="ru-RU" sz="2800" dirty="0">
                <a:solidFill>
                  <a:srgbClr val="0000CC"/>
                </a:solidFill>
                <a:latin typeface="Georgia" pitchFamily="18" charset="0"/>
              </a:rPr>
              <a:t>*</a:t>
            </a:r>
            <a:r>
              <a:rPr lang="ru-RU" sz="2800" dirty="0">
                <a:solidFill>
                  <a:srgbClr val="000000"/>
                </a:solidFill>
                <a:latin typeface="Georgia" pitchFamily="18" charset="0"/>
              </a:rPr>
              <a:t>развивает ловкость, точность, выразительность, координацию движений;</a:t>
            </a:r>
          </a:p>
          <a:p>
            <a:pPr>
              <a:buFontTx/>
              <a:buNone/>
            </a:pPr>
            <a:r>
              <a:rPr lang="ru-RU" sz="2800" dirty="0">
                <a:solidFill>
                  <a:srgbClr val="0000CC"/>
                </a:solidFill>
                <a:latin typeface="Georgia" pitchFamily="18" charset="0"/>
              </a:rPr>
              <a:t>*</a:t>
            </a:r>
            <a:r>
              <a:rPr lang="ru-RU" sz="2800" dirty="0">
                <a:solidFill>
                  <a:srgbClr val="000000"/>
                </a:solidFill>
                <a:latin typeface="Georgia" pitchFamily="18" charset="0"/>
              </a:rPr>
              <a:t> повышает работоспособность, тонус коры головного мозга.</a:t>
            </a:r>
          </a:p>
        </p:txBody>
      </p:sp>
      <p:pic>
        <p:nvPicPr>
          <p:cNvPr id="6" name="Содержимое 5" descr="3837143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857752" y="1428736"/>
            <a:ext cx="4071966" cy="41169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7" name="Rectangle 19"/>
          <p:cNvSpPr>
            <a:spLocks noGrp="1" noChangeArrowheads="1"/>
          </p:cNvSpPr>
          <p:nvPr>
            <p:ph type="title"/>
          </p:nvPr>
        </p:nvSpPr>
        <p:spPr>
          <a:xfrm>
            <a:off x="442913" y="-100013"/>
            <a:ext cx="8243887" cy="100013"/>
          </a:xfrm>
        </p:spPr>
        <p:txBody>
          <a:bodyPr>
            <a:normAutofit fontScale="90000"/>
          </a:bodyPr>
          <a:lstStyle/>
          <a:p>
            <a:endParaRPr lang="ru-RU" sz="4000"/>
          </a:p>
        </p:txBody>
      </p:sp>
      <p:sp>
        <p:nvSpPr>
          <p:cNvPr id="27662" name="Rectangle 14"/>
          <p:cNvSpPr>
            <a:spLocks noGrp="1" noChangeArrowheads="1"/>
          </p:cNvSpPr>
          <p:nvPr>
            <p:ph type="body" sz="half" idx="1"/>
          </p:nvPr>
        </p:nvSpPr>
        <p:spPr>
          <a:xfrm>
            <a:off x="428596" y="500042"/>
            <a:ext cx="4038600" cy="5572164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dirty="0"/>
              <a:t>   </a:t>
            </a:r>
            <a:endParaRPr lang="ru-RU" sz="2800" b="1" dirty="0" smtClean="0"/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ru-RU" sz="2800" dirty="0" smtClean="0">
                <a:solidFill>
                  <a:srgbClr val="000000"/>
                </a:solidFill>
                <a:latin typeface="Georgia" pitchFamily="18" charset="0"/>
              </a:rPr>
              <a:t>Стимулирование </a:t>
            </a:r>
            <a:r>
              <a:rPr lang="ru-RU" sz="2800" dirty="0">
                <a:solidFill>
                  <a:srgbClr val="000000"/>
                </a:solidFill>
                <a:latin typeface="Georgia" pitchFamily="18" charset="0"/>
              </a:rPr>
              <a:t>кончиков пальцев, движение кистями рук, игра с пальцами ускоряют процесс речевого и умственного развития </a:t>
            </a:r>
          </a:p>
        </p:txBody>
      </p:sp>
      <p:pic>
        <p:nvPicPr>
          <p:cNvPr id="7" name="Содержимое 6" descr="6ee4613a2a2347488ced1fe79e4f0ce2_1_.jpg"/>
          <p:cNvPicPr>
            <a:picLocks noGrp="1" noChangeAspect="1"/>
          </p:cNvPicPr>
          <p:nvPr>
            <p:ph sz="quarter" idx="3"/>
          </p:nvPr>
        </p:nvPicPr>
        <p:blipFill>
          <a:blip r:embed="rId2" cstate="email"/>
          <a:stretch>
            <a:fillRect/>
          </a:stretch>
        </p:blipFill>
        <p:spPr>
          <a:xfrm>
            <a:off x="4857752" y="1857364"/>
            <a:ext cx="3810027" cy="285752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6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6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7" grpId="0"/>
      <p:bldP spid="2766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0"/>
            <a:ext cx="8858280" cy="131445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0000CC"/>
                </a:solidFill>
                <a:latin typeface="Georgia" pitchFamily="18" charset="0"/>
              </a:rPr>
              <a:t>Театр картинок и фланелеграф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972072"/>
          </a:xfrm>
        </p:spPr>
        <p:txBody>
          <a:bodyPr>
            <a:noAutofit/>
          </a:bodyPr>
          <a:lstStyle/>
          <a:p>
            <a:r>
              <a:rPr lang="ru-RU" sz="2600" dirty="0">
                <a:solidFill>
                  <a:srgbClr val="000000"/>
                </a:solidFill>
                <a:latin typeface="Georgia" pitchFamily="18" charset="0"/>
              </a:rPr>
              <a:t>Развивают творческие </a:t>
            </a:r>
            <a:r>
              <a:rPr lang="ru-RU" sz="2600" dirty="0" smtClean="0">
                <a:solidFill>
                  <a:srgbClr val="000000"/>
                </a:solidFill>
                <a:latin typeface="Georgia" pitchFamily="18" charset="0"/>
              </a:rPr>
              <a:t>способности.</a:t>
            </a:r>
            <a:endParaRPr lang="ru-RU" sz="2600" dirty="0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ru-RU" sz="2600" dirty="0">
                <a:solidFill>
                  <a:srgbClr val="000000"/>
                </a:solidFill>
                <a:latin typeface="Georgia" pitchFamily="18" charset="0"/>
              </a:rPr>
              <a:t>Содействуют эстетическому </a:t>
            </a:r>
            <a:r>
              <a:rPr lang="ru-RU" sz="2600" dirty="0" smtClean="0">
                <a:solidFill>
                  <a:srgbClr val="000000"/>
                </a:solidFill>
                <a:latin typeface="Georgia" pitchFamily="18" charset="0"/>
              </a:rPr>
              <a:t>воспитанию.</a:t>
            </a:r>
            <a:endParaRPr lang="ru-RU" sz="2600" dirty="0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ru-RU" sz="2600" dirty="0">
                <a:solidFill>
                  <a:srgbClr val="000000"/>
                </a:solidFill>
                <a:latin typeface="Georgia" pitchFamily="18" charset="0"/>
              </a:rPr>
              <a:t>Развивают ловкость, умение управлять своими движениями, концентрировать внимание на одном виде деятельности.</a:t>
            </a:r>
          </a:p>
        </p:txBody>
      </p:sp>
      <p:pic>
        <p:nvPicPr>
          <p:cNvPr id="6" name="Содержимое 5" descr="fa9380e4ae1e5ebe70cd7ff773699eec.jpg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4786314" y="2571744"/>
            <a:ext cx="3602943" cy="250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Содержимое 6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3" y="103188"/>
            <a:ext cx="8472518" cy="682606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000CC"/>
                </a:solidFill>
                <a:latin typeface="Georgia" pitchFamily="18" charset="0"/>
              </a:rPr>
              <a:t>Конусный, настольный театр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500034" y="1285860"/>
            <a:ext cx="4038600" cy="4456113"/>
          </a:xfrm>
        </p:spPr>
        <p:txBody>
          <a:bodyPr>
            <a:noAutofit/>
          </a:bodyPr>
          <a:lstStyle/>
          <a:p>
            <a:pPr marL="0" indent="0">
              <a:lnSpc>
                <a:spcPct val="130000"/>
              </a:lnSpc>
              <a:spcBef>
                <a:spcPts val="0"/>
              </a:spcBef>
            </a:pPr>
            <a:r>
              <a:rPr lang="ru-RU" sz="2600" dirty="0">
                <a:solidFill>
                  <a:srgbClr val="000000"/>
                </a:solidFill>
                <a:latin typeface="Georgia" pitchFamily="18" charset="0"/>
              </a:rPr>
              <a:t>Помогает учить детей координировать движения рук и глаз;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</a:pPr>
            <a:r>
              <a:rPr lang="ru-RU" sz="2600" dirty="0">
                <a:solidFill>
                  <a:srgbClr val="000000"/>
                </a:solidFill>
                <a:latin typeface="Georgia" pitchFamily="18" charset="0"/>
              </a:rPr>
              <a:t>Сопровождать движения пальцев речью;</a:t>
            </a:r>
          </a:p>
          <a:p>
            <a:pPr marL="0" indent="0">
              <a:lnSpc>
                <a:spcPct val="130000"/>
              </a:lnSpc>
              <a:spcBef>
                <a:spcPts val="0"/>
              </a:spcBef>
            </a:pPr>
            <a:r>
              <a:rPr lang="ru-RU" sz="2600" dirty="0">
                <a:solidFill>
                  <a:srgbClr val="000000"/>
                </a:solidFill>
                <a:latin typeface="Georgia" pitchFamily="18" charset="0"/>
              </a:rPr>
              <a:t>Побуждает выражать свои эмоции посредством мимики и речи.</a:t>
            </a:r>
          </a:p>
        </p:txBody>
      </p:sp>
      <p:pic>
        <p:nvPicPr>
          <p:cNvPr id="9" name="Объект 2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2066" y="2071678"/>
            <a:ext cx="2857520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8" grpId="0" build="p"/>
    </p:bldLst>
  </p:timing>
</p:sld>
</file>

<file path=ppt/theme/theme1.xml><?xml version="1.0" encoding="utf-8"?>
<a:theme xmlns:a="http://schemas.openxmlformats.org/drawingml/2006/main" name="театр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мастер класс для Т.И.</Template>
  <TotalTime>509</TotalTime>
  <Words>526</Words>
  <Application>Microsoft Office PowerPoint</Application>
  <PresentationFormat>Экран (4:3)</PresentationFormat>
  <Paragraphs>64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театральная</vt:lpstr>
      <vt:lpstr>Театрализованная деятельность  в ДОУ </vt:lpstr>
      <vt:lpstr>Слайд 2</vt:lpstr>
      <vt:lpstr>Слайд 3</vt:lpstr>
      <vt:lpstr>На что направлена театрализованная деятельность?</vt:lpstr>
      <vt:lpstr>Влияние театрализованной игры на развитие речи ребенка</vt:lpstr>
      <vt:lpstr>Речь ребенка и различные виды театра</vt:lpstr>
      <vt:lpstr>Слайд 7</vt:lpstr>
      <vt:lpstr>Театр картинок и фланелеграф</vt:lpstr>
      <vt:lpstr>Конусный, настольный театр</vt:lpstr>
      <vt:lpstr>Театр-топотушки</vt:lpstr>
      <vt:lpstr>Театр на перчатке</vt:lpstr>
      <vt:lpstr>Театр кукол Би-ба-бо</vt:lpstr>
      <vt:lpstr>При игре в кукольный театр, используя куклы Би-ба-бо, невозможно играть молча!</vt:lpstr>
      <vt:lpstr>  Игра-драматизация Самый «разговорный» вид театрализованной деятельности. </vt:lpstr>
      <vt:lpstr>Ни один другой вид театрализованной деятельности  так не способствует развитию артистизма, выразительности движений и речи, как игра-драматизация</vt:lpstr>
      <vt:lpstr>Театрализованная деятельность-это…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Театрализованная деятельность в ДОУ и развитие речи ребенка</dc:title>
  <dc:creator>1</dc:creator>
  <cp:lastModifiedBy>User</cp:lastModifiedBy>
  <cp:revision>51</cp:revision>
  <dcterms:created xsi:type="dcterms:W3CDTF">2012-09-13T07:56:08Z</dcterms:created>
  <dcterms:modified xsi:type="dcterms:W3CDTF">2019-12-14T08:52:54Z</dcterms:modified>
</cp:coreProperties>
</file>