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7" r:id="rId2"/>
    <p:sldId id="259" r:id="rId3"/>
    <p:sldId id="273" r:id="rId4"/>
    <p:sldId id="265" r:id="rId5"/>
    <p:sldId id="260" r:id="rId6"/>
    <p:sldId id="272" r:id="rId7"/>
    <p:sldId id="274" r:id="rId8"/>
    <p:sldId id="275" r:id="rId9"/>
    <p:sldId id="266" r:id="rId10"/>
    <p:sldId id="264" r:id="rId11"/>
    <p:sldId id="263" r:id="rId12"/>
    <p:sldId id="268" r:id="rId13"/>
    <p:sldId id="267" r:id="rId14"/>
    <p:sldId id="270" r:id="rId15"/>
    <p:sldId id="261" r:id="rId16"/>
    <p:sldId id="271" r:id="rId17"/>
    <p:sldId id="278" r:id="rId18"/>
    <p:sldId id="279" r:id="rId19"/>
    <p:sldId id="280" r:id="rId20"/>
    <p:sldId id="281" r:id="rId21"/>
    <p:sldId id="257"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E7E2DC26-A499-4E93-9802-A6E3EB1B8126}">
          <p14:sldIdLst>
            <p14:sldId id="277"/>
            <p14:sldId id="259"/>
            <p14:sldId id="273"/>
            <p14:sldId id="265"/>
            <p14:sldId id="260"/>
            <p14:sldId id="272"/>
            <p14:sldId id="274"/>
            <p14:sldId id="275"/>
            <p14:sldId id="266"/>
            <p14:sldId id="264"/>
            <p14:sldId id="263"/>
            <p14:sldId id="268"/>
            <p14:sldId id="267"/>
            <p14:sldId id="270"/>
            <p14:sldId id="261"/>
            <p14:sldId id="271"/>
            <p14:sldId id="278"/>
            <p14:sldId id="279"/>
            <p14:sldId id="280"/>
            <p14:sldId id="281"/>
            <p14:sldId id="257"/>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33E"/>
    <a:srgbClr val="001626"/>
    <a:srgbClr val="0067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128" autoAdjust="0"/>
  </p:normalViewPr>
  <p:slideViewPr>
    <p:cSldViewPr snapToGrid="0">
      <p:cViewPr varScale="1">
        <p:scale>
          <a:sx n="66" d="100"/>
          <a:sy n="66" d="100"/>
        </p:scale>
        <p:origin x="87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a:t>
          </a:r>
          <a:r>
            <a:rPr lang="ru-RU" sz="2800" i="1"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письменная контрольная работа</a:t>
          </a:r>
          <a:r>
            <a:rPr lang="ru-RU" sz="2800" i="1" dirty="0" smtClean="0">
              <a:latin typeface="Times New Roman" panose="02020603050405020304" pitchFamily="18" charset="0"/>
              <a:cs typeface="Times New Roman" panose="02020603050405020304" pitchFamily="18" charset="0"/>
            </a:rPr>
            <a:t>;</a:t>
          </a:r>
          <a:endParaRPr lang="ru-RU" sz="28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a:t>
          </a:r>
          <a:r>
            <a:rPr lang="ru-RU" sz="2800" i="1"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тестирование</a:t>
          </a:r>
          <a:r>
            <a:rPr lang="ru-RU" sz="2800" i="1" dirty="0" smtClean="0">
              <a:latin typeface="Times New Roman" panose="02020603050405020304" pitchFamily="18" charset="0"/>
              <a:cs typeface="Times New Roman" panose="02020603050405020304" pitchFamily="18" charset="0"/>
            </a:rPr>
            <a:t>;</a:t>
          </a:r>
          <a:endParaRPr lang="ru-RU" sz="28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опрос студентов в устной форме; </a:t>
          </a:r>
          <a:endParaRPr lang="ru-RU" sz="28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3DBF4A52-2539-4FEC-BCD4-1FCB6EB92189}">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выполнение практических заданий;</a:t>
          </a:r>
          <a:endParaRPr lang="ru-RU" sz="2800" i="1" dirty="0">
            <a:latin typeface="Times New Roman" panose="02020603050405020304" pitchFamily="18" charset="0"/>
            <a:cs typeface="Times New Roman" panose="02020603050405020304" pitchFamily="18" charset="0"/>
          </a:endParaRPr>
        </a:p>
      </dgm:t>
    </dgm:pt>
    <dgm:pt modelId="{B8FCEFC4-ACBE-4317-9D04-532912119488}" type="parTrans" cxnId="{E04985E1-3638-4C35-92E6-7557B6C762E0}">
      <dgm:prSet/>
      <dgm:spPr/>
      <dgm:t>
        <a:bodyPr/>
        <a:lstStyle/>
        <a:p>
          <a:endParaRPr lang="ru-RU"/>
        </a:p>
      </dgm:t>
    </dgm:pt>
    <dgm:pt modelId="{D8C80BF8-7CA5-4B66-9217-FF8015A5E8F3}" type="sibTrans" cxnId="{E04985E1-3638-4C35-92E6-7557B6C762E0}">
      <dgm:prSet/>
      <dgm:spPr/>
      <dgm:t>
        <a:bodyPr/>
        <a:lstStyle/>
        <a:p>
          <a:endParaRPr lang="ru-RU"/>
        </a:p>
      </dgm:t>
    </dgm:pt>
    <dgm:pt modelId="{7F6BA9BC-DF46-4ABD-A256-C9C7C80851BE}">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выполнения творческого задания,</a:t>
          </a:r>
          <a:endParaRPr lang="ru-RU" sz="2800" i="1" dirty="0">
            <a:latin typeface="Times New Roman" panose="02020603050405020304" pitchFamily="18" charset="0"/>
            <a:cs typeface="Times New Roman" panose="02020603050405020304" pitchFamily="18" charset="0"/>
          </a:endParaRPr>
        </a:p>
      </dgm:t>
    </dgm:pt>
    <dgm:pt modelId="{F097CA62-035C-4701-8338-D85FE4E4EC4A}" type="parTrans" cxnId="{023499E9-4C34-42B8-A08B-158DEDBBCD73}">
      <dgm:prSet/>
      <dgm:spPr/>
      <dgm:t>
        <a:bodyPr/>
        <a:lstStyle/>
        <a:p>
          <a:endParaRPr lang="ru-RU"/>
        </a:p>
      </dgm:t>
    </dgm:pt>
    <dgm:pt modelId="{9C68C271-9CCC-44FB-991E-EBE02D65F60C}" type="sibTrans" cxnId="{023499E9-4C34-42B8-A08B-158DEDBBCD73}">
      <dgm:prSet/>
      <dgm:spPr/>
      <dgm:t>
        <a:bodyPr/>
        <a:lstStyle/>
        <a:p>
          <a:endParaRPr lang="ru-RU"/>
        </a:p>
      </dgm:t>
    </dgm:pt>
    <dgm:pt modelId="{74FBE15E-C194-4603-9469-BB19E364B4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и т.д. в любой комбинации теоретической и практической частей и с использованием других форм на усмотрение преподавателя в зависимости от специфики МДК (ПМ). </a:t>
          </a:r>
          <a:endParaRPr lang="ru-RU" sz="2800" i="1" dirty="0">
            <a:latin typeface="Times New Roman" panose="02020603050405020304" pitchFamily="18" charset="0"/>
            <a:cs typeface="Times New Roman" panose="02020603050405020304" pitchFamily="18" charset="0"/>
          </a:endParaRPr>
        </a:p>
      </dgm:t>
    </dgm:pt>
    <dgm:pt modelId="{C98D6502-6429-4BF7-945D-59E8918154E6}" type="parTrans" cxnId="{7E837D2A-6638-4C6D-B90E-2E69D01C413B}">
      <dgm:prSet/>
      <dgm:spPr/>
      <dgm:t>
        <a:bodyPr/>
        <a:lstStyle/>
        <a:p>
          <a:endParaRPr lang="ru-RU"/>
        </a:p>
      </dgm:t>
    </dgm:pt>
    <dgm:pt modelId="{F57D6942-C8FE-49CA-998F-3ABF55C55CF8}" type="sibTrans" cxnId="{7E837D2A-6638-4C6D-B90E-2E69D01C413B}">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6" custScaleX="208576" custScaleY="80958">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6" custScaleX="225468">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6" custScaleX="248584">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 modelId="{750A1EAF-CBAA-4307-99DC-263C3E566680}" type="pres">
      <dgm:prSet presAssocID="{3DBF4A52-2539-4FEC-BCD4-1FCB6EB92189}" presName="aNode" presStyleLbl="fgAcc1" presStyleIdx="3" presStyleCnt="6" custScaleX="269032">
        <dgm:presLayoutVars>
          <dgm:bulletEnabled val="1"/>
        </dgm:presLayoutVars>
      </dgm:prSet>
      <dgm:spPr/>
      <dgm:t>
        <a:bodyPr/>
        <a:lstStyle/>
        <a:p>
          <a:endParaRPr lang="ru-RU"/>
        </a:p>
      </dgm:t>
    </dgm:pt>
    <dgm:pt modelId="{16BDEE87-633A-4E64-BC22-31194AD83586}" type="pres">
      <dgm:prSet presAssocID="{3DBF4A52-2539-4FEC-BCD4-1FCB6EB92189}" presName="aSpace" presStyleCnt="0"/>
      <dgm:spPr/>
    </dgm:pt>
    <dgm:pt modelId="{B4BACCFD-5141-4113-ACA0-9D3FDDEA4D89}" type="pres">
      <dgm:prSet presAssocID="{7F6BA9BC-DF46-4ABD-A256-C9C7C80851BE}" presName="aNode" presStyleLbl="fgAcc1" presStyleIdx="4" presStyleCnt="6" custScaleX="294815">
        <dgm:presLayoutVars>
          <dgm:bulletEnabled val="1"/>
        </dgm:presLayoutVars>
      </dgm:prSet>
      <dgm:spPr/>
      <dgm:t>
        <a:bodyPr/>
        <a:lstStyle/>
        <a:p>
          <a:endParaRPr lang="ru-RU"/>
        </a:p>
      </dgm:t>
    </dgm:pt>
    <dgm:pt modelId="{3763C98A-F0C8-4A53-A888-1E30782E702F}" type="pres">
      <dgm:prSet presAssocID="{7F6BA9BC-DF46-4ABD-A256-C9C7C80851BE}" presName="aSpace" presStyleCnt="0"/>
      <dgm:spPr/>
    </dgm:pt>
    <dgm:pt modelId="{5039FA1D-B5A3-417C-B82D-81A1EF03F4FF}" type="pres">
      <dgm:prSet presAssocID="{74FBE15E-C194-4603-9469-BB19E364B4A0}" presName="aNode" presStyleLbl="fgAcc1" presStyleIdx="5" presStyleCnt="6" custScaleX="329667" custScaleY="282816">
        <dgm:presLayoutVars>
          <dgm:bulletEnabled val="1"/>
        </dgm:presLayoutVars>
      </dgm:prSet>
      <dgm:spPr/>
      <dgm:t>
        <a:bodyPr/>
        <a:lstStyle/>
        <a:p>
          <a:endParaRPr lang="ru-RU"/>
        </a:p>
      </dgm:t>
    </dgm:pt>
    <dgm:pt modelId="{732A81F1-6FE5-4D1F-8338-9BA1F8C32587}" type="pres">
      <dgm:prSet presAssocID="{74FBE15E-C194-4603-9469-BB19E364B4A0}" presName="aSpace" presStyleCnt="0"/>
      <dgm:spPr/>
    </dgm:pt>
  </dgm:ptLst>
  <dgm:cxnLst>
    <dgm:cxn modelId="{7449C7DC-EBF8-47B6-A98C-67AA54EEC02C}" srcId="{422E6B51-6732-4145-A668-781C22E5430C}" destId="{5D9AC42B-418D-4A52-B00E-187BB7526DA0}" srcOrd="2" destOrd="0" parTransId="{C4CF7CBF-804E-46AF-B128-266D84C5AE2C}" sibTransId="{62D4AA03-4D5A-44EB-AA3B-CFB15AA10CC1}"/>
    <dgm:cxn modelId="{43C32BE8-F362-4287-A92D-44ABD29EA8B6}" type="presOf" srcId="{62CA8504-3236-4FB0-9B05-BB55935D3393}" destId="{E0873E7F-BDFD-4519-A4D6-D06186972E6F}" srcOrd="0" destOrd="0" presId="urn:microsoft.com/office/officeart/2005/8/layout/pyramid2"/>
    <dgm:cxn modelId="{A4ADAF46-8C4E-4F44-8C3B-E8C8244D55D8}" type="presOf" srcId="{74FBE15E-C194-4603-9469-BB19E364B4A0}" destId="{5039FA1D-B5A3-417C-B82D-81A1EF03F4FF}" srcOrd="0" destOrd="0" presId="urn:microsoft.com/office/officeart/2005/8/layout/pyramid2"/>
    <dgm:cxn modelId="{E04985E1-3638-4C35-92E6-7557B6C762E0}" srcId="{422E6B51-6732-4145-A668-781C22E5430C}" destId="{3DBF4A52-2539-4FEC-BCD4-1FCB6EB92189}" srcOrd="3" destOrd="0" parTransId="{B8FCEFC4-ACBE-4317-9D04-532912119488}" sibTransId="{D8C80BF8-7CA5-4B66-9217-FF8015A5E8F3}"/>
    <dgm:cxn modelId="{9B096077-F393-4A00-A639-1300C780ED94}" srcId="{422E6B51-6732-4145-A668-781C22E5430C}" destId="{F56F2E30-F8FF-44B4-8BE2-CBD4BA9975B0}" srcOrd="1" destOrd="0" parTransId="{11F0C3AC-1A3B-44F3-8854-DEB15916F1AD}" sibTransId="{0741DFC6-9B53-4B69-9A66-1C1D6755F3BA}"/>
    <dgm:cxn modelId="{B90C81CB-00F3-4A20-88D4-9D245AF69AA4}" type="presOf" srcId="{5D9AC42B-418D-4A52-B00E-187BB7526DA0}" destId="{A33C7ED4-FBEF-4175-8AAB-190ABD80EA7B}" srcOrd="0" destOrd="0" presId="urn:microsoft.com/office/officeart/2005/8/layout/pyramid2"/>
    <dgm:cxn modelId="{CBEDAC63-E6A7-42BD-BC75-88D5E4886BDC}" type="presOf" srcId="{F56F2E30-F8FF-44B4-8BE2-CBD4BA9975B0}" destId="{5C1858B0-6506-4035-A45F-E43D54C4E747}" srcOrd="0" destOrd="0" presId="urn:microsoft.com/office/officeart/2005/8/layout/pyramid2"/>
    <dgm:cxn modelId="{AD19FC08-F5DA-451D-9CD0-1259C185DC73}" type="presOf" srcId="{422E6B51-6732-4145-A668-781C22E5430C}" destId="{BECD5CA2-CF96-4557-928B-DFC316DACC38}" srcOrd="0" destOrd="0" presId="urn:microsoft.com/office/officeart/2005/8/layout/pyramid2"/>
    <dgm:cxn modelId="{261D096C-C2CE-4604-B942-60D0DD4B8922}" srcId="{422E6B51-6732-4145-A668-781C22E5430C}" destId="{62CA8504-3236-4FB0-9B05-BB55935D3393}" srcOrd="0" destOrd="0" parTransId="{30FF9C14-73FF-4643-AE12-A23717DD5700}" sibTransId="{07E47887-F31F-4E98-949E-D302A66342A4}"/>
    <dgm:cxn modelId="{023499E9-4C34-42B8-A08B-158DEDBBCD73}" srcId="{422E6B51-6732-4145-A668-781C22E5430C}" destId="{7F6BA9BC-DF46-4ABD-A256-C9C7C80851BE}" srcOrd="4" destOrd="0" parTransId="{F097CA62-035C-4701-8338-D85FE4E4EC4A}" sibTransId="{9C68C271-9CCC-44FB-991E-EBE02D65F60C}"/>
    <dgm:cxn modelId="{68A96D19-94DF-45F9-86FB-3A80FC7E6C21}" type="presOf" srcId="{3DBF4A52-2539-4FEC-BCD4-1FCB6EB92189}" destId="{750A1EAF-CBAA-4307-99DC-263C3E566680}" srcOrd="0" destOrd="0" presId="urn:microsoft.com/office/officeart/2005/8/layout/pyramid2"/>
    <dgm:cxn modelId="{440D7D31-2409-4E34-B5B6-EE328EF583B4}" type="presOf" srcId="{7F6BA9BC-DF46-4ABD-A256-C9C7C80851BE}" destId="{B4BACCFD-5141-4113-ACA0-9D3FDDEA4D89}" srcOrd="0" destOrd="0" presId="urn:microsoft.com/office/officeart/2005/8/layout/pyramid2"/>
    <dgm:cxn modelId="{7E837D2A-6638-4C6D-B90E-2E69D01C413B}" srcId="{422E6B51-6732-4145-A668-781C22E5430C}" destId="{74FBE15E-C194-4603-9469-BB19E364B4A0}" srcOrd="5" destOrd="0" parTransId="{C98D6502-6429-4BF7-945D-59E8918154E6}" sibTransId="{F57D6942-C8FE-49CA-998F-3ABF55C55CF8}"/>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 modelId="{C753E092-9E8E-48E5-A2CD-E1F14EC1DF5A}" type="presParOf" srcId="{8D0A2C7D-82C6-4872-8EF8-4270DD007B62}" destId="{750A1EAF-CBAA-4307-99DC-263C3E566680}" srcOrd="6" destOrd="0" presId="urn:microsoft.com/office/officeart/2005/8/layout/pyramid2"/>
    <dgm:cxn modelId="{C2952531-BB26-4303-BF07-210B56B7FF37}" type="presParOf" srcId="{8D0A2C7D-82C6-4872-8EF8-4270DD007B62}" destId="{16BDEE87-633A-4E64-BC22-31194AD83586}" srcOrd="7" destOrd="0" presId="urn:microsoft.com/office/officeart/2005/8/layout/pyramid2"/>
    <dgm:cxn modelId="{17B120E5-D5D2-48BD-BF1F-62D5D1E42788}" type="presParOf" srcId="{8D0A2C7D-82C6-4872-8EF8-4270DD007B62}" destId="{B4BACCFD-5141-4113-ACA0-9D3FDDEA4D89}" srcOrd="8" destOrd="0" presId="urn:microsoft.com/office/officeart/2005/8/layout/pyramid2"/>
    <dgm:cxn modelId="{67325EA1-C678-4B81-9553-4C1F2E18F203}" type="presParOf" srcId="{8D0A2C7D-82C6-4872-8EF8-4270DD007B62}" destId="{3763C98A-F0C8-4A53-A888-1E30782E702F}" srcOrd="9" destOrd="0" presId="urn:microsoft.com/office/officeart/2005/8/layout/pyramid2"/>
    <dgm:cxn modelId="{B74D2049-02C3-4EA7-81C8-CE981FD3CF39}" type="presParOf" srcId="{8D0A2C7D-82C6-4872-8EF8-4270DD007B62}" destId="{5039FA1D-B5A3-417C-B82D-81A1EF03F4FF}" srcOrd="10" destOrd="0" presId="urn:microsoft.com/office/officeart/2005/8/layout/pyramid2"/>
    <dgm:cxn modelId="{D4983F32-14AF-419F-A4EF-B7856DB33408}" type="presParOf" srcId="{8D0A2C7D-82C6-4872-8EF8-4270DD007B62}" destId="{732A81F1-6FE5-4D1F-8338-9BA1F8C32587}" srcOrd="11"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800" i="1" dirty="0" smtClean="0">
              <a:solidFill>
                <a:srgbClr val="001626"/>
              </a:solidFill>
              <a:latin typeface="Times New Roman" panose="02020603050405020304" pitchFamily="18" charset="0"/>
              <a:cs typeface="Times New Roman" panose="02020603050405020304" pitchFamily="18" charset="0"/>
            </a:rPr>
            <a:t>       - перечень теоретических вопросов и практических заданий;</a:t>
          </a:r>
          <a:endParaRPr lang="ru-RU" sz="2800" i="1" dirty="0">
            <a:solidFill>
              <a:srgbClr val="001626"/>
            </a:solidFill>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800" i="1" dirty="0" smtClean="0">
              <a:solidFill>
                <a:srgbClr val="001626"/>
              </a:solidFill>
              <a:latin typeface="Times New Roman" panose="02020603050405020304" pitchFamily="18" charset="0"/>
              <a:cs typeface="Times New Roman" panose="02020603050405020304" pitchFamily="18" charset="0"/>
            </a:rPr>
            <a:t>       - билеты, содержащие теоретические вопросы и практические задания.  </a:t>
          </a:r>
          <a:endParaRPr lang="ru-RU" sz="2800" i="1" dirty="0">
            <a:solidFill>
              <a:srgbClr val="001626"/>
            </a:solidFill>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10515" custLinFactNeighborY="-1531"/>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2" custScaleX="234625" custScaleY="46033">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2" custScaleX="279811" custScaleY="46447">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Lst>
  <dgm:cxnLst>
    <dgm:cxn modelId="{CBEDAC63-E6A7-42BD-BC75-88D5E4886BDC}" type="presOf" srcId="{F56F2E30-F8FF-44B4-8BE2-CBD4BA9975B0}" destId="{5C1858B0-6506-4035-A45F-E43D54C4E747}"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261D096C-C2CE-4604-B942-60D0DD4B8922}" srcId="{422E6B51-6732-4145-A668-781C22E5430C}" destId="{62CA8504-3236-4FB0-9B05-BB55935D3393}" srcOrd="0" destOrd="0" parTransId="{30FF9C14-73FF-4643-AE12-A23717DD5700}" sibTransId="{07E47887-F31F-4E98-949E-D302A66342A4}"/>
    <dgm:cxn modelId="{AD19FC08-F5DA-451D-9CD0-1259C185DC73}" type="presOf" srcId="{422E6B51-6732-4145-A668-781C22E5430C}" destId="{BECD5CA2-CF96-4557-928B-DFC316DACC38}" srcOrd="0" destOrd="0" presId="urn:microsoft.com/office/officeart/2005/8/layout/pyramid2"/>
    <dgm:cxn modelId="{43C32BE8-F362-4287-A92D-44ABD29EA8B6}" type="presOf" srcId="{62CA8504-3236-4FB0-9B05-BB55935D3393}" destId="{E0873E7F-BDFD-4519-A4D6-D06186972E6F}" srcOrd="0" destOrd="0" presId="urn:microsoft.com/office/officeart/2005/8/layout/pyramid2"/>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6EC4BA1-7AF8-433A-9619-C6F0D8DB8833}" type="doc">
      <dgm:prSet loTypeId="urn:microsoft.com/office/officeart/2005/8/layout/pyramid2" loCatId="list" qsTypeId="urn:microsoft.com/office/officeart/2005/8/quickstyle/simple1" qsCatId="simple" csTypeId="urn:microsoft.com/office/officeart/2005/8/colors/accent1_2" csCatId="accent1" phldr="1"/>
      <dgm:spPr/>
    </dgm:pt>
    <dgm:pt modelId="{F5B7C16B-CB92-4218-B7AC-82C1072968A7}">
      <dgm:prSet phldrT="[Текст]" custT="1"/>
      <dgm:spPr>
        <a:ln>
          <a:solidFill>
            <a:srgbClr val="00233E"/>
          </a:solidFill>
        </a:ln>
      </dgm:spPr>
      <dgm:t>
        <a:bodyPr/>
        <a:lstStyle/>
        <a:p>
          <a:pPr algn="just"/>
          <a:r>
            <a:rPr lang="ru-RU" sz="2800" i="1" dirty="0" smtClean="0">
              <a:latin typeface="Times New Roman" panose="02020603050405020304" pitchFamily="18" charset="0"/>
              <a:cs typeface="Times New Roman" panose="02020603050405020304" pitchFamily="18" charset="0"/>
            </a:rPr>
            <a:t>       - усвоенные знания, </a:t>
          </a:r>
          <a:endParaRPr lang="ru-RU" sz="2800" i="1" dirty="0">
            <a:latin typeface="Times New Roman" panose="02020603050405020304" pitchFamily="18" charset="0"/>
            <a:cs typeface="Times New Roman" panose="02020603050405020304" pitchFamily="18" charset="0"/>
          </a:endParaRPr>
        </a:p>
      </dgm:t>
    </dgm:pt>
    <dgm:pt modelId="{279426AD-B80A-4E99-81F1-DD0F87AB611C}" type="parTrans" cxnId="{6867B4E7-D02C-46D9-B406-EF5CD58582E0}">
      <dgm:prSet/>
      <dgm:spPr/>
      <dgm:t>
        <a:bodyPr/>
        <a:lstStyle/>
        <a:p>
          <a:endParaRPr lang="ru-RU"/>
        </a:p>
      </dgm:t>
    </dgm:pt>
    <dgm:pt modelId="{A1AD0E75-D167-4699-AED9-7606F9ECD120}" type="sibTrans" cxnId="{6867B4E7-D02C-46D9-B406-EF5CD58582E0}">
      <dgm:prSet/>
      <dgm:spPr/>
      <dgm:t>
        <a:bodyPr/>
        <a:lstStyle/>
        <a:p>
          <a:endParaRPr lang="ru-RU"/>
        </a:p>
      </dgm:t>
    </dgm:pt>
    <dgm:pt modelId="{3B1094C9-5F2F-4AD4-AF19-BE0D89E09AB0}">
      <dgm:prSet phldrT="[Текст]" custT="1"/>
      <dgm:spPr>
        <a:ln>
          <a:solidFill>
            <a:srgbClr val="00233E"/>
          </a:solidFill>
        </a:ln>
      </dgm:spPr>
      <dgm:t>
        <a:bodyPr/>
        <a:lstStyle/>
        <a:p>
          <a:pPr algn="just"/>
          <a:r>
            <a:rPr lang="ru-RU" sz="2800" i="1" dirty="0" smtClean="0">
              <a:latin typeface="Times New Roman" panose="02020603050405020304" pitchFamily="18" charset="0"/>
              <a:cs typeface="Times New Roman" panose="02020603050405020304" pitchFamily="18" charset="0"/>
            </a:rPr>
            <a:t>       - освоенные умения, </a:t>
          </a:r>
          <a:endParaRPr lang="ru-RU" sz="2800" i="1" dirty="0">
            <a:latin typeface="Times New Roman" panose="02020603050405020304" pitchFamily="18" charset="0"/>
            <a:cs typeface="Times New Roman" panose="02020603050405020304" pitchFamily="18" charset="0"/>
          </a:endParaRPr>
        </a:p>
      </dgm:t>
    </dgm:pt>
    <dgm:pt modelId="{C5002CBD-C9C2-4319-B254-5DC9A4E9ACFB}" type="parTrans" cxnId="{60459F31-1306-4B68-8677-28149DB52EC8}">
      <dgm:prSet/>
      <dgm:spPr/>
      <dgm:t>
        <a:bodyPr/>
        <a:lstStyle/>
        <a:p>
          <a:endParaRPr lang="ru-RU"/>
        </a:p>
      </dgm:t>
    </dgm:pt>
    <dgm:pt modelId="{6EA4E5F7-58DC-4D78-86F5-AB14C9C68830}" type="sibTrans" cxnId="{60459F31-1306-4B68-8677-28149DB52EC8}">
      <dgm:prSet/>
      <dgm:spPr/>
      <dgm:t>
        <a:bodyPr/>
        <a:lstStyle/>
        <a:p>
          <a:endParaRPr lang="ru-RU"/>
        </a:p>
      </dgm:t>
    </dgm:pt>
    <dgm:pt modelId="{E13A77D6-59AC-4C65-9E08-90A2E9FA0B4D}">
      <dgm:prSet phldrT="[Текст]" custT="1"/>
      <dgm:spPr>
        <a:ln>
          <a:solidFill>
            <a:srgbClr val="00233E"/>
          </a:solidFill>
        </a:ln>
      </dgm:spPr>
      <dgm:t>
        <a:bodyPr/>
        <a:lstStyle/>
        <a:p>
          <a:pPr algn="just"/>
          <a:r>
            <a:rPr lang="ru-RU" sz="3100" dirty="0" smtClean="0"/>
            <a:t>       </a:t>
          </a:r>
          <a:r>
            <a:rPr lang="ru-RU" sz="2800" i="1" dirty="0" smtClean="0">
              <a:latin typeface="Times New Roman" panose="02020603050405020304" pitchFamily="18" charset="0"/>
              <a:cs typeface="Times New Roman" panose="02020603050405020304" pitchFamily="18" charset="0"/>
            </a:rPr>
            <a:t>- сформированные компетенции.  </a:t>
          </a:r>
          <a:endParaRPr lang="ru-RU" sz="2800" i="1" dirty="0">
            <a:latin typeface="Times New Roman" panose="02020603050405020304" pitchFamily="18" charset="0"/>
            <a:cs typeface="Times New Roman" panose="02020603050405020304" pitchFamily="18" charset="0"/>
          </a:endParaRPr>
        </a:p>
      </dgm:t>
    </dgm:pt>
    <dgm:pt modelId="{3E22977B-47D4-4449-BD41-53F852222945}" type="parTrans" cxnId="{793AEE6B-611F-4F43-8150-692DE94EFFBA}">
      <dgm:prSet/>
      <dgm:spPr/>
      <dgm:t>
        <a:bodyPr/>
        <a:lstStyle/>
        <a:p>
          <a:endParaRPr lang="ru-RU"/>
        </a:p>
      </dgm:t>
    </dgm:pt>
    <dgm:pt modelId="{5FAB0B65-6AD2-4084-9D2C-C1365CE8819E}" type="sibTrans" cxnId="{793AEE6B-611F-4F43-8150-692DE94EFFBA}">
      <dgm:prSet/>
      <dgm:spPr/>
      <dgm:t>
        <a:bodyPr/>
        <a:lstStyle/>
        <a:p>
          <a:endParaRPr lang="ru-RU"/>
        </a:p>
      </dgm:t>
    </dgm:pt>
    <dgm:pt modelId="{75E860F0-F5B1-42C4-BA23-2C07485A1CF0}" type="pres">
      <dgm:prSet presAssocID="{86EC4BA1-7AF8-433A-9619-C6F0D8DB8833}" presName="compositeShape" presStyleCnt="0">
        <dgm:presLayoutVars>
          <dgm:dir/>
          <dgm:resizeHandles/>
        </dgm:presLayoutVars>
      </dgm:prSet>
      <dgm:spPr/>
    </dgm:pt>
    <dgm:pt modelId="{59689AE2-0B69-43D3-A26F-39C2A0FAD14B}" type="pres">
      <dgm:prSet presAssocID="{86EC4BA1-7AF8-433A-9619-C6F0D8DB8833}" presName="pyramid" presStyleLbl="node1" presStyleIdx="0" presStyleCnt="1" custLinFactNeighborX="-36869"/>
      <dgm:spPr>
        <a:solidFill>
          <a:schemeClr val="accent1">
            <a:lumMod val="20000"/>
            <a:lumOff val="80000"/>
          </a:schemeClr>
        </a:solidFill>
      </dgm:spPr>
    </dgm:pt>
    <dgm:pt modelId="{680676BE-8B99-42A4-BD20-8F8ABCA16A4C}" type="pres">
      <dgm:prSet presAssocID="{86EC4BA1-7AF8-433A-9619-C6F0D8DB8833}" presName="theList" presStyleCnt="0"/>
      <dgm:spPr/>
    </dgm:pt>
    <dgm:pt modelId="{A2505DED-BE13-4A8E-943B-9226B561989D}" type="pres">
      <dgm:prSet presAssocID="{F5B7C16B-CB92-4218-B7AC-82C1072968A7}" presName="aNode" presStyleLbl="fgAcc1" presStyleIdx="0" presStyleCnt="3" custScaleX="287152">
        <dgm:presLayoutVars>
          <dgm:bulletEnabled val="1"/>
        </dgm:presLayoutVars>
      </dgm:prSet>
      <dgm:spPr/>
      <dgm:t>
        <a:bodyPr/>
        <a:lstStyle/>
        <a:p>
          <a:endParaRPr lang="ru-RU"/>
        </a:p>
      </dgm:t>
    </dgm:pt>
    <dgm:pt modelId="{C36AC7E2-5D8F-4575-86A7-9D202E11BAE3}" type="pres">
      <dgm:prSet presAssocID="{F5B7C16B-CB92-4218-B7AC-82C1072968A7}" presName="aSpace" presStyleCnt="0"/>
      <dgm:spPr/>
    </dgm:pt>
    <dgm:pt modelId="{25289836-11FF-4415-87E8-661B96EF0EE5}" type="pres">
      <dgm:prSet presAssocID="{3B1094C9-5F2F-4AD4-AF19-BE0D89E09AB0}" presName="aNode" presStyleLbl="fgAcc1" presStyleIdx="1" presStyleCnt="3" custScaleX="325821">
        <dgm:presLayoutVars>
          <dgm:bulletEnabled val="1"/>
        </dgm:presLayoutVars>
      </dgm:prSet>
      <dgm:spPr/>
      <dgm:t>
        <a:bodyPr/>
        <a:lstStyle/>
        <a:p>
          <a:endParaRPr lang="ru-RU"/>
        </a:p>
      </dgm:t>
    </dgm:pt>
    <dgm:pt modelId="{487AFFA4-1D31-4B1B-9BF8-1C6CA824376D}" type="pres">
      <dgm:prSet presAssocID="{3B1094C9-5F2F-4AD4-AF19-BE0D89E09AB0}" presName="aSpace" presStyleCnt="0"/>
      <dgm:spPr/>
    </dgm:pt>
    <dgm:pt modelId="{585565C9-53C2-45DB-B779-EEE20BE66ED8}" type="pres">
      <dgm:prSet presAssocID="{E13A77D6-59AC-4C65-9E08-90A2E9FA0B4D}" presName="aNode" presStyleLbl="fgAcc1" presStyleIdx="2" presStyleCnt="3" custScaleX="404968">
        <dgm:presLayoutVars>
          <dgm:bulletEnabled val="1"/>
        </dgm:presLayoutVars>
      </dgm:prSet>
      <dgm:spPr/>
      <dgm:t>
        <a:bodyPr/>
        <a:lstStyle/>
        <a:p>
          <a:endParaRPr lang="ru-RU"/>
        </a:p>
      </dgm:t>
    </dgm:pt>
    <dgm:pt modelId="{FEC4B3BB-53F7-4007-836D-5C7B009B050F}" type="pres">
      <dgm:prSet presAssocID="{E13A77D6-59AC-4C65-9E08-90A2E9FA0B4D}" presName="aSpace" presStyleCnt="0"/>
      <dgm:spPr/>
    </dgm:pt>
  </dgm:ptLst>
  <dgm:cxnLst>
    <dgm:cxn modelId="{793AEE6B-611F-4F43-8150-692DE94EFFBA}" srcId="{86EC4BA1-7AF8-433A-9619-C6F0D8DB8833}" destId="{E13A77D6-59AC-4C65-9E08-90A2E9FA0B4D}" srcOrd="2" destOrd="0" parTransId="{3E22977B-47D4-4449-BD41-53F852222945}" sibTransId="{5FAB0B65-6AD2-4084-9D2C-C1365CE8819E}"/>
    <dgm:cxn modelId="{0B45CF6E-8AE9-477B-8CE1-FC13889E3C97}" type="presOf" srcId="{E13A77D6-59AC-4C65-9E08-90A2E9FA0B4D}" destId="{585565C9-53C2-45DB-B779-EEE20BE66ED8}" srcOrd="0" destOrd="0" presId="urn:microsoft.com/office/officeart/2005/8/layout/pyramid2"/>
    <dgm:cxn modelId="{8C2C135D-8F28-450E-B192-39119348F891}" type="presOf" srcId="{F5B7C16B-CB92-4218-B7AC-82C1072968A7}" destId="{A2505DED-BE13-4A8E-943B-9226B561989D}" srcOrd="0" destOrd="0" presId="urn:microsoft.com/office/officeart/2005/8/layout/pyramid2"/>
    <dgm:cxn modelId="{6867B4E7-D02C-46D9-B406-EF5CD58582E0}" srcId="{86EC4BA1-7AF8-433A-9619-C6F0D8DB8833}" destId="{F5B7C16B-CB92-4218-B7AC-82C1072968A7}" srcOrd="0" destOrd="0" parTransId="{279426AD-B80A-4E99-81F1-DD0F87AB611C}" sibTransId="{A1AD0E75-D167-4699-AED9-7606F9ECD120}"/>
    <dgm:cxn modelId="{F5FE42AD-B4CF-4840-A20C-0DE2ADC226D7}" type="presOf" srcId="{3B1094C9-5F2F-4AD4-AF19-BE0D89E09AB0}" destId="{25289836-11FF-4415-87E8-661B96EF0EE5}" srcOrd="0" destOrd="0" presId="urn:microsoft.com/office/officeart/2005/8/layout/pyramid2"/>
    <dgm:cxn modelId="{F37DACA9-7485-40D8-BF99-82C6466CD08A}" type="presOf" srcId="{86EC4BA1-7AF8-433A-9619-C6F0D8DB8833}" destId="{75E860F0-F5B1-42C4-BA23-2C07485A1CF0}" srcOrd="0" destOrd="0" presId="urn:microsoft.com/office/officeart/2005/8/layout/pyramid2"/>
    <dgm:cxn modelId="{60459F31-1306-4B68-8677-28149DB52EC8}" srcId="{86EC4BA1-7AF8-433A-9619-C6F0D8DB8833}" destId="{3B1094C9-5F2F-4AD4-AF19-BE0D89E09AB0}" srcOrd="1" destOrd="0" parTransId="{C5002CBD-C9C2-4319-B254-5DC9A4E9ACFB}" sibTransId="{6EA4E5F7-58DC-4D78-86F5-AB14C9C68830}"/>
    <dgm:cxn modelId="{9104C7AB-88FE-4371-BF59-675E928B36E6}" type="presParOf" srcId="{75E860F0-F5B1-42C4-BA23-2C07485A1CF0}" destId="{59689AE2-0B69-43D3-A26F-39C2A0FAD14B}" srcOrd="0" destOrd="0" presId="urn:microsoft.com/office/officeart/2005/8/layout/pyramid2"/>
    <dgm:cxn modelId="{7C816218-1A56-4969-B607-8BFE3F3FAF36}" type="presParOf" srcId="{75E860F0-F5B1-42C4-BA23-2C07485A1CF0}" destId="{680676BE-8B99-42A4-BD20-8F8ABCA16A4C}" srcOrd="1" destOrd="0" presId="urn:microsoft.com/office/officeart/2005/8/layout/pyramid2"/>
    <dgm:cxn modelId="{3181A16F-5B55-4E17-8E16-DB58E837FB7C}" type="presParOf" srcId="{680676BE-8B99-42A4-BD20-8F8ABCA16A4C}" destId="{A2505DED-BE13-4A8E-943B-9226B561989D}" srcOrd="0" destOrd="0" presId="urn:microsoft.com/office/officeart/2005/8/layout/pyramid2"/>
    <dgm:cxn modelId="{B69F72CE-2C5B-4FCA-B6E5-D55EFD92B73F}" type="presParOf" srcId="{680676BE-8B99-42A4-BD20-8F8ABCA16A4C}" destId="{C36AC7E2-5D8F-4575-86A7-9D202E11BAE3}" srcOrd="1" destOrd="0" presId="urn:microsoft.com/office/officeart/2005/8/layout/pyramid2"/>
    <dgm:cxn modelId="{81175821-31EC-4CE2-A70E-C32BDD1831EC}" type="presParOf" srcId="{680676BE-8B99-42A4-BD20-8F8ABCA16A4C}" destId="{25289836-11FF-4415-87E8-661B96EF0EE5}" srcOrd="2" destOrd="0" presId="urn:microsoft.com/office/officeart/2005/8/layout/pyramid2"/>
    <dgm:cxn modelId="{D5CEFC06-8BAC-4579-8E7A-2D6C02AEB9AA}" type="presParOf" srcId="{680676BE-8B99-42A4-BD20-8F8ABCA16A4C}" destId="{487AFFA4-1D31-4B1B-9BF8-1C6CA824376D}" srcOrd="3" destOrd="0" presId="urn:microsoft.com/office/officeart/2005/8/layout/pyramid2"/>
    <dgm:cxn modelId="{F06C2E92-FECC-4D7E-8CC5-392711ECC039}" type="presParOf" srcId="{680676BE-8B99-42A4-BD20-8F8ABCA16A4C}" destId="{585565C9-53C2-45DB-B779-EEE20BE66ED8}" srcOrd="4" destOrd="0" presId="urn:microsoft.com/office/officeart/2005/8/layout/pyramid2"/>
    <dgm:cxn modelId="{DD4A9AB4-C838-41D1-B894-86B7405812E2}" type="presParOf" srcId="{680676BE-8B99-42A4-BD20-8F8ABCA16A4C}" destId="{FEC4B3BB-53F7-4007-836D-5C7B009B050F}"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самостоятельная работа в течение процесса обучения;</a:t>
          </a:r>
          <a:endParaRPr lang="ru-RU" sz="28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непосредственная подготовка в дни, предшествующие зачету по темам курса;</a:t>
          </a:r>
          <a:endParaRPr lang="ru-RU" sz="28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подготовка к ответу на вопросы, содержащиеся в билетах/тестах (при письменной форме проведения дифференцированного зачета).</a:t>
          </a:r>
          <a:endParaRPr lang="ru-RU" sz="28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3" custScaleX="234625" custScaleY="80958">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3" custScaleX="279811">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3" custScaleX="313495">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Lst>
  <dgm:cxnLst>
    <dgm:cxn modelId="{CBEDAC63-E6A7-42BD-BC75-88D5E4886BDC}" type="presOf" srcId="{F56F2E30-F8FF-44B4-8BE2-CBD4BA9975B0}" destId="{5C1858B0-6506-4035-A45F-E43D54C4E747}"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7449C7DC-EBF8-47B6-A98C-67AA54EEC02C}" srcId="{422E6B51-6732-4145-A668-781C22E5430C}" destId="{5D9AC42B-418D-4A52-B00E-187BB7526DA0}" srcOrd="2" destOrd="0" parTransId="{C4CF7CBF-804E-46AF-B128-266D84C5AE2C}" sibTransId="{62D4AA03-4D5A-44EB-AA3B-CFB15AA10CC1}"/>
    <dgm:cxn modelId="{261D096C-C2CE-4604-B942-60D0DD4B8922}" srcId="{422E6B51-6732-4145-A668-781C22E5430C}" destId="{62CA8504-3236-4FB0-9B05-BB55935D3393}" srcOrd="0" destOrd="0" parTransId="{30FF9C14-73FF-4643-AE12-A23717DD5700}" sibTransId="{07E47887-F31F-4E98-949E-D302A66342A4}"/>
    <dgm:cxn modelId="{AD19FC08-F5DA-451D-9CD0-1259C185DC73}" type="presOf" srcId="{422E6B51-6732-4145-A668-781C22E5430C}" destId="{BECD5CA2-CF96-4557-928B-DFC316DACC38}" srcOrd="0" destOrd="0" presId="urn:microsoft.com/office/officeart/2005/8/layout/pyramid2"/>
    <dgm:cxn modelId="{B90C81CB-00F3-4A20-88D4-9D245AF69AA4}" type="presOf" srcId="{5D9AC42B-418D-4A52-B00E-187BB7526DA0}" destId="{A33C7ED4-FBEF-4175-8AAB-190ABD80EA7B}" srcOrd="0" destOrd="0" presId="urn:microsoft.com/office/officeart/2005/8/layout/pyramid2"/>
    <dgm:cxn modelId="{43C32BE8-F362-4287-A92D-44ABD29EA8B6}" type="presOf" srcId="{62CA8504-3236-4FB0-9B05-BB55935D3393}" destId="{E0873E7F-BDFD-4519-A4D6-D06186972E6F}" srcOrd="0" destOrd="0" presId="urn:microsoft.com/office/officeart/2005/8/layout/pyramid2"/>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u="none" strike="noStrike"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прежде всего нужно перечитать все лекции, а также материалы, которые готовились к семинарским и практическим занятиям в течение семестра</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u="none" strike="noStrike"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затем надо соотнести эту информацию с вопросами, которые даны к зачету</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	</a:t>
          </a:r>
          <a:r>
            <a:rPr lang="ru-RU" sz="2400" i="1" dirty="0" smtClean="0">
              <a:latin typeface="Times New Roman" panose="02020603050405020304" pitchFamily="18" charset="0"/>
              <a:cs typeface="Times New Roman" panose="02020603050405020304" pitchFamily="18" charset="0"/>
            </a:rPr>
            <a:t>если информации недостаточно, ответы находят в предложенной преподавателем литературе; </a:t>
          </a:r>
          <a:endParaRPr lang="ru-RU" sz="24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3DBF4A52-2539-4FEC-BCD4-1FCB6EB92189}">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рекомендуется делать краткие записи; речь идет не о шпаргалке, а о формировании в сознании четкой логической схемы ответа на вопрос;</a:t>
          </a:r>
          <a:endParaRPr lang="ru-RU" sz="2400" i="1" dirty="0">
            <a:latin typeface="Times New Roman" panose="02020603050405020304" pitchFamily="18" charset="0"/>
            <a:cs typeface="Times New Roman" panose="02020603050405020304" pitchFamily="18" charset="0"/>
          </a:endParaRPr>
        </a:p>
      </dgm:t>
    </dgm:pt>
    <dgm:pt modelId="{B8FCEFC4-ACBE-4317-9D04-532912119488}" type="parTrans" cxnId="{E04985E1-3638-4C35-92E6-7557B6C762E0}">
      <dgm:prSet/>
      <dgm:spPr/>
      <dgm:t>
        <a:bodyPr/>
        <a:lstStyle/>
        <a:p>
          <a:endParaRPr lang="ru-RU"/>
        </a:p>
      </dgm:t>
    </dgm:pt>
    <dgm:pt modelId="{D8C80BF8-7CA5-4B66-9217-FF8015A5E8F3}" type="sibTrans" cxnId="{E04985E1-3638-4C35-92E6-7557B6C762E0}">
      <dgm:prSet/>
      <dgm:spPr/>
      <dgm:t>
        <a:bodyPr/>
        <a:lstStyle/>
        <a:p>
          <a:endParaRPr lang="ru-RU"/>
        </a:p>
      </dgm:t>
    </dgm:pt>
    <dgm:pt modelId="{7F6BA9BC-DF46-4ABD-A256-C9C7C80851BE}">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накануне зачета необходимо повторить ответы, не заглядывая в записи.</a:t>
          </a:r>
          <a:endParaRPr lang="ru-RU" sz="2400" i="1" dirty="0">
            <a:latin typeface="Times New Roman" panose="02020603050405020304" pitchFamily="18" charset="0"/>
            <a:cs typeface="Times New Roman" panose="02020603050405020304" pitchFamily="18" charset="0"/>
          </a:endParaRPr>
        </a:p>
      </dgm:t>
    </dgm:pt>
    <dgm:pt modelId="{F097CA62-035C-4701-8338-D85FE4E4EC4A}" type="parTrans" cxnId="{023499E9-4C34-42B8-A08B-158DEDBBCD73}">
      <dgm:prSet/>
      <dgm:spPr/>
      <dgm:t>
        <a:bodyPr/>
        <a:lstStyle/>
        <a:p>
          <a:endParaRPr lang="ru-RU"/>
        </a:p>
      </dgm:t>
    </dgm:pt>
    <dgm:pt modelId="{9C68C271-9CCC-44FB-991E-EBE02D65F60C}" type="sibTrans" cxnId="{023499E9-4C34-42B8-A08B-158DEDBBCD73}">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5" custScaleX="343975" custScaleY="337950">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5" custScaleX="343975" custScaleY="285912">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5" custScaleX="343081" custScaleY="290429">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 modelId="{750A1EAF-CBAA-4307-99DC-263C3E566680}" type="pres">
      <dgm:prSet presAssocID="{3DBF4A52-2539-4FEC-BCD4-1FCB6EB92189}" presName="aNode" presStyleLbl="fgAcc1" presStyleIdx="3" presStyleCnt="5" custScaleX="343975" custScaleY="257889">
        <dgm:presLayoutVars>
          <dgm:bulletEnabled val="1"/>
        </dgm:presLayoutVars>
      </dgm:prSet>
      <dgm:spPr/>
      <dgm:t>
        <a:bodyPr/>
        <a:lstStyle/>
        <a:p>
          <a:endParaRPr lang="ru-RU"/>
        </a:p>
      </dgm:t>
    </dgm:pt>
    <dgm:pt modelId="{16BDEE87-633A-4E64-BC22-31194AD83586}" type="pres">
      <dgm:prSet presAssocID="{3DBF4A52-2539-4FEC-BCD4-1FCB6EB92189}" presName="aSpace" presStyleCnt="0"/>
      <dgm:spPr/>
    </dgm:pt>
    <dgm:pt modelId="{B4BACCFD-5141-4113-ACA0-9D3FDDEA4D89}" type="pres">
      <dgm:prSet presAssocID="{7F6BA9BC-DF46-4ABD-A256-C9C7C80851BE}" presName="aNode" presStyleLbl="fgAcc1" presStyleIdx="4" presStyleCnt="5" custScaleX="343081" custScaleY="170542">
        <dgm:presLayoutVars>
          <dgm:bulletEnabled val="1"/>
        </dgm:presLayoutVars>
      </dgm:prSet>
      <dgm:spPr/>
      <dgm:t>
        <a:bodyPr/>
        <a:lstStyle/>
        <a:p>
          <a:endParaRPr lang="ru-RU"/>
        </a:p>
      </dgm:t>
    </dgm:pt>
    <dgm:pt modelId="{3763C98A-F0C8-4A53-A888-1E30782E702F}" type="pres">
      <dgm:prSet presAssocID="{7F6BA9BC-DF46-4ABD-A256-C9C7C80851BE}" presName="aSpace" presStyleCnt="0"/>
      <dgm:spPr/>
    </dgm:pt>
  </dgm:ptLst>
  <dgm:cxnLst>
    <dgm:cxn modelId="{AD19FC08-F5DA-451D-9CD0-1259C185DC73}" type="presOf" srcId="{422E6B51-6732-4145-A668-781C22E5430C}" destId="{BECD5CA2-CF96-4557-928B-DFC316DACC38}" srcOrd="0" destOrd="0" presId="urn:microsoft.com/office/officeart/2005/8/layout/pyramid2"/>
    <dgm:cxn modelId="{261D096C-C2CE-4604-B942-60D0DD4B8922}" srcId="{422E6B51-6732-4145-A668-781C22E5430C}" destId="{62CA8504-3236-4FB0-9B05-BB55935D3393}" srcOrd="0" destOrd="0" parTransId="{30FF9C14-73FF-4643-AE12-A23717DD5700}" sibTransId="{07E47887-F31F-4E98-949E-D302A66342A4}"/>
    <dgm:cxn modelId="{E04985E1-3638-4C35-92E6-7557B6C762E0}" srcId="{422E6B51-6732-4145-A668-781C22E5430C}" destId="{3DBF4A52-2539-4FEC-BCD4-1FCB6EB92189}" srcOrd="3" destOrd="0" parTransId="{B8FCEFC4-ACBE-4317-9D04-532912119488}" sibTransId="{D8C80BF8-7CA5-4B66-9217-FF8015A5E8F3}"/>
    <dgm:cxn modelId="{440D7D31-2409-4E34-B5B6-EE328EF583B4}" type="presOf" srcId="{7F6BA9BC-DF46-4ABD-A256-C9C7C80851BE}" destId="{B4BACCFD-5141-4113-ACA0-9D3FDDEA4D89}" srcOrd="0" destOrd="0" presId="urn:microsoft.com/office/officeart/2005/8/layout/pyramid2"/>
    <dgm:cxn modelId="{7449C7DC-EBF8-47B6-A98C-67AA54EEC02C}" srcId="{422E6B51-6732-4145-A668-781C22E5430C}" destId="{5D9AC42B-418D-4A52-B00E-187BB7526DA0}" srcOrd="2" destOrd="0" parTransId="{C4CF7CBF-804E-46AF-B128-266D84C5AE2C}" sibTransId="{62D4AA03-4D5A-44EB-AA3B-CFB15AA10CC1}"/>
    <dgm:cxn modelId="{023499E9-4C34-42B8-A08B-158DEDBBCD73}" srcId="{422E6B51-6732-4145-A668-781C22E5430C}" destId="{7F6BA9BC-DF46-4ABD-A256-C9C7C80851BE}" srcOrd="4" destOrd="0" parTransId="{F097CA62-035C-4701-8338-D85FE4E4EC4A}" sibTransId="{9C68C271-9CCC-44FB-991E-EBE02D65F60C}"/>
    <dgm:cxn modelId="{43C32BE8-F362-4287-A92D-44ABD29EA8B6}" type="presOf" srcId="{62CA8504-3236-4FB0-9B05-BB55935D3393}" destId="{E0873E7F-BDFD-4519-A4D6-D06186972E6F}" srcOrd="0" destOrd="0" presId="urn:microsoft.com/office/officeart/2005/8/layout/pyramid2"/>
    <dgm:cxn modelId="{B90C81CB-00F3-4A20-88D4-9D245AF69AA4}" type="presOf" srcId="{5D9AC42B-418D-4A52-B00E-187BB7526DA0}" destId="{A33C7ED4-FBEF-4175-8AAB-190ABD80EA7B}" srcOrd="0" destOrd="0" presId="urn:microsoft.com/office/officeart/2005/8/layout/pyramid2"/>
    <dgm:cxn modelId="{CBEDAC63-E6A7-42BD-BC75-88D5E4886BDC}" type="presOf" srcId="{F56F2E30-F8FF-44B4-8BE2-CBD4BA9975B0}" destId="{5C1858B0-6506-4035-A45F-E43D54C4E747}"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68A96D19-94DF-45F9-86FB-3A80FC7E6C21}" type="presOf" srcId="{3DBF4A52-2539-4FEC-BCD4-1FCB6EB92189}" destId="{750A1EAF-CBAA-4307-99DC-263C3E566680}" srcOrd="0" destOrd="0" presId="urn:microsoft.com/office/officeart/2005/8/layout/pyramid2"/>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 modelId="{C753E092-9E8E-48E5-A2CD-E1F14EC1DF5A}" type="presParOf" srcId="{8D0A2C7D-82C6-4872-8EF8-4270DD007B62}" destId="{750A1EAF-CBAA-4307-99DC-263C3E566680}" srcOrd="6" destOrd="0" presId="urn:microsoft.com/office/officeart/2005/8/layout/pyramid2"/>
    <dgm:cxn modelId="{C2952531-BB26-4303-BF07-210B56B7FF37}" type="presParOf" srcId="{8D0A2C7D-82C6-4872-8EF8-4270DD007B62}" destId="{16BDEE87-633A-4E64-BC22-31194AD83586}" srcOrd="7" destOrd="0" presId="urn:microsoft.com/office/officeart/2005/8/layout/pyramid2"/>
    <dgm:cxn modelId="{17B120E5-D5D2-48BD-BF1F-62D5D1E42788}" type="presParOf" srcId="{8D0A2C7D-82C6-4872-8EF8-4270DD007B62}" destId="{B4BACCFD-5141-4113-ACA0-9D3FDDEA4D89}" srcOrd="8" destOrd="0" presId="urn:microsoft.com/office/officeart/2005/8/layout/pyramid2"/>
    <dgm:cxn modelId="{67325EA1-C678-4B81-9553-4C1F2E18F203}" type="presParOf" srcId="{8D0A2C7D-82C6-4872-8EF8-4270DD007B62}" destId="{3763C98A-F0C8-4A53-A888-1E30782E702F}"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a:t>
          </a:r>
          <a:r>
            <a:rPr lang="ru-RU" sz="2400" i="1" u="none" strike="noStrike"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глубокое владение материалом</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a:t>
          </a:r>
          <a:r>
            <a:rPr lang="ru-RU" sz="2400" i="1" dirty="0" smtClean="0">
              <a:solidFill>
                <a:srgbClr val="181717"/>
              </a:solidFill>
              <a:effectLst/>
              <a:latin typeface="Times New Roman" panose="02020603050405020304" pitchFamily="18" charset="0"/>
              <a:ea typeface="Times New Roman" panose="02020603050405020304" pitchFamily="18" charset="0"/>
            </a:rPr>
            <a:t>осознанный и обобщенный уровень ответа</a:t>
          </a:r>
          <a:r>
            <a:rPr lang="ru-RU" sz="2400" i="1" dirty="0" smtClean="0">
              <a:latin typeface="Times New Roman" panose="02020603050405020304" pitchFamily="18" charset="0"/>
              <a:cs typeface="Times New Roman" panose="02020603050405020304" pitchFamily="18" charset="0"/>
            </a:rPr>
            <a:t>;</a:t>
          </a:r>
          <a:endParaRPr lang="ru-RU" sz="24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свободное оперирование терминами;</a:t>
          </a:r>
          <a:endParaRPr lang="ru-RU" sz="24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3DBF4A52-2539-4FEC-BCD4-1FCB6EB92189}">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умение раскрыть имеющийся у него практический опыт с точки зрения теории; </a:t>
          </a:r>
          <a:endParaRPr lang="ru-RU" sz="2400" i="1" dirty="0">
            <a:latin typeface="Times New Roman" panose="02020603050405020304" pitchFamily="18" charset="0"/>
            <a:cs typeface="Times New Roman" panose="02020603050405020304" pitchFamily="18" charset="0"/>
          </a:endParaRPr>
        </a:p>
      </dgm:t>
    </dgm:pt>
    <dgm:pt modelId="{B8FCEFC4-ACBE-4317-9D04-532912119488}" type="parTrans" cxnId="{E04985E1-3638-4C35-92E6-7557B6C762E0}">
      <dgm:prSet/>
      <dgm:spPr/>
      <dgm:t>
        <a:bodyPr/>
        <a:lstStyle/>
        <a:p>
          <a:endParaRPr lang="ru-RU"/>
        </a:p>
      </dgm:t>
    </dgm:pt>
    <dgm:pt modelId="{D8C80BF8-7CA5-4B66-9217-FF8015A5E8F3}" type="sibTrans" cxnId="{E04985E1-3638-4C35-92E6-7557B6C762E0}">
      <dgm:prSet/>
      <dgm:spPr/>
      <dgm:t>
        <a:bodyPr/>
        <a:lstStyle/>
        <a:p>
          <a:endParaRPr lang="ru-RU"/>
        </a:p>
      </dgm:t>
    </dgm:pt>
    <dgm:pt modelId="{7F6BA9BC-DF46-4ABD-A256-C9C7C80851BE}">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определение своей позиции и точки зрения в раскрытии различных подходов к рассматриваемой проблеме, умение провести сравнительный анализ разных подходов.</a:t>
          </a:r>
          <a:endParaRPr lang="ru-RU" sz="2400" i="1" dirty="0">
            <a:latin typeface="Times New Roman" panose="02020603050405020304" pitchFamily="18" charset="0"/>
            <a:cs typeface="Times New Roman" panose="02020603050405020304" pitchFamily="18" charset="0"/>
          </a:endParaRPr>
        </a:p>
      </dgm:t>
    </dgm:pt>
    <dgm:pt modelId="{F097CA62-035C-4701-8338-D85FE4E4EC4A}" type="parTrans" cxnId="{023499E9-4C34-42B8-A08B-158DEDBBCD73}">
      <dgm:prSet/>
      <dgm:spPr/>
      <dgm:t>
        <a:bodyPr/>
        <a:lstStyle/>
        <a:p>
          <a:endParaRPr lang="ru-RU"/>
        </a:p>
      </dgm:t>
    </dgm:pt>
    <dgm:pt modelId="{9C68C271-9CCC-44FB-991E-EBE02D65F60C}" type="sibTrans" cxnId="{023499E9-4C34-42B8-A08B-158DEDBBCD73}">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5" custScaleX="339570" custScaleY="89772">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5" custScaleX="339570" custScaleY="89069">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5" custScaleX="339570" custScaleY="84038">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 modelId="{750A1EAF-CBAA-4307-99DC-263C3E566680}" type="pres">
      <dgm:prSet presAssocID="{3DBF4A52-2539-4FEC-BCD4-1FCB6EB92189}" presName="aNode" presStyleLbl="fgAcc1" presStyleIdx="3" presStyleCnt="5" custScaleX="339570" custScaleY="96737">
        <dgm:presLayoutVars>
          <dgm:bulletEnabled val="1"/>
        </dgm:presLayoutVars>
      </dgm:prSet>
      <dgm:spPr/>
      <dgm:t>
        <a:bodyPr/>
        <a:lstStyle/>
        <a:p>
          <a:endParaRPr lang="ru-RU"/>
        </a:p>
      </dgm:t>
    </dgm:pt>
    <dgm:pt modelId="{16BDEE87-633A-4E64-BC22-31194AD83586}" type="pres">
      <dgm:prSet presAssocID="{3DBF4A52-2539-4FEC-BCD4-1FCB6EB92189}" presName="aSpace" presStyleCnt="0"/>
      <dgm:spPr/>
    </dgm:pt>
    <dgm:pt modelId="{B4BACCFD-5141-4113-ACA0-9D3FDDEA4D89}" type="pres">
      <dgm:prSet presAssocID="{7F6BA9BC-DF46-4ABD-A256-C9C7C80851BE}" presName="aNode" presStyleLbl="fgAcc1" presStyleIdx="4" presStyleCnt="5" custScaleX="339570" custScaleY="157473">
        <dgm:presLayoutVars>
          <dgm:bulletEnabled val="1"/>
        </dgm:presLayoutVars>
      </dgm:prSet>
      <dgm:spPr/>
      <dgm:t>
        <a:bodyPr/>
        <a:lstStyle/>
        <a:p>
          <a:endParaRPr lang="ru-RU"/>
        </a:p>
      </dgm:t>
    </dgm:pt>
    <dgm:pt modelId="{3763C98A-F0C8-4A53-A888-1E30782E702F}" type="pres">
      <dgm:prSet presAssocID="{7F6BA9BC-DF46-4ABD-A256-C9C7C80851BE}" presName="aSpace" presStyleCnt="0"/>
      <dgm:spPr/>
    </dgm:pt>
  </dgm:ptLst>
  <dgm:cxnLst>
    <dgm:cxn modelId="{7449C7DC-EBF8-47B6-A98C-67AA54EEC02C}" srcId="{422E6B51-6732-4145-A668-781C22E5430C}" destId="{5D9AC42B-418D-4A52-B00E-187BB7526DA0}" srcOrd="2" destOrd="0" parTransId="{C4CF7CBF-804E-46AF-B128-266D84C5AE2C}" sibTransId="{62D4AA03-4D5A-44EB-AA3B-CFB15AA10CC1}"/>
    <dgm:cxn modelId="{43C32BE8-F362-4287-A92D-44ABD29EA8B6}" type="presOf" srcId="{62CA8504-3236-4FB0-9B05-BB55935D3393}" destId="{E0873E7F-BDFD-4519-A4D6-D06186972E6F}" srcOrd="0" destOrd="0" presId="urn:microsoft.com/office/officeart/2005/8/layout/pyramid2"/>
    <dgm:cxn modelId="{E04985E1-3638-4C35-92E6-7557B6C762E0}" srcId="{422E6B51-6732-4145-A668-781C22E5430C}" destId="{3DBF4A52-2539-4FEC-BCD4-1FCB6EB92189}" srcOrd="3" destOrd="0" parTransId="{B8FCEFC4-ACBE-4317-9D04-532912119488}" sibTransId="{D8C80BF8-7CA5-4B66-9217-FF8015A5E8F3}"/>
    <dgm:cxn modelId="{9B096077-F393-4A00-A639-1300C780ED94}" srcId="{422E6B51-6732-4145-A668-781C22E5430C}" destId="{F56F2E30-F8FF-44B4-8BE2-CBD4BA9975B0}" srcOrd="1" destOrd="0" parTransId="{11F0C3AC-1A3B-44F3-8854-DEB15916F1AD}" sibTransId="{0741DFC6-9B53-4B69-9A66-1C1D6755F3BA}"/>
    <dgm:cxn modelId="{B90C81CB-00F3-4A20-88D4-9D245AF69AA4}" type="presOf" srcId="{5D9AC42B-418D-4A52-B00E-187BB7526DA0}" destId="{A33C7ED4-FBEF-4175-8AAB-190ABD80EA7B}" srcOrd="0" destOrd="0" presId="urn:microsoft.com/office/officeart/2005/8/layout/pyramid2"/>
    <dgm:cxn modelId="{CBEDAC63-E6A7-42BD-BC75-88D5E4886BDC}" type="presOf" srcId="{F56F2E30-F8FF-44B4-8BE2-CBD4BA9975B0}" destId="{5C1858B0-6506-4035-A45F-E43D54C4E747}" srcOrd="0" destOrd="0" presId="urn:microsoft.com/office/officeart/2005/8/layout/pyramid2"/>
    <dgm:cxn modelId="{AD19FC08-F5DA-451D-9CD0-1259C185DC73}" type="presOf" srcId="{422E6B51-6732-4145-A668-781C22E5430C}" destId="{BECD5CA2-CF96-4557-928B-DFC316DACC38}" srcOrd="0" destOrd="0" presId="urn:microsoft.com/office/officeart/2005/8/layout/pyramid2"/>
    <dgm:cxn modelId="{261D096C-C2CE-4604-B942-60D0DD4B8922}" srcId="{422E6B51-6732-4145-A668-781C22E5430C}" destId="{62CA8504-3236-4FB0-9B05-BB55935D3393}" srcOrd="0" destOrd="0" parTransId="{30FF9C14-73FF-4643-AE12-A23717DD5700}" sibTransId="{07E47887-F31F-4E98-949E-D302A66342A4}"/>
    <dgm:cxn modelId="{023499E9-4C34-42B8-A08B-158DEDBBCD73}" srcId="{422E6B51-6732-4145-A668-781C22E5430C}" destId="{7F6BA9BC-DF46-4ABD-A256-C9C7C80851BE}" srcOrd="4" destOrd="0" parTransId="{F097CA62-035C-4701-8338-D85FE4E4EC4A}" sibTransId="{9C68C271-9CCC-44FB-991E-EBE02D65F60C}"/>
    <dgm:cxn modelId="{440D7D31-2409-4E34-B5B6-EE328EF583B4}" type="presOf" srcId="{7F6BA9BC-DF46-4ABD-A256-C9C7C80851BE}" destId="{B4BACCFD-5141-4113-ACA0-9D3FDDEA4D89}" srcOrd="0" destOrd="0" presId="urn:microsoft.com/office/officeart/2005/8/layout/pyramid2"/>
    <dgm:cxn modelId="{68A96D19-94DF-45F9-86FB-3A80FC7E6C21}" type="presOf" srcId="{3DBF4A52-2539-4FEC-BCD4-1FCB6EB92189}" destId="{750A1EAF-CBAA-4307-99DC-263C3E566680}" srcOrd="0" destOrd="0" presId="urn:microsoft.com/office/officeart/2005/8/layout/pyramid2"/>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 modelId="{C753E092-9E8E-48E5-A2CD-E1F14EC1DF5A}" type="presParOf" srcId="{8D0A2C7D-82C6-4872-8EF8-4270DD007B62}" destId="{750A1EAF-CBAA-4307-99DC-263C3E566680}" srcOrd="6" destOrd="0" presId="urn:microsoft.com/office/officeart/2005/8/layout/pyramid2"/>
    <dgm:cxn modelId="{C2952531-BB26-4303-BF07-210B56B7FF37}" type="presParOf" srcId="{8D0A2C7D-82C6-4872-8EF8-4270DD007B62}" destId="{16BDEE87-633A-4E64-BC22-31194AD83586}" srcOrd="7" destOrd="0" presId="urn:microsoft.com/office/officeart/2005/8/layout/pyramid2"/>
    <dgm:cxn modelId="{17B120E5-D5D2-48BD-BF1F-62D5D1E42788}" type="presParOf" srcId="{8D0A2C7D-82C6-4872-8EF8-4270DD007B62}" destId="{B4BACCFD-5141-4113-ACA0-9D3FDDEA4D89}" srcOrd="8" destOrd="0" presId="urn:microsoft.com/office/officeart/2005/8/layout/pyramid2"/>
    <dgm:cxn modelId="{67325EA1-C678-4B81-9553-4C1F2E18F203}" type="presParOf" srcId="{8D0A2C7D-82C6-4872-8EF8-4270DD007B62}" destId="{3763C98A-F0C8-4A53-A888-1E30782E702F}" srcOrd="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владение программным материалом на достаточно высоком уровне, но в ответе допускает некоторые неточности, незначительные ошибки, исправляемые самим студентом;</a:t>
          </a:r>
          <a:endParaRPr lang="ru-RU" sz="24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осознанный и обобщенный уровень ответа;</a:t>
          </a:r>
          <a:endParaRPr lang="ru-RU" sz="24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умение показать значение теоретических вопросов для практики;</a:t>
          </a:r>
          <a:endParaRPr lang="ru-RU" sz="24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3DBF4A52-2539-4FEC-BCD4-1FCB6EB92189}">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логичность и обоснованность ответов</a:t>
          </a:r>
          <a:r>
            <a:rPr lang="ru-RU" sz="2400" i="1" smtClean="0">
              <a:latin typeface="Times New Roman" panose="02020603050405020304" pitchFamily="18" charset="0"/>
              <a:cs typeface="Times New Roman" panose="02020603050405020304" pitchFamily="18" charset="0"/>
            </a:rPr>
            <a:t>.        </a:t>
          </a:r>
          <a:endParaRPr lang="ru-RU" sz="2400" i="1" dirty="0">
            <a:latin typeface="Times New Roman" panose="02020603050405020304" pitchFamily="18" charset="0"/>
            <a:cs typeface="Times New Roman" panose="02020603050405020304" pitchFamily="18" charset="0"/>
          </a:endParaRPr>
        </a:p>
      </dgm:t>
    </dgm:pt>
    <dgm:pt modelId="{B8FCEFC4-ACBE-4317-9D04-532912119488}" type="parTrans" cxnId="{E04985E1-3638-4C35-92E6-7557B6C762E0}">
      <dgm:prSet/>
      <dgm:spPr/>
      <dgm:t>
        <a:bodyPr/>
        <a:lstStyle/>
        <a:p>
          <a:endParaRPr lang="ru-RU"/>
        </a:p>
      </dgm:t>
    </dgm:pt>
    <dgm:pt modelId="{D8C80BF8-7CA5-4B66-9217-FF8015A5E8F3}" type="sibTrans" cxnId="{E04985E1-3638-4C35-92E6-7557B6C762E0}">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4" custScaleX="339570" custScaleY="142704">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4" custScaleX="339570" custScaleY="89069">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4" custScaleX="339570" custScaleY="84038">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 modelId="{750A1EAF-CBAA-4307-99DC-263C3E566680}" type="pres">
      <dgm:prSet presAssocID="{3DBF4A52-2539-4FEC-BCD4-1FCB6EB92189}" presName="aNode" presStyleLbl="fgAcc1" presStyleIdx="3" presStyleCnt="4" custScaleX="339570" custScaleY="96737">
        <dgm:presLayoutVars>
          <dgm:bulletEnabled val="1"/>
        </dgm:presLayoutVars>
      </dgm:prSet>
      <dgm:spPr/>
      <dgm:t>
        <a:bodyPr/>
        <a:lstStyle/>
        <a:p>
          <a:endParaRPr lang="ru-RU"/>
        </a:p>
      </dgm:t>
    </dgm:pt>
    <dgm:pt modelId="{16BDEE87-633A-4E64-BC22-31194AD83586}" type="pres">
      <dgm:prSet presAssocID="{3DBF4A52-2539-4FEC-BCD4-1FCB6EB92189}" presName="aSpace" presStyleCnt="0"/>
      <dgm:spPr/>
    </dgm:pt>
  </dgm:ptLst>
  <dgm:cxnLst>
    <dgm:cxn modelId="{AD19FC08-F5DA-451D-9CD0-1259C185DC73}" type="presOf" srcId="{422E6B51-6732-4145-A668-781C22E5430C}" destId="{BECD5CA2-CF96-4557-928B-DFC316DACC38}"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7449C7DC-EBF8-47B6-A98C-67AA54EEC02C}" srcId="{422E6B51-6732-4145-A668-781C22E5430C}" destId="{5D9AC42B-418D-4A52-B00E-187BB7526DA0}" srcOrd="2" destOrd="0" parTransId="{C4CF7CBF-804E-46AF-B128-266D84C5AE2C}" sibTransId="{62D4AA03-4D5A-44EB-AA3B-CFB15AA10CC1}"/>
    <dgm:cxn modelId="{B90C81CB-00F3-4A20-88D4-9D245AF69AA4}" type="presOf" srcId="{5D9AC42B-418D-4A52-B00E-187BB7526DA0}" destId="{A33C7ED4-FBEF-4175-8AAB-190ABD80EA7B}" srcOrd="0" destOrd="0" presId="urn:microsoft.com/office/officeart/2005/8/layout/pyramid2"/>
    <dgm:cxn modelId="{68A96D19-94DF-45F9-86FB-3A80FC7E6C21}" type="presOf" srcId="{3DBF4A52-2539-4FEC-BCD4-1FCB6EB92189}" destId="{750A1EAF-CBAA-4307-99DC-263C3E566680}" srcOrd="0" destOrd="0" presId="urn:microsoft.com/office/officeart/2005/8/layout/pyramid2"/>
    <dgm:cxn modelId="{43C32BE8-F362-4287-A92D-44ABD29EA8B6}" type="presOf" srcId="{62CA8504-3236-4FB0-9B05-BB55935D3393}" destId="{E0873E7F-BDFD-4519-A4D6-D06186972E6F}" srcOrd="0" destOrd="0" presId="urn:microsoft.com/office/officeart/2005/8/layout/pyramid2"/>
    <dgm:cxn modelId="{E04985E1-3638-4C35-92E6-7557B6C762E0}" srcId="{422E6B51-6732-4145-A668-781C22E5430C}" destId="{3DBF4A52-2539-4FEC-BCD4-1FCB6EB92189}" srcOrd="3" destOrd="0" parTransId="{B8FCEFC4-ACBE-4317-9D04-532912119488}" sibTransId="{D8C80BF8-7CA5-4B66-9217-FF8015A5E8F3}"/>
    <dgm:cxn modelId="{CBEDAC63-E6A7-42BD-BC75-88D5E4886BDC}" type="presOf" srcId="{F56F2E30-F8FF-44B4-8BE2-CBD4BA9975B0}" destId="{5C1858B0-6506-4035-A45F-E43D54C4E747}" srcOrd="0" destOrd="0" presId="urn:microsoft.com/office/officeart/2005/8/layout/pyramid2"/>
    <dgm:cxn modelId="{261D096C-C2CE-4604-B942-60D0DD4B8922}" srcId="{422E6B51-6732-4145-A668-781C22E5430C}" destId="{62CA8504-3236-4FB0-9B05-BB55935D3393}" srcOrd="0" destOrd="0" parTransId="{30FF9C14-73FF-4643-AE12-A23717DD5700}" sibTransId="{07E47887-F31F-4E98-949E-D302A66342A4}"/>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 modelId="{C753E092-9E8E-48E5-A2CD-E1F14EC1DF5A}" type="presParOf" srcId="{8D0A2C7D-82C6-4872-8EF8-4270DD007B62}" destId="{750A1EAF-CBAA-4307-99DC-263C3E566680}" srcOrd="6" destOrd="0" presId="urn:microsoft.com/office/officeart/2005/8/layout/pyramid2"/>
    <dgm:cxn modelId="{C2952531-BB26-4303-BF07-210B56B7FF37}" type="presParOf" srcId="{8D0A2C7D-82C6-4872-8EF8-4270DD007B62}" destId="{16BDEE87-633A-4E64-BC22-31194AD83586}"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овладение программным материалом при недостаточно осознанном и обобщенном уровне овладения теорией, неумение связать ее с практикой;</a:t>
          </a:r>
          <a:endParaRPr lang="ru-RU" sz="24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неточное использование при ответе материалов специальной литературы по предмету и смежным дисциплинам; </a:t>
          </a:r>
          <a:endParaRPr lang="ru-RU" sz="24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недостаточно высокий уровень логичности и последовательности изложения материала. </a:t>
          </a:r>
          <a:endParaRPr lang="ru-RU" sz="24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3" custScaleX="339570" custScaleY="102583">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3" custScaleX="339570" custScaleY="89069">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3" custScaleX="339570" custScaleY="84038">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Lst>
  <dgm:cxnLst>
    <dgm:cxn modelId="{CBEDAC63-E6A7-42BD-BC75-88D5E4886BDC}" type="presOf" srcId="{F56F2E30-F8FF-44B4-8BE2-CBD4BA9975B0}" destId="{5C1858B0-6506-4035-A45F-E43D54C4E747}"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7449C7DC-EBF8-47B6-A98C-67AA54EEC02C}" srcId="{422E6B51-6732-4145-A668-781C22E5430C}" destId="{5D9AC42B-418D-4A52-B00E-187BB7526DA0}" srcOrd="2" destOrd="0" parTransId="{C4CF7CBF-804E-46AF-B128-266D84C5AE2C}" sibTransId="{62D4AA03-4D5A-44EB-AA3B-CFB15AA10CC1}"/>
    <dgm:cxn modelId="{261D096C-C2CE-4604-B942-60D0DD4B8922}" srcId="{422E6B51-6732-4145-A668-781C22E5430C}" destId="{62CA8504-3236-4FB0-9B05-BB55935D3393}" srcOrd="0" destOrd="0" parTransId="{30FF9C14-73FF-4643-AE12-A23717DD5700}" sibTransId="{07E47887-F31F-4E98-949E-D302A66342A4}"/>
    <dgm:cxn modelId="{AD19FC08-F5DA-451D-9CD0-1259C185DC73}" type="presOf" srcId="{422E6B51-6732-4145-A668-781C22E5430C}" destId="{BECD5CA2-CF96-4557-928B-DFC316DACC38}" srcOrd="0" destOrd="0" presId="urn:microsoft.com/office/officeart/2005/8/layout/pyramid2"/>
    <dgm:cxn modelId="{B90C81CB-00F3-4A20-88D4-9D245AF69AA4}" type="presOf" srcId="{5D9AC42B-418D-4A52-B00E-187BB7526DA0}" destId="{A33C7ED4-FBEF-4175-8AAB-190ABD80EA7B}" srcOrd="0" destOrd="0" presId="urn:microsoft.com/office/officeart/2005/8/layout/pyramid2"/>
    <dgm:cxn modelId="{43C32BE8-F362-4287-A92D-44ABD29EA8B6}" type="presOf" srcId="{62CA8504-3236-4FB0-9B05-BB55935D3393}" destId="{E0873E7F-BDFD-4519-A4D6-D06186972E6F}" srcOrd="0" destOrd="0" presId="urn:microsoft.com/office/officeart/2005/8/layout/pyramid2"/>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422E6B51-6732-4145-A668-781C22E5430C}" type="doc">
      <dgm:prSet loTypeId="urn:microsoft.com/office/officeart/2005/8/layout/pyramid2" loCatId="list" qsTypeId="urn:microsoft.com/office/officeart/2005/8/quickstyle/simple1" qsCatId="simple" csTypeId="urn:microsoft.com/office/officeart/2005/8/colors/accent1_2" csCatId="accent1" phldr="1"/>
      <dgm:spPr/>
    </dgm:pt>
    <dgm:pt modelId="{62CA8504-3236-4FB0-9B05-BB55935D3393}">
      <dgm:prSet phldrT="[Текст]" custT="1"/>
      <dgm:spPr>
        <a:ln w="19050">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отсутствие или недостаточное знание программного материала;</a:t>
          </a:r>
          <a:endParaRPr lang="ru-RU" sz="2400" i="1" dirty="0">
            <a:latin typeface="Times New Roman" panose="02020603050405020304" pitchFamily="18" charset="0"/>
            <a:cs typeface="Times New Roman" panose="02020603050405020304" pitchFamily="18" charset="0"/>
          </a:endParaRPr>
        </a:p>
      </dgm:t>
    </dgm:pt>
    <dgm:pt modelId="{30FF9C14-73FF-4643-AE12-A23717DD5700}" type="parTrans" cxnId="{261D096C-C2CE-4604-B942-60D0DD4B8922}">
      <dgm:prSet/>
      <dgm:spPr/>
      <dgm:t>
        <a:bodyPr/>
        <a:lstStyle/>
        <a:p>
          <a:endParaRPr lang="ru-RU"/>
        </a:p>
      </dgm:t>
    </dgm:pt>
    <dgm:pt modelId="{07E47887-F31F-4E98-949E-D302A66342A4}" type="sibTrans" cxnId="{261D096C-C2CE-4604-B942-60D0DD4B8922}">
      <dgm:prSet/>
      <dgm:spPr/>
      <dgm:t>
        <a:bodyPr/>
        <a:lstStyle/>
        <a:p>
          <a:endParaRPr lang="ru-RU"/>
        </a:p>
      </dgm:t>
    </dgm:pt>
    <dgm:pt modelId="{F56F2E30-F8FF-44B4-8BE2-CBD4BA9975B0}">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в процессе изложения материала искажает смысл понятий и определений;	</a:t>
          </a:r>
          <a:endParaRPr lang="ru-RU" sz="2400" i="1" dirty="0">
            <a:latin typeface="Times New Roman" panose="02020603050405020304" pitchFamily="18" charset="0"/>
            <a:cs typeface="Times New Roman" panose="02020603050405020304" pitchFamily="18" charset="0"/>
          </a:endParaRPr>
        </a:p>
      </dgm:t>
    </dgm:pt>
    <dgm:pt modelId="{11F0C3AC-1A3B-44F3-8854-DEB15916F1AD}" type="parTrans" cxnId="{9B096077-F393-4A00-A639-1300C780ED94}">
      <dgm:prSet/>
      <dgm:spPr/>
      <dgm:t>
        <a:bodyPr/>
        <a:lstStyle/>
        <a:p>
          <a:endParaRPr lang="ru-RU"/>
        </a:p>
      </dgm:t>
    </dgm:pt>
    <dgm:pt modelId="{0741DFC6-9B53-4B69-9A66-1C1D6755F3BA}" type="sibTrans" cxnId="{9B096077-F393-4A00-A639-1300C780ED94}">
      <dgm:prSet/>
      <dgm:spPr/>
      <dgm:t>
        <a:bodyPr/>
        <a:lstStyle/>
        <a:p>
          <a:endParaRPr lang="ru-RU"/>
        </a:p>
      </dgm:t>
    </dgm:pt>
    <dgm:pt modelId="{5D9AC42B-418D-4A52-B00E-187BB7526DA0}">
      <dgm:prSet phldrT="[Текст]" custT="1"/>
      <dgm:spPr>
        <a:ln>
          <a:solidFill>
            <a:srgbClr val="001626"/>
          </a:solidFill>
        </a:ln>
      </dgm:spPr>
      <dgm:t>
        <a:bodyPr/>
        <a:lstStyle/>
        <a:p>
          <a:pPr algn="just"/>
          <a:r>
            <a:rPr lang="ru-RU" sz="2800" i="1" dirty="0" smtClean="0">
              <a:latin typeface="Times New Roman" panose="02020603050405020304" pitchFamily="18" charset="0"/>
              <a:cs typeface="Times New Roman" panose="02020603050405020304" pitchFamily="18" charset="0"/>
            </a:rPr>
            <a:t>       </a:t>
          </a:r>
          <a:r>
            <a:rPr lang="ru-RU" sz="2400" i="1" dirty="0" smtClean="0">
              <a:latin typeface="Times New Roman" panose="02020603050405020304" pitchFamily="18" charset="0"/>
              <a:cs typeface="Times New Roman" panose="02020603050405020304" pitchFamily="18" charset="0"/>
            </a:rPr>
            <a:t>-	в ответе содержатся житейские обобщения вместо научных терминов;</a:t>
          </a:r>
          <a:endParaRPr lang="ru-RU" sz="2400" i="1" dirty="0">
            <a:latin typeface="Times New Roman" panose="02020603050405020304" pitchFamily="18" charset="0"/>
            <a:cs typeface="Times New Roman" panose="02020603050405020304" pitchFamily="18" charset="0"/>
          </a:endParaRPr>
        </a:p>
      </dgm:t>
    </dgm:pt>
    <dgm:pt modelId="{C4CF7CBF-804E-46AF-B128-266D84C5AE2C}" type="parTrans" cxnId="{7449C7DC-EBF8-47B6-A98C-67AA54EEC02C}">
      <dgm:prSet/>
      <dgm:spPr/>
      <dgm:t>
        <a:bodyPr/>
        <a:lstStyle/>
        <a:p>
          <a:endParaRPr lang="ru-RU"/>
        </a:p>
      </dgm:t>
    </dgm:pt>
    <dgm:pt modelId="{62D4AA03-4D5A-44EB-AA3B-CFB15AA10CC1}" type="sibTrans" cxnId="{7449C7DC-EBF8-47B6-A98C-67AA54EEC02C}">
      <dgm:prSet/>
      <dgm:spPr/>
      <dgm:t>
        <a:bodyPr/>
        <a:lstStyle/>
        <a:p>
          <a:endParaRPr lang="ru-RU"/>
        </a:p>
      </dgm:t>
    </dgm:pt>
    <dgm:pt modelId="{A5A3946F-7305-4921-A91E-48161BD709E9}">
      <dgm:prSet phldrT="[Текст]" custT="1"/>
      <dgm:spPr>
        <a:ln>
          <a:solidFill>
            <a:srgbClr val="001626"/>
          </a:solidFill>
        </a:ln>
      </dgm:spPr>
      <dgm:t>
        <a:bodyPr/>
        <a:lstStyle/>
        <a:p>
          <a:pPr algn="just"/>
          <a:r>
            <a:rPr lang="ru-RU" sz="2400" i="1" dirty="0" smtClean="0">
              <a:latin typeface="Times New Roman" panose="02020603050405020304" pitchFamily="18" charset="0"/>
              <a:cs typeface="Times New Roman" panose="02020603050405020304" pitchFamily="18" charset="0"/>
            </a:rPr>
            <a:t>       - отсутствие логики и последовательности при изложении материала.</a:t>
          </a:r>
          <a:endParaRPr lang="ru-RU" sz="2400" i="1" dirty="0">
            <a:latin typeface="Times New Roman" panose="02020603050405020304" pitchFamily="18" charset="0"/>
            <a:cs typeface="Times New Roman" panose="02020603050405020304" pitchFamily="18" charset="0"/>
          </a:endParaRPr>
        </a:p>
      </dgm:t>
    </dgm:pt>
    <dgm:pt modelId="{5EC54EA2-95B4-415A-9A04-6DA0B443C777}" type="parTrans" cxnId="{A35CB3F9-CE13-4D3C-888A-D26FB1CBE7CD}">
      <dgm:prSet/>
      <dgm:spPr/>
      <dgm:t>
        <a:bodyPr/>
        <a:lstStyle/>
        <a:p>
          <a:endParaRPr lang="ru-RU"/>
        </a:p>
      </dgm:t>
    </dgm:pt>
    <dgm:pt modelId="{986E6C0C-42D3-47D3-92FC-78D48D103FB2}" type="sibTrans" cxnId="{A35CB3F9-CE13-4D3C-888A-D26FB1CBE7CD}">
      <dgm:prSet/>
      <dgm:spPr/>
      <dgm:t>
        <a:bodyPr/>
        <a:lstStyle/>
        <a:p>
          <a:endParaRPr lang="ru-RU"/>
        </a:p>
      </dgm:t>
    </dgm:pt>
    <dgm:pt modelId="{BECD5CA2-CF96-4557-928B-DFC316DACC38}" type="pres">
      <dgm:prSet presAssocID="{422E6B51-6732-4145-A668-781C22E5430C}" presName="compositeShape" presStyleCnt="0">
        <dgm:presLayoutVars>
          <dgm:dir/>
          <dgm:resizeHandles/>
        </dgm:presLayoutVars>
      </dgm:prSet>
      <dgm:spPr/>
    </dgm:pt>
    <dgm:pt modelId="{EE0B6983-F5E7-4462-804F-18E08620BFE0}" type="pres">
      <dgm:prSet presAssocID="{422E6B51-6732-4145-A668-781C22E5430C}" presName="pyramid" presStyleLbl="node1" presStyleIdx="0" presStyleCnt="1" custLinFactNeighborX="-38058" custLinFactNeighborY="-1564"/>
      <dgm:spPr>
        <a:solidFill>
          <a:schemeClr val="accent1">
            <a:lumMod val="20000"/>
            <a:lumOff val="80000"/>
          </a:schemeClr>
        </a:solidFill>
      </dgm:spPr>
    </dgm:pt>
    <dgm:pt modelId="{8D0A2C7D-82C6-4872-8EF8-4270DD007B62}" type="pres">
      <dgm:prSet presAssocID="{422E6B51-6732-4145-A668-781C22E5430C}" presName="theList" presStyleCnt="0"/>
      <dgm:spPr/>
    </dgm:pt>
    <dgm:pt modelId="{E0873E7F-BDFD-4519-A4D6-D06186972E6F}" type="pres">
      <dgm:prSet presAssocID="{62CA8504-3236-4FB0-9B05-BB55935D3393}" presName="aNode" presStyleLbl="fgAcc1" presStyleIdx="0" presStyleCnt="4" custScaleX="339570" custScaleY="102583">
        <dgm:presLayoutVars>
          <dgm:bulletEnabled val="1"/>
        </dgm:presLayoutVars>
      </dgm:prSet>
      <dgm:spPr/>
      <dgm:t>
        <a:bodyPr/>
        <a:lstStyle/>
        <a:p>
          <a:endParaRPr lang="ru-RU"/>
        </a:p>
      </dgm:t>
    </dgm:pt>
    <dgm:pt modelId="{DC9F7ABE-2EB8-4432-8C59-5A3BA915DB42}" type="pres">
      <dgm:prSet presAssocID="{62CA8504-3236-4FB0-9B05-BB55935D3393}" presName="aSpace" presStyleCnt="0"/>
      <dgm:spPr/>
    </dgm:pt>
    <dgm:pt modelId="{5C1858B0-6506-4035-A45F-E43D54C4E747}" type="pres">
      <dgm:prSet presAssocID="{F56F2E30-F8FF-44B4-8BE2-CBD4BA9975B0}" presName="aNode" presStyleLbl="fgAcc1" presStyleIdx="1" presStyleCnt="4" custScaleX="339570" custScaleY="89069">
        <dgm:presLayoutVars>
          <dgm:bulletEnabled val="1"/>
        </dgm:presLayoutVars>
      </dgm:prSet>
      <dgm:spPr/>
      <dgm:t>
        <a:bodyPr/>
        <a:lstStyle/>
        <a:p>
          <a:endParaRPr lang="ru-RU"/>
        </a:p>
      </dgm:t>
    </dgm:pt>
    <dgm:pt modelId="{BBE994D3-A362-4BEE-ACC1-B00617684877}" type="pres">
      <dgm:prSet presAssocID="{F56F2E30-F8FF-44B4-8BE2-CBD4BA9975B0}" presName="aSpace" presStyleCnt="0"/>
      <dgm:spPr/>
    </dgm:pt>
    <dgm:pt modelId="{A33C7ED4-FBEF-4175-8AAB-190ABD80EA7B}" type="pres">
      <dgm:prSet presAssocID="{5D9AC42B-418D-4A52-B00E-187BB7526DA0}" presName="aNode" presStyleLbl="fgAcc1" presStyleIdx="2" presStyleCnt="4" custScaleX="339570" custScaleY="84038">
        <dgm:presLayoutVars>
          <dgm:bulletEnabled val="1"/>
        </dgm:presLayoutVars>
      </dgm:prSet>
      <dgm:spPr/>
      <dgm:t>
        <a:bodyPr/>
        <a:lstStyle/>
        <a:p>
          <a:endParaRPr lang="ru-RU"/>
        </a:p>
      </dgm:t>
    </dgm:pt>
    <dgm:pt modelId="{F28CD055-0385-48FB-B631-558E3572E2D6}" type="pres">
      <dgm:prSet presAssocID="{5D9AC42B-418D-4A52-B00E-187BB7526DA0}" presName="aSpace" presStyleCnt="0"/>
      <dgm:spPr/>
    </dgm:pt>
    <dgm:pt modelId="{C00F88DD-94D9-4ECE-A7DE-56E65735BD23}" type="pres">
      <dgm:prSet presAssocID="{A5A3946F-7305-4921-A91E-48161BD709E9}" presName="aNode" presStyleLbl="fgAcc1" presStyleIdx="3" presStyleCnt="4" custScaleX="339570">
        <dgm:presLayoutVars>
          <dgm:bulletEnabled val="1"/>
        </dgm:presLayoutVars>
      </dgm:prSet>
      <dgm:spPr/>
      <dgm:t>
        <a:bodyPr/>
        <a:lstStyle/>
        <a:p>
          <a:endParaRPr lang="ru-RU"/>
        </a:p>
      </dgm:t>
    </dgm:pt>
    <dgm:pt modelId="{4742A0BE-94C8-43DB-9407-2BD5539C3423}" type="pres">
      <dgm:prSet presAssocID="{A5A3946F-7305-4921-A91E-48161BD709E9}" presName="aSpace" presStyleCnt="0"/>
      <dgm:spPr/>
    </dgm:pt>
  </dgm:ptLst>
  <dgm:cxnLst>
    <dgm:cxn modelId="{7449C7DC-EBF8-47B6-A98C-67AA54EEC02C}" srcId="{422E6B51-6732-4145-A668-781C22E5430C}" destId="{5D9AC42B-418D-4A52-B00E-187BB7526DA0}" srcOrd="2" destOrd="0" parTransId="{C4CF7CBF-804E-46AF-B128-266D84C5AE2C}" sibTransId="{62D4AA03-4D5A-44EB-AA3B-CFB15AA10CC1}"/>
    <dgm:cxn modelId="{43C32BE8-F362-4287-A92D-44ABD29EA8B6}" type="presOf" srcId="{62CA8504-3236-4FB0-9B05-BB55935D3393}" destId="{E0873E7F-BDFD-4519-A4D6-D06186972E6F}" srcOrd="0" destOrd="0" presId="urn:microsoft.com/office/officeart/2005/8/layout/pyramid2"/>
    <dgm:cxn modelId="{9B096077-F393-4A00-A639-1300C780ED94}" srcId="{422E6B51-6732-4145-A668-781C22E5430C}" destId="{F56F2E30-F8FF-44B4-8BE2-CBD4BA9975B0}" srcOrd="1" destOrd="0" parTransId="{11F0C3AC-1A3B-44F3-8854-DEB15916F1AD}" sibTransId="{0741DFC6-9B53-4B69-9A66-1C1D6755F3BA}"/>
    <dgm:cxn modelId="{B90C81CB-00F3-4A20-88D4-9D245AF69AA4}" type="presOf" srcId="{5D9AC42B-418D-4A52-B00E-187BB7526DA0}" destId="{A33C7ED4-FBEF-4175-8AAB-190ABD80EA7B}" srcOrd="0" destOrd="0" presId="urn:microsoft.com/office/officeart/2005/8/layout/pyramid2"/>
    <dgm:cxn modelId="{CBEDAC63-E6A7-42BD-BC75-88D5E4886BDC}" type="presOf" srcId="{F56F2E30-F8FF-44B4-8BE2-CBD4BA9975B0}" destId="{5C1858B0-6506-4035-A45F-E43D54C4E747}" srcOrd="0" destOrd="0" presId="urn:microsoft.com/office/officeart/2005/8/layout/pyramid2"/>
    <dgm:cxn modelId="{AD19FC08-F5DA-451D-9CD0-1259C185DC73}" type="presOf" srcId="{422E6B51-6732-4145-A668-781C22E5430C}" destId="{BECD5CA2-CF96-4557-928B-DFC316DACC38}" srcOrd="0" destOrd="0" presId="urn:microsoft.com/office/officeart/2005/8/layout/pyramid2"/>
    <dgm:cxn modelId="{9F2CBE00-AC13-4E05-B134-D08B8ACA210B}" type="presOf" srcId="{A5A3946F-7305-4921-A91E-48161BD709E9}" destId="{C00F88DD-94D9-4ECE-A7DE-56E65735BD23}" srcOrd="0" destOrd="0" presId="urn:microsoft.com/office/officeart/2005/8/layout/pyramid2"/>
    <dgm:cxn modelId="{A35CB3F9-CE13-4D3C-888A-D26FB1CBE7CD}" srcId="{422E6B51-6732-4145-A668-781C22E5430C}" destId="{A5A3946F-7305-4921-A91E-48161BD709E9}" srcOrd="3" destOrd="0" parTransId="{5EC54EA2-95B4-415A-9A04-6DA0B443C777}" sibTransId="{986E6C0C-42D3-47D3-92FC-78D48D103FB2}"/>
    <dgm:cxn modelId="{261D096C-C2CE-4604-B942-60D0DD4B8922}" srcId="{422E6B51-6732-4145-A668-781C22E5430C}" destId="{62CA8504-3236-4FB0-9B05-BB55935D3393}" srcOrd="0" destOrd="0" parTransId="{30FF9C14-73FF-4643-AE12-A23717DD5700}" sibTransId="{07E47887-F31F-4E98-949E-D302A66342A4}"/>
    <dgm:cxn modelId="{A3168454-2FBB-4ABD-BC18-A1D7B9666C94}" type="presParOf" srcId="{BECD5CA2-CF96-4557-928B-DFC316DACC38}" destId="{EE0B6983-F5E7-4462-804F-18E08620BFE0}" srcOrd="0" destOrd="0" presId="urn:microsoft.com/office/officeart/2005/8/layout/pyramid2"/>
    <dgm:cxn modelId="{8DB6B087-8FE8-4CB8-89A6-F3776189C414}" type="presParOf" srcId="{BECD5CA2-CF96-4557-928B-DFC316DACC38}" destId="{8D0A2C7D-82C6-4872-8EF8-4270DD007B62}" srcOrd="1" destOrd="0" presId="urn:microsoft.com/office/officeart/2005/8/layout/pyramid2"/>
    <dgm:cxn modelId="{683E4000-7BA5-4F82-B5C9-F4D55E271D1E}" type="presParOf" srcId="{8D0A2C7D-82C6-4872-8EF8-4270DD007B62}" destId="{E0873E7F-BDFD-4519-A4D6-D06186972E6F}" srcOrd="0" destOrd="0" presId="urn:microsoft.com/office/officeart/2005/8/layout/pyramid2"/>
    <dgm:cxn modelId="{7A3399FE-B2C2-4E73-A476-65ACBA36DFC2}" type="presParOf" srcId="{8D0A2C7D-82C6-4872-8EF8-4270DD007B62}" destId="{DC9F7ABE-2EB8-4432-8C59-5A3BA915DB42}" srcOrd="1" destOrd="0" presId="urn:microsoft.com/office/officeart/2005/8/layout/pyramid2"/>
    <dgm:cxn modelId="{1C6D898E-EBBE-486A-8BC6-E0332D2E43A4}" type="presParOf" srcId="{8D0A2C7D-82C6-4872-8EF8-4270DD007B62}" destId="{5C1858B0-6506-4035-A45F-E43D54C4E747}" srcOrd="2" destOrd="0" presId="urn:microsoft.com/office/officeart/2005/8/layout/pyramid2"/>
    <dgm:cxn modelId="{62B3FBC2-71A0-4F5B-A977-6AD57D850774}" type="presParOf" srcId="{8D0A2C7D-82C6-4872-8EF8-4270DD007B62}" destId="{BBE994D3-A362-4BEE-ACC1-B00617684877}" srcOrd="3" destOrd="0" presId="urn:microsoft.com/office/officeart/2005/8/layout/pyramid2"/>
    <dgm:cxn modelId="{CC066086-BA18-42EC-8633-E728D024E317}" type="presParOf" srcId="{8D0A2C7D-82C6-4872-8EF8-4270DD007B62}" destId="{A33C7ED4-FBEF-4175-8AAB-190ABD80EA7B}" srcOrd="4" destOrd="0" presId="urn:microsoft.com/office/officeart/2005/8/layout/pyramid2"/>
    <dgm:cxn modelId="{3ACCFCFD-8260-4AD7-A370-02588E9FBC48}" type="presParOf" srcId="{8D0A2C7D-82C6-4872-8EF8-4270DD007B62}" destId="{F28CD055-0385-48FB-B631-558E3572E2D6}" srcOrd="5" destOrd="0" presId="urn:microsoft.com/office/officeart/2005/8/layout/pyramid2"/>
    <dgm:cxn modelId="{B2D82B13-0266-41FF-870E-E3B5DF7FBDF0}" type="presParOf" srcId="{8D0A2C7D-82C6-4872-8EF8-4270DD007B62}" destId="{C00F88DD-94D9-4ECE-A7DE-56E65735BD23}" srcOrd="6" destOrd="0" presId="urn:microsoft.com/office/officeart/2005/8/layout/pyramid2"/>
    <dgm:cxn modelId="{A6F119F9-DEAB-4919-A869-89E25516D199}" type="presParOf" srcId="{8D0A2C7D-82C6-4872-8EF8-4270DD007B62}" destId="{4742A0BE-94C8-43DB-9407-2BD5539C3423}" srcOrd="7"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794831" cy="4794831"/>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1886983" y="482657"/>
          <a:ext cx="6500563" cy="369622"/>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a:t>
          </a:r>
          <a:r>
            <a:rPr lang="ru-RU" sz="2800" i="1" u="none" strike="noStrike" kern="1200"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письменная контрольная работа</a:t>
          </a:r>
          <a:r>
            <a:rPr lang="ru-RU" sz="2800" i="1" kern="1200" dirty="0" smtClean="0">
              <a:latin typeface="Times New Roman" panose="02020603050405020304" pitchFamily="18" charset="0"/>
              <a:cs typeface="Times New Roman" panose="02020603050405020304" pitchFamily="18" charset="0"/>
            </a:rPr>
            <a:t>;</a:t>
          </a:r>
          <a:endParaRPr lang="ru-RU" sz="2800" i="1" kern="1200" dirty="0">
            <a:latin typeface="Times New Roman" panose="02020603050405020304" pitchFamily="18" charset="0"/>
            <a:cs typeface="Times New Roman" panose="02020603050405020304" pitchFamily="18" charset="0"/>
          </a:endParaRPr>
        </a:p>
      </dsp:txBody>
      <dsp:txXfrm>
        <a:off x="1905026" y="500700"/>
        <a:ext cx="6464477" cy="333536"/>
      </dsp:txXfrm>
    </dsp:sp>
    <dsp:sp modelId="{5C1858B0-6506-4035-A45F-E43D54C4E747}">
      <dsp:nvSpPr>
        <dsp:cNvPr id="0" name=""/>
        <dsp:cNvSpPr/>
      </dsp:nvSpPr>
      <dsp:spPr>
        <a:xfrm>
          <a:off x="1623752" y="909350"/>
          <a:ext cx="7027026" cy="456561"/>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a:t>
          </a:r>
          <a:r>
            <a:rPr lang="ru-RU" sz="2800" i="1" u="none" strike="noStrike" kern="1200"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тестирование</a:t>
          </a:r>
          <a:r>
            <a:rPr lang="ru-RU" sz="2800" i="1" kern="1200" dirty="0" smtClean="0">
              <a:latin typeface="Times New Roman" panose="02020603050405020304" pitchFamily="18" charset="0"/>
              <a:cs typeface="Times New Roman" panose="02020603050405020304" pitchFamily="18" charset="0"/>
            </a:rPr>
            <a:t>;</a:t>
          </a:r>
          <a:endParaRPr lang="ru-RU" sz="2800" i="1" kern="1200" dirty="0">
            <a:latin typeface="Times New Roman" panose="02020603050405020304" pitchFamily="18" charset="0"/>
            <a:cs typeface="Times New Roman" panose="02020603050405020304" pitchFamily="18" charset="0"/>
          </a:endParaRPr>
        </a:p>
      </dsp:txBody>
      <dsp:txXfrm>
        <a:off x="1646039" y="931637"/>
        <a:ext cx="6982452" cy="411987"/>
      </dsp:txXfrm>
    </dsp:sp>
    <dsp:sp modelId="{A33C7ED4-FBEF-4175-8AAB-190ABD80EA7B}">
      <dsp:nvSpPr>
        <dsp:cNvPr id="0" name=""/>
        <dsp:cNvSpPr/>
      </dsp:nvSpPr>
      <dsp:spPr>
        <a:xfrm>
          <a:off x="1263531" y="1422981"/>
          <a:ext cx="7747468" cy="456561"/>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опрос студентов в устной форме; </a:t>
          </a:r>
          <a:endParaRPr lang="ru-RU" sz="2800" i="1" kern="1200" dirty="0">
            <a:latin typeface="Times New Roman" panose="02020603050405020304" pitchFamily="18" charset="0"/>
            <a:cs typeface="Times New Roman" panose="02020603050405020304" pitchFamily="18" charset="0"/>
          </a:endParaRPr>
        </a:p>
      </dsp:txBody>
      <dsp:txXfrm>
        <a:off x="1285818" y="1445268"/>
        <a:ext cx="7702894" cy="411987"/>
      </dsp:txXfrm>
    </dsp:sp>
    <dsp:sp modelId="{750A1EAF-CBAA-4307-99DC-263C3E566680}">
      <dsp:nvSpPr>
        <dsp:cNvPr id="0" name=""/>
        <dsp:cNvSpPr/>
      </dsp:nvSpPr>
      <dsp:spPr>
        <a:xfrm>
          <a:off x="944885" y="1936613"/>
          <a:ext cx="8384759" cy="456561"/>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выполнение практических заданий;</a:t>
          </a:r>
          <a:endParaRPr lang="ru-RU" sz="2800" i="1" kern="1200" dirty="0">
            <a:latin typeface="Times New Roman" panose="02020603050405020304" pitchFamily="18" charset="0"/>
            <a:cs typeface="Times New Roman" panose="02020603050405020304" pitchFamily="18" charset="0"/>
          </a:endParaRPr>
        </a:p>
      </dsp:txBody>
      <dsp:txXfrm>
        <a:off x="967172" y="1958900"/>
        <a:ext cx="8340185" cy="411987"/>
      </dsp:txXfrm>
    </dsp:sp>
    <dsp:sp modelId="{B4BACCFD-5141-4113-ACA0-9D3FDDEA4D89}">
      <dsp:nvSpPr>
        <dsp:cNvPr id="0" name=""/>
        <dsp:cNvSpPr/>
      </dsp:nvSpPr>
      <dsp:spPr>
        <a:xfrm>
          <a:off x="543104" y="2450244"/>
          <a:ext cx="9188322" cy="456561"/>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выполнения творческого задания,</a:t>
          </a:r>
          <a:endParaRPr lang="ru-RU" sz="2800" i="1" kern="1200" dirty="0">
            <a:latin typeface="Times New Roman" panose="02020603050405020304" pitchFamily="18" charset="0"/>
            <a:cs typeface="Times New Roman" panose="02020603050405020304" pitchFamily="18" charset="0"/>
          </a:endParaRPr>
        </a:p>
      </dsp:txBody>
      <dsp:txXfrm>
        <a:off x="565391" y="2472531"/>
        <a:ext cx="9143748" cy="411987"/>
      </dsp:txXfrm>
    </dsp:sp>
    <dsp:sp modelId="{5039FA1D-B5A3-417C-B82D-81A1EF03F4FF}">
      <dsp:nvSpPr>
        <dsp:cNvPr id="0" name=""/>
        <dsp:cNvSpPr/>
      </dsp:nvSpPr>
      <dsp:spPr>
        <a:xfrm>
          <a:off x="-1" y="2963875"/>
          <a:ext cx="10274534" cy="1291227"/>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и т.д. в любой комбинации теоретической и практической частей и с использованием других форм на усмотрение преподавателя в зависимости от специфики МДК (ПМ). </a:t>
          </a:r>
          <a:endParaRPr lang="ru-RU" sz="2800" i="1" kern="1200" dirty="0">
            <a:latin typeface="Times New Roman" panose="02020603050405020304" pitchFamily="18" charset="0"/>
            <a:cs typeface="Times New Roman" panose="02020603050405020304" pitchFamily="18" charset="0"/>
          </a:endParaRPr>
        </a:p>
      </dsp:txBody>
      <dsp:txXfrm>
        <a:off x="63032" y="3026908"/>
        <a:ext cx="10148468" cy="116516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595763" y="0"/>
          <a:ext cx="4125884" cy="4125884"/>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1287339" y="413795"/>
          <a:ext cx="6292230" cy="1292392"/>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solidFill>
                <a:srgbClr val="001626"/>
              </a:solidFill>
              <a:latin typeface="Times New Roman" panose="02020603050405020304" pitchFamily="18" charset="0"/>
              <a:cs typeface="Times New Roman" panose="02020603050405020304" pitchFamily="18" charset="0"/>
            </a:rPr>
            <a:t>       - перечень теоретических вопросов и практических заданий;</a:t>
          </a:r>
          <a:endParaRPr lang="ru-RU" sz="2800" i="1" kern="1200" dirty="0">
            <a:solidFill>
              <a:srgbClr val="001626"/>
            </a:solidFill>
            <a:latin typeface="Times New Roman" panose="02020603050405020304" pitchFamily="18" charset="0"/>
            <a:cs typeface="Times New Roman" panose="02020603050405020304" pitchFamily="18" charset="0"/>
          </a:endParaRPr>
        </a:p>
      </dsp:txBody>
      <dsp:txXfrm>
        <a:off x="1350428" y="476884"/>
        <a:ext cx="6166052" cy="1166214"/>
      </dsp:txXfrm>
    </dsp:sp>
    <dsp:sp modelId="{5C1858B0-6506-4035-A45F-E43D54C4E747}">
      <dsp:nvSpPr>
        <dsp:cNvPr id="0" name=""/>
        <dsp:cNvSpPr/>
      </dsp:nvSpPr>
      <dsp:spPr>
        <a:xfrm>
          <a:off x="681434" y="2057130"/>
          <a:ext cx="7504040" cy="1304015"/>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solidFill>
                <a:srgbClr val="001626"/>
              </a:solidFill>
              <a:latin typeface="Times New Roman" panose="02020603050405020304" pitchFamily="18" charset="0"/>
              <a:cs typeface="Times New Roman" panose="02020603050405020304" pitchFamily="18" charset="0"/>
            </a:rPr>
            <a:t>       - билеты, содержащие теоретические вопросы и практические задания.  </a:t>
          </a:r>
          <a:endParaRPr lang="ru-RU" sz="2800" i="1" kern="1200" dirty="0">
            <a:solidFill>
              <a:srgbClr val="001626"/>
            </a:solidFill>
            <a:latin typeface="Times New Roman" panose="02020603050405020304" pitchFamily="18" charset="0"/>
            <a:cs typeface="Times New Roman" panose="02020603050405020304" pitchFamily="18" charset="0"/>
          </a:endParaRPr>
        </a:p>
      </dsp:txBody>
      <dsp:txXfrm>
        <a:off x="745091" y="2120787"/>
        <a:ext cx="7376726" cy="11767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689AE2-0B69-43D3-A26F-39C2A0FAD14B}">
      <dsp:nvSpPr>
        <dsp:cNvPr id="0" name=""/>
        <dsp:cNvSpPr/>
      </dsp:nvSpPr>
      <dsp:spPr>
        <a:xfrm>
          <a:off x="432846" y="0"/>
          <a:ext cx="3258611" cy="3258611"/>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2505DED-BE13-4A8E-943B-9226B561989D}">
      <dsp:nvSpPr>
        <dsp:cNvPr id="0" name=""/>
        <dsp:cNvSpPr/>
      </dsp:nvSpPr>
      <dsp:spPr>
        <a:xfrm>
          <a:off x="1281538" y="327611"/>
          <a:ext cx="6082158" cy="771374"/>
        </a:xfrm>
        <a:prstGeom prst="roundRect">
          <a:avLst/>
        </a:prstGeom>
        <a:solidFill>
          <a:schemeClr val="lt1">
            <a:alpha val="90000"/>
            <a:hueOff val="0"/>
            <a:satOff val="0"/>
            <a:lumOff val="0"/>
            <a:alphaOff val="0"/>
          </a:schemeClr>
        </a:solidFill>
        <a:ln w="12700" cap="flat" cmpd="sng" algn="ctr">
          <a:solidFill>
            <a:srgbClr val="00233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усвоенные знания, </a:t>
          </a:r>
          <a:endParaRPr lang="ru-RU" sz="2800" i="1" kern="1200" dirty="0">
            <a:latin typeface="Times New Roman" panose="02020603050405020304" pitchFamily="18" charset="0"/>
            <a:cs typeface="Times New Roman" panose="02020603050405020304" pitchFamily="18" charset="0"/>
          </a:endParaRPr>
        </a:p>
      </dsp:txBody>
      <dsp:txXfrm>
        <a:off x="1319193" y="365266"/>
        <a:ext cx="6006848" cy="696064"/>
      </dsp:txXfrm>
    </dsp:sp>
    <dsp:sp modelId="{25289836-11FF-4415-87E8-661B96EF0EE5}">
      <dsp:nvSpPr>
        <dsp:cNvPr id="0" name=""/>
        <dsp:cNvSpPr/>
      </dsp:nvSpPr>
      <dsp:spPr>
        <a:xfrm>
          <a:off x="872015" y="1195407"/>
          <a:ext cx="6901205" cy="771374"/>
        </a:xfrm>
        <a:prstGeom prst="roundRect">
          <a:avLst/>
        </a:prstGeom>
        <a:solidFill>
          <a:schemeClr val="lt1">
            <a:alpha val="90000"/>
            <a:hueOff val="0"/>
            <a:satOff val="0"/>
            <a:lumOff val="0"/>
            <a:alphaOff val="0"/>
          </a:schemeClr>
        </a:solidFill>
        <a:ln w="12700" cap="flat" cmpd="sng" algn="ctr">
          <a:solidFill>
            <a:srgbClr val="00233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освоенные умения, </a:t>
          </a:r>
          <a:endParaRPr lang="ru-RU" sz="2800" i="1" kern="1200" dirty="0">
            <a:latin typeface="Times New Roman" panose="02020603050405020304" pitchFamily="18" charset="0"/>
            <a:cs typeface="Times New Roman" panose="02020603050405020304" pitchFamily="18" charset="0"/>
          </a:endParaRPr>
        </a:p>
      </dsp:txBody>
      <dsp:txXfrm>
        <a:off x="909670" y="1233062"/>
        <a:ext cx="6825895" cy="696064"/>
      </dsp:txXfrm>
    </dsp:sp>
    <dsp:sp modelId="{585565C9-53C2-45DB-B779-EEE20BE66ED8}">
      <dsp:nvSpPr>
        <dsp:cNvPr id="0" name=""/>
        <dsp:cNvSpPr/>
      </dsp:nvSpPr>
      <dsp:spPr>
        <a:xfrm>
          <a:off x="33810" y="2063203"/>
          <a:ext cx="8577615" cy="771374"/>
        </a:xfrm>
        <a:prstGeom prst="roundRect">
          <a:avLst/>
        </a:prstGeom>
        <a:solidFill>
          <a:schemeClr val="lt1">
            <a:alpha val="90000"/>
            <a:hueOff val="0"/>
            <a:satOff val="0"/>
            <a:lumOff val="0"/>
            <a:alphaOff val="0"/>
          </a:schemeClr>
        </a:solidFill>
        <a:ln w="12700" cap="flat" cmpd="sng" algn="ctr">
          <a:solidFill>
            <a:srgbClr val="00233E"/>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lvl="0" algn="just" defTabSz="1377950">
            <a:lnSpc>
              <a:spcPct val="90000"/>
            </a:lnSpc>
            <a:spcBef>
              <a:spcPct val="0"/>
            </a:spcBef>
            <a:spcAft>
              <a:spcPct val="35000"/>
            </a:spcAft>
          </a:pPr>
          <a:r>
            <a:rPr lang="ru-RU" sz="3100" kern="1200" dirty="0" smtClean="0"/>
            <a:t>       </a:t>
          </a:r>
          <a:r>
            <a:rPr lang="ru-RU" sz="2800" i="1" kern="1200" dirty="0" smtClean="0">
              <a:latin typeface="Times New Roman" panose="02020603050405020304" pitchFamily="18" charset="0"/>
              <a:cs typeface="Times New Roman" panose="02020603050405020304" pitchFamily="18" charset="0"/>
            </a:rPr>
            <a:t>- сформированные компетенции.  </a:t>
          </a:r>
          <a:endParaRPr lang="ru-RU" sz="2800" i="1" kern="1200" dirty="0">
            <a:latin typeface="Times New Roman" panose="02020603050405020304" pitchFamily="18" charset="0"/>
            <a:cs typeface="Times New Roman" panose="02020603050405020304" pitchFamily="18" charset="0"/>
          </a:endParaRPr>
        </a:p>
      </dsp:txBody>
      <dsp:txXfrm>
        <a:off x="71465" y="2100858"/>
        <a:ext cx="8502305" cy="69606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794831" cy="4794831"/>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1481057" y="479778"/>
          <a:ext cx="7312416" cy="974998"/>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самостоятельная работа в течение процесса обучения;</a:t>
          </a:r>
          <a:endParaRPr lang="ru-RU" sz="2800" i="1" kern="1200" dirty="0">
            <a:latin typeface="Times New Roman" panose="02020603050405020304" pitchFamily="18" charset="0"/>
            <a:cs typeface="Times New Roman" panose="02020603050405020304" pitchFamily="18" charset="0"/>
          </a:endParaRPr>
        </a:p>
      </dsp:txBody>
      <dsp:txXfrm>
        <a:off x="1528652" y="527373"/>
        <a:ext cx="7217226" cy="879808"/>
      </dsp:txXfrm>
    </dsp:sp>
    <dsp:sp modelId="{5C1858B0-6506-4035-A45F-E43D54C4E747}">
      <dsp:nvSpPr>
        <dsp:cNvPr id="0" name=""/>
        <dsp:cNvSpPr/>
      </dsp:nvSpPr>
      <dsp:spPr>
        <a:xfrm>
          <a:off x="776914" y="1605317"/>
          <a:ext cx="8720701" cy="120432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непосредственная подготовка в дни, предшествующие зачету по темам курса;</a:t>
          </a:r>
          <a:endParaRPr lang="ru-RU" sz="2800" i="1" kern="1200" dirty="0">
            <a:latin typeface="Times New Roman" panose="02020603050405020304" pitchFamily="18" charset="0"/>
            <a:cs typeface="Times New Roman" panose="02020603050405020304" pitchFamily="18" charset="0"/>
          </a:endParaRPr>
        </a:p>
      </dsp:txBody>
      <dsp:txXfrm>
        <a:off x="835704" y="1664107"/>
        <a:ext cx="8603121" cy="1086746"/>
      </dsp:txXfrm>
    </dsp:sp>
    <dsp:sp modelId="{A33C7ED4-FBEF-4175-8AAB-190ABD80EA7B}">
      <dsp:nvSpPr>
        <dsp:cNvPr id="0" name=""/>
        <dsp:cNvSpPr/>
      </dsp:nvSpPr>
      <dsp:spPr>
        <a:xfrm>
          <a:off x="252009" y="2960185"/>
          <a:ext cx="9770511" cy="120432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подготовка к ответу на вопросы, содержащиеся в билетах/тестах (при письменной форме проведения дифференцированного зачета).</a:t>
          </a:r>
          <a:endParaRPr lang="ru-RU" sz="2800" i="1" kern="1200" dirty="0">
            <a:latin typeface="Times New Roman" panose="02020603050405020304" pitchFamily="18" charset="0"/>
            <a:cs typeface="Times New Roman" panose="02020603050405020304" pitchFamily="18" charset="0"/>
          </a:endParaRPr>
        </a:p>
      </dsp:txBody>
      <dsp:txXfrm>
        <a:off x="310799" y="3018975"/>
        <a:ext cx="9652931" cy="10867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833258" cy="4833258"/>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69190" y="488422"/>
          <a:ext cx="10806379" cy="927451"/>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u="none" strike="noStrike" kern="1200"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прежде всего нужно перечитать все лекции, а также материалы, которые готовились к семинарским и практическим занятиям в течение семестра</a:t>
          </a:r>
          <a:r>
            <a:rPr lang="ru-RU" sz="2400" i="1" kern="1200" dirty="0" smtClean="0">
              <a:latin typeface="Times New Roman" panose="02020603050405020304" pitchFamily="18" charset="0"/>
              <a:cs typeface="Times New Roman" panose="02020603050405020304" pitchFamily="18" charset="0"/>
            </a:rPr>
            <a:t>;</a:t>
          </a:r>
          <a:endParaRPr lang="ru-RU" sz="2400" i="1" kern="1200" dirty="0">
            <a:latin typeface="Times New Roman" panose="02020603050405020304" pitchFamily="18" charset="0"/>
            <a:cs typeface="Times New Roman" panose="02020603050405020304" pitchFamily="18" charset="0"/>
          </a:endParaRPr>
        </a:p>
      </dsp:txBody>
      <dsp:txXfrm>
        <a:off x="-23916" y="533696"/>
        <a:ext cx="10715831" cy="836903"/>
      </dsp:txXfrm>
    </dsp:sp>
    <dsp:sp modelId="{5C1858B0-6506-4035-A45F-E43D54C4E747}">
      <dsp:nvSpPr>
        <dsp:cNvPr id="0" name=""/>
        <dsp:cNvSpPr/>
      </dsp:nvSpPr>
      <dsp:spPr>
        <a:xfrm>
          <a:off x="-69190" y="1450177"/>
          <a:ext cx="10806379" cy="784641"/>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u="none" strike="noStrike" kern="1200"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затем надо соотнести эту информацию с вопросами, которые даны к зачету</a:t>
          </a:r>
          <a:r>
            <a:rPr lang="ru-RU" sz="2400" i="1" kern="1200" dirty="0" smtClean="0">
              <a:latin typeface="Times New Roman" panose="02020603050405020304" pitchFamily="18" charset="0"/>
              <a:cs typeface="Times New Roman" panose="02020603050405020304" pitchFamily="18" charset="0"/>
            </a:rPr>
            <a:t>;</a:t>
          </a:r>
          <a:endParaRPr lang="ru-RU" sz="2400" i="1" kern="1200" dirty="0">
            <a:latin typeface="Times New Roman" panose="02020603050405020304" pitchFamily="18" charset="0"/>
            <a:cs typeface="Times New Roman" panose="02020603050405020304" pitchFamily="18" charset="0"/>
          </a:endParaRPr>
        </a:p>
      </dsp:txBody>
      <dsp:txXfrm>
        <a:off x="-30887" y="1488480"/>
        <a:ext cx="10729773" cy="708035"/>
      </dsp:txXfrm>
    </dsp:sp>
    <dsp:sp modelId="{A33C7ED4-FBEF-4175-8AAB-190ABD80EA7B}">
      <dsp:nvSpPr>
        <dsp:cNvPr id="0" name=""/>
        <dsp:cNvSpPr/>
      </dsp:nvSpPr>
      <dsp:spPr>
        <a:xfrm>
          <a:off x="-55147" y="2269123"/>
          <a:ext cx="10778293" cy="797037"/>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	</a:t>
          </a:r>
          <a:r>
            <a:rPr lang="ru-RU" sz="2400" i="1" kern="1200" dirty="0" smtClean="0">
              <a:latin typeface="Times New Roman" panose="02020603050405020304" pitchFamily="18" charset="0"/>
              <a:cs typeface="Times New Roman" panose="02020603050405020304" pitchFamily="18" charset="0"/>
            </a:rPr>
            <a:t>если информации недостаточно, ответы находят в предложенной преподавателем литературе; </a:t>
          </a:r>
          <a:endParaRPr lang="ru-RU" sz="2400" i="1" kern="1200" dirty="0">
            <a:latin typeface="Times New Roman" panose="02020603050405020304" pitchFamily="18" charset="0"/>
            <a:cs typeface="Times New Roman" panose="02020603050405020304" pitchFamily="18" charset="0"/>
          </a:endParaRPr>
        </a:p>
      </dsp:txBody>
      <dsp:txXfrm>
        <a:off x="-16239" y="2308031"/>
        <a:ext cx="10700477" cy="719221"/>
      </dsp:txXfrm>
    </dsp:sp>
    <dsp:sp modelId="{750A1EAF-CBAA-4307-99DC-263C3E566680}">
      <dsp:nvSpPr>
        <dsp:cNvPr id="0" name=""/>
        <dsp:cNvSpPr/>
      </dsp:nvSpPr>
      <dsp:spPr>
        <a:xfrm>
          <a:off x="-69190" y="3100464"/>
          <a:ext cx="10806379" cy="70773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рекомендуется делать краткие записи; речь идет не о шпаргалке, а о формировании в сознании четкой логической схемы ответа на вопрос;</a:t>
          </a:r>
          <a:endParaRPr lang="ru-RU" sz="2400" i="1" kern="1200" dirty="0">
            <a:latin typeface="Times New Roman" panose="02020603050405020304" pitchFamily="18" charset="0"/>
            <a:cs typeface="Times New Roman" panose="02020603050405020304" pitchFamily="18" charset="0"/>
          </a:endParaRPr>
        </a:p>
      </dsp:txBody>
      <dsp:txXfrm>
        <a:off x="-34641" y="3135013"/>
        <a:ext cx="10737281" cy="638638"/>
      </dsp:txXfrm>
    </dsp:sp>
    <dsp:sp modelId="{B4BACCFD-5141-4113-ACA0-9D3FDDEA4D89}">
      <dsp:nvSpPr>
        <dsp:cNvPr id="0" name=""/>
        <dsp:cNvSpPr/>
      </dsp:nvSpPr>
      <dsp:spPr>
        <a:xfrm>
          <a:off x="-55147" y="3842505"/>
          <a:ext cx="10778293" cy="46802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накануне зачета необходимо повторить ответы, не заглядывая в записи.</a:t>
          </a:r>
          <a:endParaRPr lang="ru-RU" sz="2400" i="1" kern="1200" dirty="0">
            <a:latin typeface="Times New Roman" panose="02020603050405020304" pitchFamily="18" charset="0"/>
            <a:cs typeface="Times New Roman" panose="02020603050405020304" pitchFamily="18" charset="0"/>
          </a:endParaRPr>
        </a:p>
      </dsp:txBody>
      <dsp:txXfrm>
        <a:off x="-32300" y="3865352"/>
        <a:ext cx="10732599" cy="42233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833258" cy="4833258"/>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3" y="485261"/>
          <a:ext cx="10667991" cy="598295"/>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a:t>
          </a:r>
          <a:r>
            <a:rPr lang="ru-RU" sz="2400" i="1" u="none" strike="noStrike" kern="1200" dirty="0" smtClean="0">
              <a:solidFill>
                <a:srgbClr val="000000"/>
              </a:solidFill>
              <a:effectLst/>
              <a:uFill>
                <a:solidFill>
                  <a:srgbClr val="000000"/>
                </a:solidFill>
              </a:uFill>
              <a:latin typeface="Times New Roman" panose="02020603050405020304" pitchFamily="18" charset="0"/>
              <a:cs typeface="Times New Roman" panose="02020603050405020304" pitchFamily="18" charset="0"/>
            </a:rPr>
            <a:t>глубокое владение материалом</a:t>
          </a:r>
          <a:r>
            <a:rPr lang="ru-RU" sz="2400" i="1" kern="1200" dirty="0" smtClean="0">
              <a:latin typeface="Times New Roman" panose="02020603050405020304" pitchFamily="18" charset="0"/>
              <a:cs typeface="Times New Roman" panose="02020603050405020304" pitchFamily="18" charset="0"/>
            </a:rPr>
            <a:t>;</a:t>
          </a:r>
          <a:endParaRPr lang="ru-RU" sz="2400" i="1" kern="1200" dirty="0">
            <a:latin typeface="Times New Roman" panose="02020603050405020304" pitchFamily="18" charset="0"/>
            <a:cs typeface="Times New Roman" panose="02020603050405020304" pitchFamily="18" charset="0"/>
          </a:endParaRPr>
        </a:p>
      </dsp:txBody>
      <dsp:txXfrm>
        <a:off x="29209" y="514467"/>
        <a:ext cx="10609579" cy="539883"/>
      </dsp:txXfrm>
    </dsp:sp>
    <dsp:sp modelId="{5C1858B0-6506-4035-A45F-E43D54C4E747}">
      <dsp:nvSpPr>
        <dsp:cNvPr id="0" name=""/>
        <dsp:cNvSpPr/>
      </dsp:nvSpPr>
      <dsp:spPr>
        <a:xfrm>
          <a:off x="3" y="1166864"/>
          <a:ext cx="10667991" cy="593610"/>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solidFill>
                <a:srgbClr val="181717"/>
              </a:solidFill>
              <a:effectLst/>
              <a:latin typeface="Times New Roman" panose="02020603050405020304" pitchFamily="18" charset="0"/>
              <a:ea typeface="Times New Roman" panose="02020603050405020304" pitchFamily="18" charset="0"/>
            </a:rPr>
            <a:t>осознанный и обобщенный уровень ответа</a:t>
          </a:r>
          <a:r>
            <a:rPr lang="ru-RU" sz="2400" i="1" kern="1200" dirty="0" smtClean="0">
              <a:latin typeface="Times New Roman" panose="02020603050405020304" pitchFamily="18" charset="0"/>
              <a:cs typeface="Times New Roman" panose="02020603050405020304" pitchFamily="18" charset="0"/>
            </a:rPr>
            <a:t>;</a:t>
          </a:r>
          <a:endParaRPr lang="ru-RU" sz="2400" i="1" kern="1200" dirty="0">
            <a:latin typeface="Times New Roman" panose="02020603050405020304" pitchFamily="18" charset="0"/>
            <a:cs typeface="Times New Roman" panose="02020603050405020304" pitchFamily="18" charset="0"/>
          </a:endParaRPr>
        </a:p>
      </dsp:txBody>
      <dsp:txXfrm>
        <a:off x="28981" y="1195842"/>
        <a:ext cx="10610035" cy="535654"/>
      </dsp:txXfrm>
    </dsp:sp>
    <dsp:sp modelId="{A33C7ED4-FBEF-4175-8AAB-190ABD80EA7B}">
      <dsp:nvSpPr>
        <dsp:cNvPr id="0" name=""/>
        <dsp:cNvSpPr/>
      </dsp:nvSpPr>
      <dsp:spPr>
        <a:xfrm>
          <a:off x="3" y="1843782"/>
          <a:ext cx="10667991" cy="560080"/>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свободное оперирование терминами;</a:t>
          </a:r>
          <a:endParaRPr lang="ru-RU" sz="2400" i="1" kern="1200" dirty="0">
            <a:latin typeface="Times New Roman" panose="02020603050405020304" pitchFamily="18" charset="0"/>
            <a:cs typeface="Times New Roman" panose="02020603050405020304" pitchFamily="18" charset="0"/>
          </a:endParaRPr>
        </a:p>
      </dsp:txBody>
      <dsp:txXfrm>
        <a:off x="27344" y="1871123"/>
        <a:ext cx="10613309" cy="505398"/>
      </dsp:txXfrm>
    </dsp:sp>
    <dsp:sp modelId="{750A1EAF-CBAA-4307-99DC-263C3E566680}">
      <dsp:nvSpPr>
        <dsp:cNvPr id="0" name=""/>
        <dsp:cNvSpPr/>
      </dsp:nvSpPr>
      <dsp:spPr>
        <a:xfrm>
          <a:off x="3" y="2487170"/>
          <a:ext cx="10667991" cy="644714"/>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умение раскрыть имеющийся у него практический опыт с точки зрения теории; </a:t>
          </a:r>
          <a:endParaRPr lang="ru-RU" sz="2400" i="1" kern="1200" dirty="0">
            <a:latin typeface="Times New Roman" panose="02020603050405020304" pitchFamily="18" charset="0"/>
            <a:cs typeface="Times New Roman" panose="02020603050405020304" pitchFamily="18" charset="0"/>
          </a:endParaRPr>
        </a:p>
      </dsp:txBody>
      <dsp:txXfrm>
        <a:off x="31475" y="2518642"/>
        <a:ext cx="10605047" cy="581770"/>
      </dsp:txXfrm>
    </dsp:sp>
    <dsp:sp modelId="{B4BACCFD-5141-4113-ACA0-9D3FDDEA4D89}">
      <dsp:nvSpPr>
        <dsp:cNvPr id="0" name=""/>
        <dsp:cNvSpPr/>
      </dsp:nvSpPr>
      <dsp:spPr>
        <a:xfrm>
          <a:off x="3" y="3215192"/>
          <a:ext cx="10667991" cy="104949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определение своей позиции и точки зрения в раскрытии различных подходов к рассматриваемой проблеме, умение провести сравнительный анализ разных подходов.</a:t>
          </a:r>
          <a:endParaRPr lang="ru-RU" sz="2400" i="1" kern="1200" dirty="0">
            <a:latin typeface="Times New Roman" panose="02020603050405020304" pitchFamily="18" charset="0"/>
            <a:cs typeface="Times New Roman" panose="02020603050405020304" pitchFamily="18" charset="0"/>
          </a:endParaRPr>
        </a:p>
      </dsp:txBody>
      <dsp:txXfrm>
        <a:off x="51235" y="3266424"/>
        <a:ext cx="10565527" cy="94703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833258" cy="4833258"/>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3" y="484482"/>
          <a:ext cx="10667991" cy="1192200"/>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владение программным материалом на достаточно высоком уровне, но в ответе допускает некоторые неточности, незначительные ошибки, исправляемые самим студентом;</a:t>
          </a:r>
          <a:endParaRPr lang="ru-RU" sz="2400" i="1" kern="1200" dirty="0">
            <a:latin typeface="Times New Roman" panose="02020603050405020304" pitchFamily="18" charset="0"/>
            <a:cs typeface="Times New Roman" panose="02020603050405020304" pitchFamily="18" charset="0"/>
          </a:endParaRPr>
        </a:p>
      </dsp:txBody>
      <dsp:txXfrm>
        <a:off x="58201" y="542680"/>
        <a:ext cx="10551595" cy="1075804"/>
      </dsp:txXfrm>
    </dsp:sp>
    <dsp:sp modelId="{5C1858B0-6506-4035-A45F-E43D54C4E747}">
      <dsp:nvSpPr>
        <dsp:cNvPr id="0" name=""/>
        <dsp:cNvSpPr/>
      </dsp:nvSpPr>
      <dsp:spPr>
        <a:xfrm>
          <a:off x="3" y="1781112"/>
          <a:ext cx="10667991" cy="744114"/>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осознанный и обобщенный уровень ответа;</a:t>
          </a:r>
          <a:endParaRPr lang="ru-RU" sz="2400" i="1" kern="1200" dirty="0">
            <a:latin typeface="Times New Roman" panose="02020603050405020304" pitchFamily="18" charset="0"/>
            <a:cs typeface="Times New Roman" panose="02020603050405020304" pitchFamily="18" charset="0"/>
          </a:endParaRPr>
        </a:p>
      </dsp:txBody>
      <dsp:txXfrm>
        <a:off x="36328" y="1817437"/>
        <a:ext cx="10595341" cy="671464"/>
      </dsp:txXfrm>
    </dsp:sp>
    <dsp:sp modelId="{A33C7ED4-FBEF-4175-8AAB-190ABD80EA7B}">
      <dsp:nvSpPr>
        <dsp:cNvPr id="0" name=""/>
        <dsp:cNvSpPr/>
      </dsp:nvSpPr>
      <dsp:spPr>
        <a:xfrm>
          <a:off x="3" y="2629656"/>
          <a:ext cx="10667991" cy="702083"/>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умение показать значение теоретических вопросов для практики;</a:t>
          </a:r>
          <a:endParaRPr lang="ru-RU" sz="2400" i="1" kern="1200" dirty="0">
            <a:latin typeface="Times New Roman" panose="02020603050405020304" pitchFamily="18" charset="0"/>
            <a:cs typeface="Times New Roman" panose="02020603050405020304" pitchFamily="18" charset="0"/>
          </a:endParaRPr>
        </a:p>
      </dsp:txBody>
      <dsp:txXfrm>
        <a:off x="34276" y="2663929"/>
        <a:ext cx="10599445" cy="633537"/>
      </dsp:txXfrm>
    </dsp:sp>
    <dsp:sp modelId="{750A1EAF-CBAA-4307-99DC-263C3E566680}">
      <dsp:nvSpPr>
        <dsp:cNvPr id="0" name=""/>
        <dsp:cNvSpPr/>
      </dsp:nvSpPr>
      <dsp:spPr>
        <a:xfrm>
          <a:off x="3" y="3436170"/>
          <a:ext cx="10667991" cy="808175"/>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логичность и обоснованность ответов</a:t>
          </a:r>
          <a:r>
            <a:rPr lang="ru-RU" sz="2400" i="1" kern="1200" smtClean="0">
              <a:latin typeface="Times New Roman" panose="02020603050405020304" pitchFamily="18" charset="0"/>
              <a:cs typeface="Times New Roman" panose="02020603050405020304" pitchFamily="18" charset="0"/>
            </a:rPr>
            <a:t>.        </a:t>
          </a:r>
          <a:endParaRPr lang="ru-RU" sz="2400" i="1" kern="1200" dirty="0">
            <a:latin typeface="Times New Roman" panose="02020603050405020304" pitchFamily="18" charset="0"/>
            <a:cs typeface="Times New Roman" panose="02020603050405020304" pitchFamily="18" charset="0"/>
          </a:endParaRPr>
        </a:p>
      </dsp:txBody>
      <dsp:txXfrm>
        <a:off x="39455" y="3475622"/>
        <a:ext cx="10589087" cy="72927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833258" cy="4833258"/>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3" y="486034"/>
          <a:ext cx="10667991" cy="1264703"/>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овладение программным материалом при недостаточно осознанном и обобщенном уровне овладения теорией, неумение связать ее с практикой;</a:t>
          </a:r>
          <a:endParaRPr lang="ru-RU" sz="2400" i="1" kern="1200" dirty="0">
            <a:latin typeface="Times New Roman" panose="02020603050405020304" pitchFamily="18" charset="0"/>
            <a:cs typeface="Times New Roman" panose="02020603050405020304" pitchFamily="18" charset="0"/>
          </a:endParaRPr>
        </a:p>
      </dsp:txBody>
      <dsp:txXfrm>
        <a:off x="61741" y="547772"/>
        <a:ext cx="10544515" cy="1141227"/>
      </dsp:txXfrm>
    </dsp:sp>
    <dsp:sp modelId="{5C1858B0-6506-4035-A45F-E43D54C4E747}">
      <dsp:nvSpPr>
        <dsp:cNvPr id="0" name=""/>
        <dsp:cNvSpPr/>
      </dsp:nvSpPr>
      <dsp:spPr>
        <a:xfrm>
          <a:off x="3" y="1904844"/>
          <a:ext cx="10667991" cy="1098094"/>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неточное использование при ответе материалов специальной литературы по предмету и смежным дисциплинам; </a:t>
          </a:r>
          <a:endParaRPr lang="ru-RU" sz="2400" i="1" kern="1200" dirty="0">
            <a:latin typeface="Times New Roman" panose="02020603050405020304" pitchFamily="18" charset="0"/>
            <a:cs typeface="Times New Roman" panose="02020603050405020304" pitchFamily="18" charset="0"/>
          </a:endParaRPr>
        </a:p>
      </dsp:txBody>
      <dsp:txXfrm>
        <a:off x="53608" y="1958449"/>
        <a:ext cx="10560781" cy="990884"/>
      </dsp:txXfrm>
    </dsp:sp>
    <dsp:sp modelId="{A33C7ED4-FBEF-4175-8AAB-190ABD80EA7B}">
      <dsp:nvSpPr>
        <dsp:cNvPr id="0" name=""/>
        <dsp:cNvSpPr/>
      </dsp:nvSpPr>
      <dsp:spPr>
        <a:xfrm>
          <a:off x="3" y="3157046"/>
          <a:ext cx="10667991" cy="1036069"/>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недостаточно высокий уровень логичности и последовательности изложения материала. </a:t>
          </a:r>
          <a:endParaRPr lang="ru-RU" sz="2400" i="1" kern="1200" dirty="0">
            <a:latin typeface="Times New Roman" panose="02020603050405020304" pitchFamily="18" charset="0"/>
            <a:cs typeface="Times New Roman" panose="02020603050405020304" pitchFamily="18" charset="0"/>
          </a:endParaRPr>
        </a:p>
      </dsp:txBody>
      <dsp:txXfrm>
        <a:off x="50580" y="3207623"/>
        <a:ext cx="10566837" cy="93491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0B6983-F5E7-4462-804F-18E08620BFE0}">
      <dsp:nvSpPr>
        <dsp:cNvPr id="0" name=""/>
        <dsp:cNvSpPr/>
      </dsp:nvSpPr>
      <dsp:spPr>
        <a:xfrm>
          <a:off x="0" y="0"/>
          <a:ext cx="4833258" cy="4833258"/>
        </a:xfrm>
        <a:prstGeom prst="triangle">
          <a:avLst/>
        </a:prstGeom>
        <a:solidFill>
          <a:schemeClr val="accent1">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0873E7F-BDFD-4519-A4D6-D06186972E6F}">
      <dsp:nvSpPr>
        <dsp:cNvPr id="0" name=""/>
        <dsp:cNvSpPr/>
      </dsp:nvSpPr>
      <dsp:spPr>
        <a:xfrm>
          <a:off x="3" y="483732"/>
          <a:ext cx="10667991" cy="931580"/>
        </a:xfrm>
        <a:prstGeom prst="roundRect">
          <a:avLst/>
        </a:prstGeom>
        <a:solidFill>
          <a:schemeClr val="lt1">
            <a:alpha val="90000"/>
            <a:hueOff val="0"/>
            <a:satOff val="0"/>
            <a:lumOff val="0"/>
            <a:alphaOff val="0"/>
          </a:schemeClr>
        </a:solidFill>
        <a:ln w="1905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отсутствие или недостаточное знание программного материала;</a:t>
          </a:r>
          <a:endParaRPr lang="ru-RU" sz="2400" i="1" kern="1200" dirty="0">
            <a:latin typeface="Times New Roman" panose="02020603050405020304" pitchFamily="18" charset="0"/>
            <a:cs typeface="Times New Roman" panose="02020603050405020304" pitchFamily="18" charset="0"/>
          </a:endParaRPr>
        </a:p>
      </dsp:txBody>
      <dsp:txXfrm>
        <a:off x="45479" y="529208"/>
        <a:ext cx="10577039" cy="840628"/>
      </dsp:txXfrm>
    </dsp:sp>
    <dsp:sp modelId="{5C1858B0-6506-4035-A45F-E43D54C4E747}">
      <dsp:nvSpPr>
        <dsp:cNvPr id="0" name=""/>
        <dsp:cNvSpPr/>
      </dsp:nvSpPr>
      <dsp:spPr>
        <a:xfrm>
          <a:off x="3" y="1528828"/>
          <a:ext cx="10667991" cy="808856"/>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в процессе изложения материала искажает смысл понятий и определений;	</a:t>
          </a:r>
          <a:endParaRPr lang="ru-RU" sz="2400" i="1" kern="1200" dirty="0">
            <a:latin typeface="Times New Roman" panose="02020603050405020304" pitchFamily="18" charset="0"/>
            <a:cs typeface="Times New Roman" panose="02020603050405020304" pitchFamily="18" charset="0"/>
          </a:endParaRPr>
        </a:p>
      </dsp:txBody>
      <dsp:txXfrm>
        <a:off x="39488" y="1568313"/>
        <a:ext cx="10589021" cy="729886"/>
      </dsp:txXfrm>
    </dsp:sp>
    <dsp:sp modelId="{A33C7ED4-FBEF-4175-8AAB-190ABD80EA7B}">
      <dsp:nvSpPr>
        <dsp:cNvPr id="0" name=""/>
        <dsp:cNvSpPr/>
      </dsp:nvSpPr>
      <dsp:spPr>
        <a:xfrm>
          <a:off x="3" y="2451201"/>
          <a:ext cx="10667991" cy="763169"/>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just" defTabSz="1244600">
            <a:lnSpc>
              <a:spcPct val="90000"/>
            </a:lnSpc>
            <a:spcBef>
              <a:spcPct val="0"/>
            </a:spcBef>
            <a:spcAft>
              <a:spcPct val="35000"/>
            </a:spcAft>
          </a:pPr>
          <a:r>
            <a:rPr lang="ru-RU" sz="2800" i="1" kern="1200" dirty="0" smtClean="0">
              <a:latin typeface="Times New Roman" panose="02020603050405020304" pitchFamily="18" charset="0"/>
              <a:cs typeface="Times New Roman" panose="02020603050405020304" pitchFamily="18" charset="0"/>
            </a:rPr>
            <a:t>       </a:t>
          </a:r>
          <a:r>
            <a:rPr lang="ru-RU" sz="2400" i="1" kern="1200" dirty="0" smtClean="0">
              <a:latin typeface="Times New Roman" panose="02020603050405020304" pitchFamily="18" charset="0"/>
              <a:cs typeface="Times New Roman" panose="02020603050405020304" pitchFamily="18" charset="0"/>
            </a:rPr>
            <a:t>-	в ответе содержатся житейские обобщения вместо научных терминов;</a:t>
          </a:r>
          <a:endParaRPr lang="ru-RU" sz="2400" i="1" kern="1200" dirty="0">
            <a:latin typeface="Times New Roman" panose="02020603050405020304" pitchFamily="18" charset="0"/>
            <a:cs typeface="Times New Roman" panose="02020603050405020304" pitchFamily="18" charset="0"/>
          </a:endParaRPr>
        </a:p>
      </dsp:txBody>
      <dsp:txXfrm>
        <a:off x="37258" y="2488456"/>
        <a:ext cx="10593481" cy="688659"/>
      </dsp:txXfrm>
    </dsp:sp>
    <dsp:sp modelId="{C00F88DD-94D9-4ECE-A7DE-56E65735BD23}">
      <dsp:nvSpPr>
        <dsp:cNvPr id="0" name=""/>
        <dsp:cNvSpPr/>
      </dsp:nvSpPr>
      <dsp:spPr>
        <a:xfrm>
          <a:off x="3" y="3327885"/>
          <a:ext cx="10667991" cy="908123"/>
        </a:xfrm>
        <a:prstGeom prst="roundRect">
          <a:avLst/>
        </a:prstGeom>
        <a:solidFill>
          <a:schemeClr val="lt1">
            <a:alpha val="90000"/>
            <a:hueOff val="0"/>
            <a:satOff val="0"/>
            <a:lumOff val="0"/>
            <a:alphaOff val="0"/>
          </a:schemeClr>
        </a:solidFill>
        <a:ln w="12700" cap="flat" cmpd="sng" algn="ctr">
          <a:solidFill>
            <a:srgbClr val="001626"/>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just" defTabSz="1066800">
            <a:lnSpc>
              <a:spcPct val="90000"/>
            </a:lnSpc>
            <a:spcBef>
              <a:spcPct val="0"/>
            </a:spcBef>
            <a:spcAft>
              <a:spcPct val="35000"/>
            </a:spcAft>
          </a:pPr>
          <a:r>
            <a:rPr lang="ru-RU" sz="2400" i="1" kern="1200" dirty="0" smtClean="0">
              <a:latin typeface="Times New Roman" panose="02020603050405020304" pitchFamily="18" charset="0"/>
              <a:cs typeface="Times New Roman" panose="02020603050405020304" pitchFamily="18" charset="0"/>
            </a:rPr>
            <a:t>       - отсутствие логики и последовательности при изложении материала.</a:t>
          </a:r>
          <a:endParaRPr lang="ru-RU" sz="2400" i="1" kern="1200" dirty="0">
            <a:latin typeface="Times New Roman" panose="02020603050405020304" pitchFamily="18" charset="0"/>
            <a:cs typeface="Times New Roman" panose="02020603050405020304" pitchFamily="18" charset="0"/>
          </a:endParaRPr>
        </a:p>
      </dsp:txBody>
      <dsp:txXfrm>
        <a:off x="44334" y="3372216"/>
        <a:ext cx="10579329" cy="819461"/>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8.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B5F0D0-76D6-4D5A-9316-275328564ADC}" type="datetimeFigureOut">
              <a:rPr lang="ru-RU" smtClean="0"/>
              <a:t>14.12.2019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9A1AED-E6BE-4723-A76E-4C8C687DCC65}" type="slidenum">
              <a:rPr lang="ru-RU" smtClean="0"/>
              <a:t>‹#›</a:t>
            </a:fld>
            <a:endParaRPr lang="ru-RU"/>
          </a:p>
        </p:txBody>
      </p:sp>
    </p:spTree>
    <p:extLst>
      <p:ext uri="{BB962C8B-B14F-4D97-AF65-F5344CB8AC3E}">
        <p14:creationId xmlns:p14="http://schemas.microsoft.com/office/powerpoint/2010/main" val="468263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Цель проведения дифзачета. </a:t>
            </a:r>
            <a:r>
              <a:rPr lang="ru-RU" sz="1200" kern="1200" dirty="0" smtClean="0">
                <a:solidFill>
                  <a:schemeClr val="tx1"/>
                </a:solidFill>
                <a:effectLst/>
                <a:latin typeface="+mn-lt"/>
                <a:ea typeface="+mn-ea"/>
                <a:cs typeface="+mn-cs"/>
              </a:rPr>
              <a:t> Поняв, что дифференцированный зачет – это форма промежуточной аттестации, хочется рассмотреть также цели ее проведения. Их существует несколько: </a:t>
            </a:r>
          </a:p>
          <a:p>
            <a:pPr algn="just"/>
            <a:r>
              <a:rPr lang="ru-RU" sz="1200" b="1" kern="1200" dirty="0" smtClean="0">
                <a:solidFill>
                  <a:schemeClr val="tx1"/>
                </a:solidFill>
                <a:effectLst/>
                <a:latin typeface="+mn-lt"/>
                <a:ea typeface="+mn-ea"/>
                <a:cs typeface="+mn-cs"/>
              </a:rPr>
              <a:t>В первую очередь</a:t>
            </a:r>
            <a:r>
              <a:rPr lang="ru-RU" sz="1200" kern="1200" dirty="0" smtClean="0">
                <a:solidFill>
                  <a:schemeClr val="tx1"/>
                </a:solidFill>
                <a:effectLst/>
                <a:latin typeface="+mn-lt"/>
                <a:ea typeface="+mn-ea"/>
                <a:cs typeface="+mn-cs"/>
              </a:rPr>
              <a:t> важно, конечно же, оценить уровень усвоенного материала студентом. Понять, насколько студент усвоил теоретическую часть, имеет ли представление о практической ее стороне (если дисциплина это подразумевает). </a:t>
            </a:r>
          </a:p>
          <a:p>
            <a:r>
              <a:rPr lang="ru-RU" sz="1200" kern="1200" dirty="0" smtClean="0">
                <a:solidFill>
                  <a:schemeClr val="tx1"/>
                </a:solidFill>
                <a:effectLst/>
                <a:latin typeface="+mn-lt"/>
                <a:ea typeface="+mn-ea"/>
                <a:cs typeface="+mn-cs"/>
              </a:rPr>
              <a:t>Убедиться в том, что у студента развито образное и творческое мышление, которое просто необходимо при изучении определенных дисциплин. Ну и, конечно же, нужно понять, умеет ли учащийся синтезировать знания и трансформировать их для применения на практике. </a:t>
            </a:r>
          </a:p>
          <a:p>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3</a:t>
            </a:fld>
            <a:endParaRPr lang="ru-RU"/>
          </a:p>
        </p:txBody>
      </p:sp>
    </p:spTree>
    <p:extLst>
      <p:ext uri="{BB962C8B-B14F-4D97-AF65-F5344CB8AC3E}">
        <p14:creationId xmlns:p14="http://schemas.microsoft.com/office/powerpoint/2010/main" val="1741755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Calibri" panose="020F0502020204030204" pitchFamily="34" charset="0"/>
              </a:rPr>
              <a:t>       </a:t>
            </a: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19</a:t>
            </a:fld>
            <a:endParaRPr lang="ru-RU"/>
          </a:p>
        </p:txBody>
      </p:sp>
    </p:spTree>
    <p:extLst>
      <p:ext uri="{BB962C8B-B14F-4D97-AF65-F5344CB8AC3E}">
        <p14:creationId xmlns:p14="http://schemas.microsoft.com/office/powerpoint/2010/main" val="2597858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20</a:t>
            </a:fld>
            <a:endParaRPr lang="ru-RU"/>
          </a:p>
        </p:txBody>
      </p:sp>
    </p:spTree>
    <p:extLst>
      <p:ext uri="{BB962C8B-B14F-4D97-AF65-F5344CB8AC3E}">
        <p14:creationId xmlns:p14="http://schemas.microsoft.com/office/powerpoint/2010/main" val="284680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Calibri" panose="020F0502020204030204" pitchFamily="34" charset="0"/>
              </a:rPr>
              <a:t>       Дифференцированный зачет с учетом специфики учебной дисциплины может </a:t>
            </a:r>
            <a:r>
              <a:rPr lang="ru-RU" sz="1200" b="1" dirty="0" smtClean="0">
                <a:solidFill>
                  <a:srgbClr val="FF0000"/>
                </a:solidFill>
                <a:effectLst/>
                <a:latin typeface="Times New Roman" panose="02020603050405020304" pitchFamily="18" charset="0"/>
                <a:ea typeface="Times New Roman" panose="02020603050405020304" pitchFamily="18" charset="0"/>
                <a:cs typeface="Calibri" panose="020F0502020204030204" pitchFamily="34" charset="0"/>
              </a:rPr>
              <a:t>проводиться</a:t>
            </a:r>
            <a:r>
              <a:rPr lang="ru-RU" sz="1200" b="1" dirty="0" smtClean="0">
                <a:solidFill>
                  <a:srgbClr val="000000"/>
                </a:solidFill>
                <a:effectLst/>
                <a:latin typeface="Times New Roman" panose="02020603050405020304" pitchFamily="18" charset="0"/>
                <a:ea typeface="Times New Roman" panose="02020603050405020304" pitchFamily="18" charset="0"/>
                <a:cs typeface="Calibri" panose="020F0502020204030204" pitchFamily="34" charset="0"/>
              </a:rPr>
              <a:t> в следующих формах: </a:t>
            </a:r>
            <a:endParaRPr lang="ru-RU" sz="1050" b="1" dirty="0" smtClean="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L="342900" marR="196215" lvl="0" indent="-342900" algn="just" fontAlgn="base">
              <a:lnSpc>
                <a:spcPct val="112000"/>
              </a:lnSpc>
              <a:spcAft>
                <a:spcPts val="60"/>
              </a:spcAft>
              <a:buClr>
                <a:srgbClr val="000000"/>
              </a:buClr>
              <a:buSzPts val="1300"/>
              <a:buFont typeface="Symbol" panose="05050102010706020507" pitchFamily="18" charset="2"/>
              <a:buChar char="-"/>
            </a:pPr>
            <a:r>
              <a:rPr lang="ru-RU" sz="120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письменной контрольной работы,  </a:t>
            </a:r>
            <a:endParaRPr lang="ru-RU" sz="105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96215" lvl="0" indent="-342900" algn="just" fontAlgn="base">
              <a:lnSpc>
                <a:spcPct val="112000"/>
              </a:lnSpc>
              <a:spcAft>
                <a:spcPts val="60"/>
              </a:spcAft>
              <a:buClr>
                <a:srgbClr val="000000"/>
              </a:buClr>
              <a:buSzPts val="1300"/>
              <a:buFont typeface="Symbol" panose="05050102010706020507" pitchFamily="18" charset="2"/>
              <a:buChar char="-"/>
            </a:pPr>
            <a:r>
              <a:rPr lang="ru-RU" sz="120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тестирования,  </a:t>
            </a:r>
            <a:endParaRPr lang="ru-RU" sz="105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96215" lvl="0" indent="-342900" algn="just" fontAlgn="base">
              <a:lnSpc>
                <a:spcPct val="112000"/>
              </a:lnSpc>
              <a:spcAft>
                <a:spcPts val="60"/>
              </a:spcAft>
              <a:buClr>
                <a:srgbClr val="000000"/>
              </a:buClr>
              <a:buSzPts val="1300"/>
              <a:buFont typeface="Symbol" panose="05050102010706020507" pitchFamily="18" charset="2"/>
              <a:buChar char="-"/>
            </a:pPr>
            <a:r>
              <a:rPr lang="ru-RU" sz="1200" u="none" strike="noStrike" dirty="0" smtClean="0">
                <a:solidFill>
                  <a:srgbClr val="FF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опроса обучающихся в устной форме</a:t>
            </a:r>
            <a:r>
              <a:rPr lang="ru-RU" sz="120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96215" lvl="0" indent="-342900" algn="just" fontAlgn="base">
              <a:lnSpc>
                <a:spcPct val="115000"/>
              </a:lnSpc>
              <a:spcAft>
                <a:spcPts val="15"/>
              </a:spcAft>
              <a:buClr>
                <a:srgbClr val="000000"/>
              </a:buClr>
              <a:buSzPts val="1300"/>
              <a:buFont typeface="Symbol" panose="05050102010706020507" pitchFamily="18" charset="2"/>
              <a:buChar char="-"/>
            </a:pPr>
            <a:r>
              <a:rPr lang="ru-RU" sz="1200" u="none" strike="noStrike" dirty="0" smtClean="0">
                <a:solidFill>
                  <a:srgbClr val="FF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выполнения практических заданий;</a:t>
            </a:r>
            <a:r>
              <a:rPr lang="ru-RU" sz="120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05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pPr marL="342900" marR="196215" lvl="0" indent="-342900" algn="just" fontAlgn="base">
              <a:lnSpc>
                <a:spcPct val="115000"/>
              </a:lnSpc>
              <a:spcAft>
                <a:spcPts val="15"/>
              </a:spcAft>
              <a:buClr>
                <a:srgbClr val="000000"/>
              </a:buClr>
              <a:buSzPts val="1300"/>
              <a:buFont typeface="Symbol" panose="05050102010706020507" pitchFamily="18" charset="2"/>
              <a:buChar char="-"/>
            </a:pPr>
            <a:r>
              <a:rPr lang="ru-RU" sz="1200" u="none" strike="noStrike" dirty="0" smtClean="0">
                <a:solidFill>
                  <a:srgbClr val="FF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выполнения творческого задания, и т.д. </a:t>
            </a:r>
            <a:endParaRPr lang="ru-RU" sz="1050" u="none" strike="noStrike" dirty="0" smtClean="0">
              <a:solidFill>
                <a:srgbClr val="000000"/>
              </a:solidFill>
              <a:effectLst/>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endParaRPr>
          </a:p>
          <a:p>
            <a:r>
              <a:rPr lang="ru-RU" sz="1200" baseline="0" dirty="0" smtClean="0">
                <a:solidFill>
                  <a:srgbClr val="000000"/>
                </a:solidFill>
                <a:effectLst/>
                <a:latin typeface="Times New Roman" panose="02020603050405020304" pitchFamily="18" charset="0"/>
                <a:ea typeface="Times New Roman" panose="02020603050405020304" pitchFamily="18" charset="0"/>
              </a:rPr>
              <a:t>       </a:t>
            </a:r>
            <a:r>
              <a:rPr lang="ru-RU" sz="1200" dirty="0" smtClean="0">
                <a:solidFill>
                  <a:srgbClr val="000000"/>
                </a:solidFill>
                <a:effectLst/>
                <a:latin typeface="Times New Roman" panose="02020603050405020304" pitchFamily="18" charset="0"/>
                <a:ea typeface="Times New Roman" panose="02020603050405020304" pitchFamily="18" charset="0"/>
              </a:rPr>
              <a:t>Конкретные формы проведения дифференцированных зачетов определяются преподавателем и согласовываются с цикловой методической комиссией. </a:t>
            </a: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4</a:t>
            </a:fld>
            <a:endParaRPr lang="ru-RU"/>
          </a:p>
        </p:txBody>
      </p:sp>
    </p:spTree>
    <p:extLst>
      <p:ext uri="{BB962C8B-B14F-4D97-AF65-F5344CB8AC3E}">
        <p14:creationId xmlns:p14="http://schemas.microsoft.com/office/powerpoint/2010/main" val="3126356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Кто принимает дифзачет?</a:t>
            </a:r>
            <a:r>
              <a:rPr lang="ru-RU" sz="1200" kern="1200" dirty="0" smtClean="0">
                <a:solidFill>
                  <a:schemeClr val="tx1"/>
                </a:solidFill>
                <a:effectLst/>
                <a:latin typeface="+mn-lt"/>
                <a:ea typeface="+mn-ea"/>
                <a:cs typeface="+mn-cs"/>
              </a:rPr>
              <a:t> Обязательно надо рассказать обо всех нюансах, которые важно учитывать, если предстоит дифференцированный зачет по МДК. В первую очередь, надо уяснить, что принимать у студентов дифзачет будет тот преподаватель, который «читал» курс. Это может быть как лектор, так и преподаватель, проводивший практические (семинарские) занятия. Это лучше всего, ведь преподаватель видит, кто из студентов и как работал на протяжении отведенного на изучение дисциплины времени. </a:t>
            </a:r>
          </a:p>
          <a:p>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6</a:t>
            </a:fld>
            <a:endParaRPr lang="ru-RU"/>
          </a:p>
        </p:txBody>
      </p:sp>
    </p:spTree>
    <p:extLst>
      <p:ext uri="{BB962C8B-B14F-4D97-AF65-F5344CB8AC3E}">
        <p14:creationId xmlns:p14="http://schemas.microsoft.com/office/powerpoint/2010/main" val="4272011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27305" indent="209550" algn="just">
              <a:lnSpc>
                <a:spcPct val="105000"/>
              </a:lnSpc>
              <a:spcAft>
                <a:spcPts val="25"/>
              </a:spcAft>
            </a:pPr>
            <a:r>
              <a:rPr lang="ru-RU" sz="1200" b="1" dirty="0" smtClean="0">
                <a:solidFill>
                  <a:srgbClr val="181717"/>
                </a:solidFill>
                <a:effectLst/>
                <a:latin typeface="Times New Roman" panose="02020603050405020304" pitchFamily="18" charset="0"/>
                <a:ea typeface="Times New Roman" panose="02020603050405020304" pitchFamily="18" charset="0"/>
              </a:rPr>
              <a:t>    Кто допускается к сдаче дифзачета.</a:t>
            </a:r>
            <a:r>
              <a:rPr lang="ru-RU" sz="1200" dirty="0" smtClean="0">
                <a:solidFill>
                  <a:srgbClr val="181717"/>
                </a:solidFill>
                <a:effectLst/>
                <a:latin typeface="Times New Roman" panose="02020603050405020304" pitchFamily="18" charset="0"/>
                <a:ea typeface="Times New Roman" panose="02020603050405020304" pitchFamily="18" charset="0"/>
              </a:rPr>
              <a:t> Если студенту предстоит дифференцированный зачет по истории или иной дисциплине, нужно понимать, что к нему еще необходимо получить так называемый допуск. Что же это такое? К примеру, если учащийся не ходил целый семестр на пары, и тем более не сдавал контрольные работы или рефераты, допуска у него точно не будет. В каких же случаях его можно получить? Если будут сданы все контрольные рубежи и задания, предусмотренные не только рейтинговой системой, но и рабочим планом определенной дисциплины. </a:t>
            </a:r>
          </a:p>
          <a:p>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7</a:t>
            </a:fld>
            <a:endParaRPr lang="ru-RU"/>
          </a:p>
        </p:txBody>
      </p:sp>
    </p:spTree>
    <p:extLst>
      <p:ext uri="{BB962C8B-B14F-4D97-AF65-F5344CB8AC3E}">
        <p14:creationId xmlns:p14="http://schemas.microsoft.com/office/powerpoint/2010/main" val="1489935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27305" indent="209550" algn="just">
              <a:lnSpc>
                <a:spcPct val="105000"/>
              </a:lnSpc>
              <a:spcAft>
                <a:spcPts val="25"/>
              </a:spcAft>
            </a:pPr>
            <a:r>
              <a:rPr lang="ru-RU" sz="1200" b="1" dirty="0" smtClean="0">
                <a:solidFill>
                  <a:srgbClr val="181717"/>
                </a:solidFill>
                <a:effectLst/>
                <a:latin typeface="Times New Roman" panose="02020603050405020304" pitchFamily="18" charset="0"/>
                <a:ea typeface="Times New Roman" panose="02020603050405020304" pitchFamily="18" charset="0"/>
              </a:rPr>
              <a:t>  Как проходит дифзачет.</a:t>
            </a:r>
            <a:r>
              <a:rPr lang="ru-RU" sz="1200" dirty="0" smtClean="0">
                <a:solidFill>
                  <a:srgbClr val="181717"/>
                </a:solidFill>
                <a:effectLst/>
                <a:latin typeface="Times New Roman" panose="02020603050405020304" pitchFamily="18" charset="0"/>
                <a:ea typeface="Times New Roman" panose="02020603050405020304" pitchFamily="18" charset="0"/>
              </a:rPr>
              <a:t> Очень часто студенты интересуются тем, как проходит дифференцированный зачет по педагогике или иной дисциплине. Особенно, если сдавать его приходится впервые. Тут все просто. Все проходит по принципу обычного зачета. Вот только лишь разница в том, что в результате студент получит оценку, а не просто отметку «з» или «н/з». Если дифзачет письменный, в аудитории будут находиться все студенты вместе. Каждый из них выберет себе билет, на вопросы которого и придется отвечать в письменном виде. Если же дифзачет устный, то студенты будут заходить в аудиторию по одному или по несколько человек. Тоже тянется билет с вопросами, далее следует время, отведенное на подготовку, после чего – изложение материала преподавателю. Считается, что письменная форма контроля дает возможность избежать субъективного отношения преподавателя к студенту. А устная разрешает понять, насколько глубоко и качественно учащийся усвоил предлагаемый материал. </a:t>
            </a:r>
          </a:p>
          <a:p>
            <a:pPr marR="27305" indent="209550" algn="just">
              <a:lnSpc>
                <a:spcPct val="105000"/>
              </a:lnSpc>
              <a:spcAft>
                <a:spcPts val="25"/>
              </a:spcAft>
            </a:pPr>
            <a:r>
              <a:rPr lang="ru-RU" sz="1200" dirty="0" smtClean="0">
                <a:solidFill>
                  <a:srgbClr val="181717"/>
                </a:solidFill>
                <a:effectLst/>
                <a:latin typeface="Times New Roman" panose="02020603050405020304" pitchFamily="18" charset="0"/>
                <a:ea typeface="Times New Roman" panose="02020603050405020304" pitchFamily="18" charset="0"/>
              </a:rPr>
              <a:t>Если окончено, к примеру, изучение дисциплины «Психология», дифференцированный зачет показывает уровень полученных студентом знаний. Но зачем ставить оценку, если можно просто получить «з»? Так, важно понимать, что данная отметка будет учитываться во время расчета всех «отлично» и «хорошо» для получения диплома с отличием. То есть надо понимать, что тройка по дифзачету может существенно подпортить картину. </a:t>
            </a:r>
          </a:p>
          <a:p>
            <a:pPr marR="27305" indent="209550" algn="just">
              <a:lnSpc>
                <a:spcPct val="105000"/>
              </a:lnSpc>
              <a:spcAft>
                <a:spcPts val="25"/>
              </a:spcAft>
            </a:pPr>
            <a:r>
              <a:rPr lang="ru-RU" sz="1200" b="1" dirty="0" smtClean="0">
                <a:solidFill>
                  <a:srgbClr val="181717"/>
                </a:solidFill>
                <a:effectLst/>
                <a:latin typeface="Times New Roman" panose="02020603050405020304" pitchFamily="18" charset="0"/>
                <a:ea typeface="Times New Roman" panose="02020603050405020304" pitchFamily="18" charset="0"/>
              </a:rPr>
              <a:t>  </a:t>
            </a: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8</a:t>
            </a:fld>
            <a:endParaRPr lang="ru-RU"/>
          </a:p>
        </p:txBody>
      </p:sp>
    </p:spTree>
    <p:extLst>
      <p:ext uri="{BB962C8B-B14F-4D97-AF65-F5344CB8AC3E}">
        <p14:creationId xmlns:p14="http://schemas.microsoft.com/office/powerpoint/2010/main" val="11651034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181717"/>
                </a:solidFill>
                <a:effectLst/>
                <a:latin typeface="Times New Roman" panose="02020603050405020304" pitchFamily="18" charset="0"/>
                <a:ea typeface="Times New Roman" panose="02020603050405020304" pitchFamily="18" charset="0"/>
              </a:rPr>
              <a:t>       Самостоятельная подготовка к зачету должна осуществляться в течение всего семестра, а не за несколько дней до его проведения. </a:t>
            </a: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15</a:t>
            </a:fld>
            <a:endParaRPr lang="ru-RU"/>
          </a:p>
        </p:txBody>
      </p:sp>
    </p:spTree>
    <p:extLst>
      <p:ext uri="{BB962C8B-B14F-4D97-AF65-F5344CB8AC3E}">
        <p14:creationId xmlns:p14="http://schemas.microsoft.com/office/powerpoint/2010/main" val="16034124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16</a:t>
            </a:fld>
            <a:endParaRPr lang="ru-RU"/>
          </a:p>
        </p:txBody>
      </p:sp>
    </p:spTree>
    <p:extLst>
      <p:ext uri="{BB962C8B-B14F-4D97-AF65-F5344CB8AC3E}">
        <p14:creationId xmlns:p14="http://schemas.microsoft.com/office/powerpoint/2010/main" val="32222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17</a:t>
            </a:fld>
            <a:endParaRPr lang="ru-RU"/>
          </a:p>
        </p:txBody>
      </p:sp>
    </p:spTree>
    <p:extLst>
      <p:ext uri="{BB962C8B-B14F-4D97-AF65-F5344CB8AC3E}">
        <p14:creationId xmlns:p14="http://schemas.microsoft.com/office/powerpoint/2010/main" val="4595084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R="196215" indent="-6350" algn="just">
              <a:lnSpc>
                <a:spcPct val="112000"/>
              </a:lnSpc>
              <a:spcAft>
                <a:spcPts val="60"/>
              </a:spcAft>
            </a:pPr>
            <a:endParaRPr lang="ru-RU" dirty="0"/>
          </a:p>
        </p:txBody>
      </p:sp>
      <p:sp>
        <p:nvSpPr>
          <p:cNvPr id="4" name="Номер слайда 3"/>
          <p:cNvSpPr>
            <a:spLocks noGrp="1"/>
          </p:cNvSpPr>
          <p:nvPr>
            <p:ph type="sldNum" sz="quarter" idx="10"/>
          </p:nvPr>
        </p:nvSpPr>
        <p:spPr/>
        <p:txBody>
          <a:bodyPr/>
          <a:lstStyle/>
          <a:p>
            <a:fld id="{009A1AED-E6BE-4723-A76E-4C8C687DCC65}" type="slidenum">
              <a:rPr lang="ru-RU" smtClean="0"/>
              <a:t>18</a:t>
            </a:fld>
            <a:endParaRPr lang="ru-RU"/>
          </a:p>
        </p:txBody>
      </p:sp>
    </p:spTree>
    <p:extLst>
      <p:ext uri="{BB962C8B-B14F-4D97-AF65-F5344CB8AC3E}">
        <p14:creationId xmlns:p14="http://schemas.microsoft.com/office/powerpoint/2010/main" val="2098622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3544820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349921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5971681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424244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247733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8733F99-431C-417D-B14F-BB4886E3D80A}" type="datetimeFigureOut">
              <a:rPr lang="ru-RU" smtClean="0"/>
              <a:t>14.12.2019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7176823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8733F99-431C-417D-B14F-BB4886E3D80A}" type="datetimeFigureOut">
              <a:rPr lang="ru-RU" smtClean="0"/>
              <a:t>14.12.2019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3620624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8733F99-431C-417D-B14F-BB4886E3D80A}" type="datetimeFigureOut">
              <a:rPr lang="ru-RU" smtClean="0"/>
              <a:t>14.12.2019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16262437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8733F99-431C-417D-B14F-BB4886E3D80A}" type="datetimeFigureOut">
              <a:rPr lang="ru-RU" smtClean="0"/>
              <a:t>14.12.2019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34219797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8733F99-431C-417D-B14F-BB4886E3D80A}" type="datetimeFigureOut">
              <a:rPr lang="ru-RU" smtClean="0"/>
              <a:t>14.12.2019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4247890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48733F99-431C-417D-B14F-BB4886E3D80A}" type="datetimeFigureOut">
              <a:rPr lang="ru-RU" smtClean="0"/>
              <a:t>14.12.2019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A9E9E7D-DDB9-4421-8DDA-A43CB7ED28D8}" type="slidenum">
              <a:rPr lang="ru-RU" smtClean="0"/>
              <a:t>‹#›</a:t>
            </a:fld>
            <a:endParaRPr lang="ru-RU"/>
          </a:p>
        </p:txBody>
      </p:sp>
    </p:spTree>
    <p:extLst>
      <p:ext uri="{BB962C8B-B14F-4D97-AF65-F5344CB8AC3E}">
        <p14:creationId xmlns:p14="http://schemas.microsoft.com/office/powerpoint/2010/main" val="1232881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733F99-431C-417D-B14F-BB4886E3D80A}" type="datetimeFigureOut">
              <a:rPr lang="ru-RU" smtClean="0"/>
              <a:t>14.12.2019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9E9E7D-DDB9-4421-8DDA-A43CB7ED28D8}" type="slidenum">
              <a:rPr lang="ru-RU" smtClean="0"/>
              <a:t>‹#›</a:t>
            </a:fld>
            <a:endParaRPr lang="ru-RU"/>
          </a:p>
        </p:txBody>
      </p:sp>
    </p:spTree>
    <p:extLst>
      <p:ext uri="{BB962C8B-B14F-4D97-AF65-F5344CB8AC3E}">
        <p14:creationId xmlns:p14="http://schemas.microsoft.com/office/powerpoint/2010/main" val="28369205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3.xml"/><Relationship Id="rId7" Type="http://schemas.openxmlformats.org/officeDocument/2006/relationships/image" Target="../media/image5.png"/><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91345" y="332509"/>
            <a:ext cx="7162800" cy="1384995"/>
          </a:xfrm>
          <a:prstGeom prst="rect">
            <a:avLst/>
          </a:prstGeom>
          <a:noFill/>
        </p:spPr>
        <p:txBody>
          <a:bodyPr wrap="square" rtlCol="0">
            <a:spAutoFit/>
          </a:bodyPr>
          <a:lstStyle/>
          <a:p>
            <a:pPr lvl="0" algn="ctr"/>
            <a:r>
              <a:rPr lang="ru-RU" sz="1200" b="1" i="1" dirty="0">
                <a:solidFill>
                  <a:srgbClr val="001626"/>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1626"/>
              </a:solidFill>
              <a:latin typeface="Times New Roman" panose="02020603050405020304" pitchFamily="18" charset="0"/>
              <a:ea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1626"/>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rPr>
              <a:t> </a:t>
            </a:r>
            <a:endParaRPr lang="ru-RU" sz="1200" i="1" dirty="0">
              <a:solidFill>
                <a:srgbClr val="001626"/>
              </a:solidFill>
              <a:latin typeface="Times New Roman" panose="02020603050405020304" pitchFamily="18" charset="0"/>
              <a:ea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1626"/>
              </a:solidFill>
              <a:latin typeface="Times New Roman" panose="02020603050405020304" pitchFamily="18" charset="0"/>
              <a:ea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1626"/>
              </a:solidFill>
              <a:latin typeface="Times New Roman" panose="02020603050405020304" pitchFamily="18" charset="0"/>
              <a:ea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1626"/>
              </a:solidFill>
              <a:latin typeface="Times New Roman" panose="02020603050405020304" pitchFamily="18" charset="0"/>
              <a:ea typeface="Times New Roman" panose="02020603050405020304" pitchFamily="18" charset="0"/>
            </a:endParaRPr>
          </a:p>
          <a:p>
            <a:pPr lvl="0" algn="ctr"/>
            <a:r>
              <a:rPr lang="ru-RU" sz="1200" b="1" i="1" dirty="0">
                <a:solidFill>
                  <a:srgbClr val="001626"/>
                </a:solidFill>
                <a:latin typeface="Times New Roman" panose="02020603050405020304" pitchFamily="18" charset="0"/>
                <a:ea typeface="Times New Roman" panose="02020603050405020304" pitchFamily="18" charset="0"/>
              </a:rPr>
              <a:t>(ГПОАУ АО АПК)</a:t>
            </a:r>
            <a:endParaRPr lang="ru-RU" sz="1200" b="1" i="1" dirty="0">
              <a:solidFill>
                <a:srgbClr val="001626"/>
              </a:solidFill>
              <a:latin typeface="Arial" pitchFamily="34" charset="0"/>
              <a:cs typeface="Arial" pitchFamily="34" charset="0"/>
            </a:endParaRPr>
          </a:p>
        </p:txBody>
      </p:sp>
      <p:pic>
        <p:nvPicPr>
          <p:cNvPr id="5" name="Рисунок 4"/>
          <p:cNvPicPr>
            <a:picLocks noChangeAspect="1"/>
          </p:cNvPicPr>
          <p:nvPr/>
        </p:nvPicPr>
        <p:blipFill>
          <a:blip r:embed="rId2" cstate="print"/>
          <a:stretch>
            <a:fillRect/>
          </a:stretch>
        </p:blipFill>
        <p:spPr>
          <a:xfrm>
            <a:off x="2895600" y="537077"/>
            <a:ext cx="1347333" cy="786452"/>
          </a:xfrm>
          <a:prstGeom prst="rect">
            <a:avLst/>
          </a:prstGeom>
        </p:spPr>
      </p:pic>
      <p:sp>
        <p:nvSpPr>
          <p:cNvPr id="6" name="TextBox 5"/>
          <p:cNvSpPr txBox="1"/>
          <p:nvPr/>
        </p:nvSpPr>
        <p:spPr>
          <a:xfrm>
            <a:off x="651164" y="1814945"/>
            <a:ext cx="11540836" cy="1471172"/>
          </a:xfrm>
          <a:prstGeom prst="rect">
            <a:avLst/>
          </a:prstGeom>
          <a:noFill/>
        </p:spPr>
        <p:txBody>
          <a:bodyPr wrap="square" rtlCol="0">
            <a:spAutoFit/>
          </a:bodyPr>
          <a:lstStyle/>
          <a:p>
            <a:pPr marL="1049655" marR="1219200" lvl="0" indent="-6350" algn="ctr">
              <a:lnSpc>
                <a:spcPct val="112000"/>
              </a:lnSpc>
              <a:spcAft>
                <a:spcPts val="20"/>
              </a:spcAft>
            </a:pPr>
            <a:r>
              <a:rPr lang="ru-RU" sz="3200" b="1" i="1" dirty="0">
                <a:solidFill>
                  <a:srgbClr val="000D26"/>
                </a:solidFill>
                <a:latin typeface="Times New Roman" panose="02020603050405020304" pitchFamily="18" charset="0"/>
                <a:ea typeface="Times New Roman" panose="02020603050405020304" pitchFamily="18" charset="0"/>
              </a:rPr>
              <a:t>Методические рекомендации </a:t>
            </a:r>
          </a:p>
          <a:p>
            <a:pPr marL="72390" marR="172085" lvl="0" indent="-6350" algn="ctr">
              <a:lnSpc>
                <a:spcPct val="112000"/>
              </a:lnSpc>
              <a:spcAft>
                <a:spcPts val="25"/>
              </a:spcAft>
            </a:pPr>
            <a:r>
              <a:rPr lang="ru-RU" sz="2400" b="1" i="1" dirty="0">
                <a:solidFill>
                  <a:srgbClr val="000D26"/>
                </a:solidFill>
                <a:latin typeface="Times New Roman" panose="02020603050405020304" pitchFamily="18" charset="0"/>
                <a:ea typeface="Times New Roman" panose="02020603050405020304" pitchFamily="18" charset="0"/>
              </a:rPr>
              <a:t>по организации самостоятельной </a:t>
            </a:r>
            <a:r>
              <a:rPr lang="ru-RU" sz="2400" b="1" i="1" dirty="0" smtClean="0">
                <a:solidFill>
                  <a:srgbClr val="000D26"/>
                </a:solidFill>
                <a:latin typeface="Times New Roman" panose="02020603050405020304" pitchFamily="18" charset="0"/>
                <a:ea typeface="Times New Roman" panose="02020603050405020304" pitchFamily="18" charset="0"/>
              </a:rPr>
              <a:t>внеаудиторной (аудиторной) </a:t>
            </a:r>
            <a:endParaRPr lang="ru-RU" sz="2400" b="1" i="1" dirty="0">
              <a:solidFill>
                <a:srgbClr val="000D26"/>
              </a:solidFill>
              <a:latin typeface="Times New Roman" panose="02020603050405020304" pitchFamily="18" charset="0"/>
              <a:ea typeface="Times New Roman" panose="02020603050405020304" pitchFamily="18" charset="0"/>
            </a:endParaRPr>
          </a:p>
          <a:p>
            <a:pPr marL="72390" marR="172085" lvl="0" indent="-6350" algn="ctr">
              <a:lnSpc>
                <a:spcPct val="112000"/>
              </a:lnSpc>
              <a:spcAft>
                <a:spcPts val="25"/>
              </a:spcAft>
            </a:pPr>
            <a:r>
              <a:rPr lang="ru-RU" sz="2400" b="1" i="1" dirty="0" smtClean="0">
                <a:solidFill>
                  <a:srgbClr val="000D26"/>
                </a:solidFill>
                <a:latin typeface="Times New Roman" panose="02020603050405020304" pitchFamily="18" charset="0"/>
                <a:ea typeface="Times New Roman" panose="02020603050405020304" pitchFamily="18" charset="0"/>
              </a:rPr>
              <a:t>работы </a:t>
            </a:r>
            <a:r>
              <a:rPr lang="ru-RU" sz="2400" b="1" i="1" dirty="0">
                <a:solidFill>
                  <a:srgbClr val="000D26"/>
                </a:solidFill>
                <a:latin typeface="Times New Roman" panose="02020603050405020304" pitchFamily="18" charset="0"/>
                <a:ea typeface="Times New Roman" panose="02020603050405020304" pitchFamily="18" charset="0"/>
              </a:rPr>
              <a:t>студентов. </a:t>
            </a:r>
          </a:p>
        </p:txBody>
      </p:sp>
      <p:sp>
        <p:nvSpPr>
          <p:cNvPr id="7" name="TextBox 6"/>
          <p:cNvSpPr txBox="1"/>
          <p:nvPr/>
        </p:nvSpPr>
        <p:spPr>
          <a:xfrm>
            <a:off x="2613892" y="4475018"/>
            <a:ext cx="5310908" cy="369332"/>
          </a:xfrm>
          <a:prstGeom prst="rect">
            <a:avLst/>
          </a:prstGeom>
          <a:noFill/>
        </p:spPr>
        <p:txBody>
          <a:bodyPr wrap="square" rtlCol="0">
            <a:spAutoFit/>
          </a:bodyPr>
          <a:lstStyle/>
          <a:p>
            <a:pPr lvl="0"/>
            <a:r>
              <a:rPr lang="ru-RU" b="1" i="1" dirty="0">
                <a:solidFill>
                  <a:srgbClr val="001626"/>
                </a:solidFill>
                <a:latin typeface="Times New Roman" panose="02020603050405020304" pitchFamily="18" charset="0"/>
                <a:cs typeface="Times New Roman" panose="02020603050405020304" pitchFamily="18" charset="0"/>
              </a:rPr>
              <a:t>Специальность </a:t>
            </a:r>
            <a:r>
              <a:rPr lang="ru-RU" i="1" dirty="0">
                <a:solidFill>
                  <a:srgbClr val="001626"/>
                </a:solidFill>
                <a:latin typeface="Times New Roman" panose="02020603050405020304" pitchFamily="18" charset="0"/>
                <a:cs typeface="Times New Roman" panose="02020603050405020304" pitchFamily="18" charset="0"/>
              </a:rPr>
              <a:t>44.02.01 Дошкольное образование</a:t>
            </a:r>
          </a:p>
        </p:txBody>
      </p:sp>
      <p:sp>
        <p:nvSpPr>
          <p:cNvPr id="8" name="TextBox 7"/>
          <p:cNvSpPr txBox="1"/>
          <p:nvPr/>
        </p:nvSpPr>
        <p:spPr>
          <a:xfrm>
            <a:off x="4821382" y="5250873"/>
            <a:ext cx="7010400" cy="707886"/>
          </a:xfrm>
          <a:prstGeom prst="rect">
            <a:avLst/>
          </a:prstGeom>
          <a:noFill/>
        </p:spPr>
        <p:txBody>
          <a:bodyPr wrap="square" rtlCol="0">
            <a:spAutoFit/>
          </a:bodyPr>
          <a:lstStyle/>
          <a:p>
            <a:pPr lvl="0" algn="r"/>
            <a:r>
              <a:rPr lang="ru-RU" sz="2000" b="1" i="1" dirty="0">
                <a:solidFill>
                  <a:srgbClr val="000D26"/>
                </a:solidFill>
                <a:latin typeface="Times New Roman" pitchFamily="18" charset="0"/>
                <a:cs typeface="Times New Roman" pitchFamily="18" charset="0"/>
              </a:rPr>
              <a:t>Преподаватель высшей квалификационной категории: </a:t>
            </a:r>
          </a:p>
          <a:p>
            <a:pPr lvl="0" algn="r"/>
            <a:r>
              <a:rPr lang="ru-RU" sz="2000" i="1" dirty="0">
                <a:solidFill>
                  <a:srgbClr val="000D26"/>
                </a:solidFill>
                <a:latin typeface="Times New Roman" pitchFamily="18" charset="0"/>
                <a:cs typeface="Times New Roman" pitchFamily="18" charset="0"/>
              </a:rPr>
              <a:t>Гольская Оксана Геннадьевна</a:t>
            </a:r>
          </a:p>
        </p:txBody>
      </p:sp>
      <p:sp>
        <p:nvSpPr>
          <p:cNvPr id="9" name="TextBox 8"/>
          <p:cNvSpPr txBox="1"/>
          <p:nvPr/>
        </p:nvSpPr>
        <p:spPr>
          <a:xfrm>
            <a:off x="4821382" y="6262255"/>
            <a:ext cx="3629891" cy="400110"/>
          </a:xfrm>
          <a:prstGeom prst="rect">
            <a:avLst/>
          </a:prstGeom>
          <a:noFill/>
        </p:spPr>
        <p:txBody>
          <a:bodyPr wrap="square" rtlCol="0">
            <a:spAutoFit/>
          </a:bodyPr>
          <a:lstStyle/>
          <a:p>
            <a:pPr algn="ctr"/>
            <a:r>
              <a:rPr lang="ru-RU" sz="2000" b="1" i="1" dirty="0" smtClean="0">
                <a:solidFill>
                  <a:srgbClr val="001626"/>
                </a:solidFill>
                <a:latin typeface="Times New Roman" panose="02020603050405020304" pitchFamily="18" charset="0"/>
                <a:cs typeface="Times New Roman" panose="02020603050405020304" pitchFamily="18" charset="0"/>
              </a:rPr>
              <a:t>Благовещенск</a:t>
            </a:r>
            <a:endParaRPr lang="ru-RU" sz="2000" b="1" i="1" dirty="0">
              <a:solidFill>
                <a:srgbClr val="001626"/>
              </a:solidFill>
              <a:latin typeface="Times New Roman" panose="02020603050405020304" pitchFamily="18"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3047999"/>
            <a:ext cx="2482165" cy="3726507"/>
          </a:xfrm>
          <a:prstGeom prst="rect">
            <a:avLst/>
          </a:prstGeom>
        </p:spPr>
      </p:pic>
      <p:sp>
        <p:nvSpPr>
          <p:cNvPr id="11" name="TextBox 10"/>
          <p:cNvSpPr txBox="1"/>
          <p:nvPr/>
        </p:nvSpPr>
        <p:spPr>
          <a:xfrm>
            <a:off x="1480457" y="3286117"/>
            <a:ext cx="9797143" cy="892552"/>
          </a:xfrm>
          <a:prstGeom prst="rect">
            <a:avLst/>
          </a:prstGeom>
          <a:noFill/>
        </p:spPr>
        <p:txBody>
          <a:bodyPr wrap="square" rtlCol="0">
            <a:spAutoFit/>
          </a:bodyPr>
          <a:lstStyle/>
          <a:p>
            <a:pPr lvl="0" algn="ctr"/>
            <a:r>
              <a:rPr lang="ru-RU" sz="2400" b="1" i="1" kern="50" dirty="0">
                <a:solidFill>
                  <a:srgbClr val="000D26"/>
                </a:solidFill>
                <a:latin typeface="Times New Roman" panose="02020603050405020304" pitchFamily="18" charset="0"/>
                <a:ea typeface="Courier New" panose="02070309020205020404" pitchFamily="49" charset="0"/>
              </a:rPr>
              <a:t>Тема </a:t>
            </a:r>
            <a:r>
              <a:rPr lang="ru-RU" sz="2400" b="1" i="1" kern="50" dirty="0" smtClean="0">
                <a:solidFill>
                  <a:srgbClr val="000D26"/>
                </a:solidFill>
                <a:latin typeface="Times New Roman" panose="02020603050405020304" pitchFamily="18" charset="0"/>
                <a:ea typeface="Courier New" panose="02070309020205020404" pitchFamily="49" charset="0"/>
              </a:rPr>
              <a:t>«</a:t>
            </a:r>
            <a:r>
              <a:rPr lang="ru-RU" sz="2400" b="1" i="1" dirty="0" smtClean="0">
                <a:solidFill>
                  <a:srgbClr val="001626"/>
                </a:solidFill>
                <a:latin typeface="Times New Roman" panose="02020603050405020304" pitchFamily="18" charset="0"/>
                <a:ea typeface="Times New Roman" panose="02020603050405020304" pitchFamily="18" charset="0"/>
              </a:rPr>
              <a:t>Подготовка </a:t>
            </a:r>
            <a:r>
              <a:rPr lang="ru-RU" sz="2400" b="1" i="1" dirty="0">
                <a:solidFill>
                  <a:srgbClr val="001626"/>
                </a:solidFill>
                <a:latin typeface="Times New Roman" panose="02020603050405020304" pitchFamily="18" charset="0"/>
                <a:ea typeface="Times New Roman" panose="02020603050405020304" pitchFamily="18" charset="0"/>
              </a:rPr>
              <a:t>к дифференцированному зачету</a:t>
            </a:r>
            <a:r>
              <a:rPr lang="ru-RU" sz="2400" b="1" i="1" kern="50" dirty="0">
                <a:solidFill>
                  <a:srgbClr val="000D26"/>
                </a:solidFill>
                <a:latin typeface="Times New Roman" panose="02020603050405020304" pitchFamily="18" charset="0"/>
                <a:ea typeface="Courier New" panose="02070309020205020404" pitchFamily="49" charset="0"/>
              </a:rPr>
              <a:t> в процессе изучения предметов </a:t>
            </a:r>
            <a:r>
              <a:rPr lang="ru-RU" sz="2400" b="1" i="1" kern="0" dirty="0">
                <a:solidFill>
                  <a:srgbClr val="000D26"/>
                </a:solidFill>
                <a:latin typeface="Times New Roman" panose="02020603050405020304" pitchFamily="18" charset="0"/>
                <a:ea typeface="Times New Roman" panose="02020603050405020304" pitchFamily="18" charset="0"/>
              </a:rPr>
              <a:t>психолого-педагогического цикла»</a:t>
            </a:r>
            <a:r>
              <a:rPr lang="ru-RU" sz="2800" b="1" i="1" dirty="0">
                <a:solidFill>
                  <a:srgbClr val="001626"/>
                </a:solidFill>
                <a:latin typeface="Times New Roman" panose="02020603050405020304" pitchFamily="18" charset="0"/>
                <a:ea typeface="Times New Roman" panose="02020603050405020304" pitchFamily="18" charset="0"/>
              </a:rPr>
              <a:t> </a:t>
            </a:r>
            <a:endParaRPr lang="ru-RU" sz="2800" b="1" i="1" dirty="0">
              <a:solidFill>
                <a:srgbClr val="001626"/>
              </a:solidFill>
            </a:endParaRPr>
          </a:p>
        </p:txBody>
      </p:sp>
    </p:spTree>
    <p:extLst>
      <p:ext uri="{BB962C8B-B14F-4D97-AF65-F5344CB8AC3E}">
        <p14:creationId xmlns:p14="http://schemas.microsoft.com/office/powerpoint/2010/main" val="1558259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60764" y="443345"/>
            <a:ext cx="10557163" cy="1384995"/>
          </a:xfrm>
          <a:prstGeom prst="rect">
            <a:avLst/>
          </a:prstGeom>
          <a:noFill/>
        </p:spPr>
        <p:txBody>
          <a:bodyPr wrap="square" rtlCol="0">
            <a:spAutoFit/>
          </a:bodyPr>
          <a:lstStyle/>
          <a:p>
            <a:pPr algn="just"/>
            <a:r>
              <a:rPr lang="ru-RU" sz="2800" b="1" i="1" dirty="0" smtClean="0">
                <a:solidFill>
                  <a:srgbClr val="00233E"/>
                </a:solidFill>
                <a:latin typeface="Times New Roman" panose="02020603050405020304" pitchFamily="18" charset="0"/>
                <a:ea typeface="Times New Roman" panose="02020603050405020304" pitchFamily="18" charset="0"/>
              </a:rPr>
              <a:t>       7. Дифференцированный </a:t>
            </a:r>
            <a:r>
              <a:rPr lang="ru-RU" sz="2800" b="1" i="1" dirty="0">
                <a:solidFill>
                  <a:srgbClr val="00233E"/>
                </a:solidFill>
                <a:latin typeface="Times New Roman" panose="02020603050405020304" pitchFamily="18" charset="0"/>
                <a:ea typeface="Times New Roman" panose="02020603050405020304" pitchFamily="18" charset="0"/>
              </a:rPr>
              <a:t>зачет проводится по дисциплине или разделу (теме) междисциплинарного курса (МДК) согласно рабочему учебному плану. </a:t>
            </a:r>
            <a:endParaRPr lang="ru-RU" sz="2800" b="1" i="1" dirty="0">
              <a:solidFill>
                <a:srgbClr val="00233E"/>
              </a:solidFill>
            </a:endParaRPr>
          </a:p>
        </p:txBody>
      </p:sp>
      <p:sp>
        <p:nvSpPr>
          <p:cNvPr id="4" name="TextBox 3"/>
          <p:cNvSpPr txBox="1"/>
          <p:nvPr/>
        </p:nvSpPr>
        <p:spPr>
          <a:xfrm>
            <a:off x="1260764" y="2105891"/>
            <a:ext cx="10418618" cy="523220"/>
          </a:xfrm>
          <a:prstGeom prst="rect">
            <a:avLst/>
          </a:prstGeom>
          <a:noFill/>
        </p:spPr>
        <p:txBody>
          <a:bodyPr wrap="square" rtlCol="0">
            <a:spAutoFit/>
          </a:bodyPr>
          <a:lstStyle/>
          <a:p>
            <a:pPr algn="just"/>
            <a:r>
              <a:rPr lang="ru-RU" sz="2800" b="1" i="1" dirty="0" smtClean="0">
                <a:solidFill>
                  <a:srgbClr val="00233E"/>
                </a:solidFill>
                <a:latin typeface="Times New Roman" panose="02020603050405020304" pitchFamily="18" charset="0"/>
                <a:ea typeface="Times New Roman" panose="02020603050405020304" pitchFamily="18" charset="0"/>
              </a:rPr>
              <a:t>       8. Предметом </a:t>
            </a:r>
            <a:r>
              <a:rPr lang="ru-RU" sz="2800" b="1" i="1" dirty="0">
                <a:solidFill>
                  <a:srgbClr val="00233E"/>
                </a:solidFill>
                <a:latin typeface="Times New Roman" panose="02020603050405020304" pitchFamily="18" charset="0"/>
                <a:ea typeface="Times New Roman" panose="02020603050405020304" pitchFamily="18" charset="0"/>
              </a:rPr>
              <a:t>оценивания </a:t>
            </a:r>
            <a:r>
              <a:rPr lang="ru-RU" sz="2800" b="1" i="1" dirty="0" smtClean="0">
                <a:solidFill>
                  <a:srgbClr val="00233E"/>
                </a:solidFill>
                <a:latin typeface="Times New Roman" panose="02020603050405020304" pitchFamily="18" charset="0"/>
                <a:ea typeface="Times New Roman" panose="02020603050405020304" pitchFamily="18" charset="0"/>
              </a:rPr>
              <a:t>являются: </a:t>
            </a:r>
            <a:endParaRPr lang="ru-RU" sz="2800" b="1" i="1" dirty="0">
              <a:solidFill>
                <a:srgbClr val="00233E"/>
              </a:solidFill>
            </a:endParaRPr>
          </a:p>
        </p:txBody>
      </p:sp>
      <p:graphicFrame>
        <p:nvGraphicFramePr>
          <p:cNvPr id="5" name="Схема 4"/>
          <p:cNvGraphicFramePr/>
          <p:nvPr>
            <p:extLst>
              <p:ext uri="{D42A27DB-BD31-4B8C-83A1-F6EECF244321}">
                <p14:modId xmlns:p14="http://schemas.microsoft.com/office/powerpoint/2010/main" val="3804658676"/>
              </p:ext>
            </p:extLst>
          </p:nvPr>
        </p:nvGraphicFramePr>
        <p:xfrm>
          <a:off x="1260764" y="2906662"/>
          <a:ext cx="8645236" cy="3258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p:cNvPicPr>
            <a:picLocks noChangeAspect="1"/>
          </p:cNvPicPr>
          <p:nvPr/>
        </p:nvPicPr>
        <p:blipFill>
          <a:blip r:embed="rId7">
            <a:extLst>
              <a:ext uri="{BEBA8EAE-BF5A-486C-A8C5-ECC9F3942E4B}">
                <a14:imgProps xmlns:a14="http://schemas.microsoft.com/office/drawing/2010/main">
                  <a14:imgLayer r:embed="rId8">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9781309" y="1901395"/>
            <a:ext cx="2410692" cy="4596387"/>
          </a:xfrm>
          <a:prstGeom prst="rect">
            <a:avLst/>
          </a:prstGeom>
        </p:spPr>
      </p:pic>
    </p:spTree>
    <p:extLst>
      <p:ext uri="{BB962C8B-B14F-4D97-AF65-F5344CB8AC3E}">
        <p14:creationId xmlns:p14="http://schemas.microsoft.com/office/powerpoint/2010/main" val="23795742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1143" y="203200"/>
            <a:ext cx="8752114" cy="6886757"/>
          </a:xfrm>
          <a:prstGeom prst="rect">
            <a:avLst/>
          </a:prstGeom>
          <a:noFill/>
        </p:spPr>
        <p:txBody>
          <a:bodyPr wrap="square" rtlCol="0">
            <a:spAutoFit/>
          </a:bodyPr>
          <a:lstStyle/>
          <a:p>
            <a:pPr marR="196215" algn="just">
              <a:lnSpc>
                <a:spcPct val="112000"/>
              </a:lnSpc>
              <a:spcAft>
                <a:spcPts val="60"/>
              </a:spcAft>
            </a:pPr>
            <a:r>
              <a:rPr lang="ru-RU" sz="2800"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9</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Дифзачет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проводится непосредственно после завершения освоения учебной дисциплины, а также после изучения разделов (тем) междисциплинарных курсов в составе профессионального модуля. </a:t>
            </a:r>
            <a:endPar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endParaRPr>
          </a:p>
          <a:p>
            <a:pPr marR="196215" algn="just">
              <a:lnSpc>
                <a:spcPct val="112000"/>
              </a:lnSpc>
              <a:spcAft>
                <a:spcPts val="60"/>
              </a:spcAf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10. Условия</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процедура подготовки и проведения дифзачета разрабатываются преподавателями самостоятельно. </a:t>
            </a:r>
            <a:endPar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endParaRPr>
          </a:p>
          <a:p>
            <a:pPr marR="196215" lvl="0" algn="just">
              <a:lnSpc>
                <a:spcPct val="112000"/>
              </a:lnSpc>
              <a:spcAft>
                <a:spcPts val="60"/>
              </a:spcAf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11. Промежуточная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аттестация в форме дифференцированного зачета по учебной дисциплине или разделу (теме) МДК проводится за счет часов, отведенных на освоение соответствующей учебной дисциплины или раздела (темы) МДК.  </a:t>
            </a:r>
          </a:p>
          <a:p>
            <a:pPr marR="196215" algn="just">
              <a:lnSpc>
                <a:spcPct val="112000"/>
              </a:lnSpc>
              <a:spcAft>
                <a:spcPts val="60"/>
              </a:spcAft>
            </a:pPr>
            <a:endParaRPr lang="ru-RU" sz="2800" b="1" i="1" dirty="0">
              <a:solidFill>
                <a:srgbClr val="00233E"/>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81029" y="1625599"/>
            <a:ext cx="2489943" cy="4747491"/>
          </a:xfrm>
          <a:prstGeom prst="rect">
            <a:avLst/>
          </a:prstGeom>
        </p:spPr>
      </p:pic>
    </p:spTree>
    <p:extLst>
      <p:ext uri="{BB962C8B-B14F-4D97-AF65-F5344CB8AC3E}">
        <p14:creationId xmlns:p14="http://schemas.microsoft.com/office/powerpoint/2010/main" val="31214144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80654" y="498764"/>
            <a:ext cx="7938655" cy="5908797"/>
          </a:xfrm>
          <a:prstGeom prst="rect">
            <a:avLst/>
          </a:prstGeom>
          <a:noFill/>
        </p:spPr>
        <p:txBody>
          <a:bodyPr wrap="square" rtlCol="0">
            <a:spAutoFit/>
          </a:bodyPr>
          <a:lstStyle/>
          <a:p>
            <a:pPr lvl="0" algn="just">
              <a:lnSpc>
                <a:spcPct val="112000"/>
              </a:lnSpc>
              <a:spcAft>
                <a:spcPts val="60"/>
              </a:spcAft>
              <a:tabLst>
                <a:tab pos="573405" algn="ctr"/>
                <a:tab pos="1045845" algn="ctr"/>
                <a:tab pos="1776730" algn="ctr"/>
                <a:tab pos="3166110" algn="ctr"/>
                <a:tab pos="4363085" algn="ctr"/>
                <a:tab pos="5038725" algn="ctr"/>
                <a:tab pos="5897245" algn="ctr"/>
              </a:tabLs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12. При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проведении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дифзачёта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уровень 	подготовки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студента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оценивается в баллах: "отлично" (5), "хорошо" (4), "удовлетворительно" (3), "неудовлетворительно" (2). </a:t>
            </a:r>
          </a:p>
          <a:p>
            <a:pPr lvl="0" algn="just">
              <a:lnSpc>
                <a:spcPct val="112000"/>
              </a:lnSpc>
              <a:spcAft>
                <a:spcPts val="60"/>
              </a:spcAft>
              <a:tabLst>
                <a:tab pos="573405" algn="ctr"/>
                <a:tab pos="1045845" algn="ctr"/>
                <a:tab pos="1776730" algn="ctr"/>
                <a:tab pos="3166110" algn="ctr"/>
                <a:tab pos="4363085" algn="ctr"/>
                <a:tab pos="5038725" algn="ctr"/>
                <a:tab pos="5897245" algn="ctr"/>
              </a:tabLs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13. В </a:t>
            </a:r>
            <a:r>
              <a:rPr lang="ru-RU" sz="2800" b="1" i="1">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случае </a:t>
            </a:r>
            <a:r>
              <a:rPr lang="ru-RU" sz="2800" b="1" i="1"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получения неудовлетворительной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оценки по результатам прохождения промежуточной аттестации в форме дифференцированного зачета, обучающийся обязан сдать дифзачет повторно в сроки, назначенные заведующим отделением. </a:t>
            </a:r>
            <a:endParaRPr lang="ru-RU" sz="20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endParaRPr>
          </a:p>
          <a:p>
            <a:pPr lvl="0" algn="just">
              <a:lnSpc>
                <a:spcPct val="112000"/>
              </a:lnSpc>
              <a:spcAft>
                <a:spcPts val="60"/>
              </a:spcAft>
              <a:tabLst>
                <a:tab pos="573405" algn="ctr"/>
                <a:tab pos="1045845" algn="ctr"/>
                <a:tab pos="1776730" algn="ctr"/>
                <a:tab pos="3166110" algn="ctr"/>
                <a:tab pos="4363085" algn="ctr"/>
                <a:tab pos="5038725" algn="ctr"/>
                <a:tab pos="5897245" algn="ctr"/>
              </a:tabLst>
            </a:pPr>
            <a:endPar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6291" y="1091371"/>
            <a:ext cx="2820997" cy="5378701"/>
          </a:xfrm>
          <a:prstGeom prst="rect">
            <a:avLst/>
          </a:prstGeom>
        </p:spPr>
      </p:pic>
    </p:spTree>
    <p:extLst>
      <p:ext uri="{BB962C8B-B14F-4D97-AF65-F5344CB8AC3E}">
        <p14:creationId xmlns:p14="http://schemas.microsoft.com/office/powerpoint/2010/main" val="20621259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36073" y="484909"/>
            <a:ext cx="7855527" cy="5895973"/>
          </a:xfrm>
          <a:prstGeom prst="rect">
            <a:avLst/>
          </a:prstGeom>
          <a:noFill/>
        </p:spPr>
        <p:txBody>
          <a:bodyPr wrap="square" rtlCol="0">
            <a:spAutoFit/>
          </a:bodyPr>
          <a:lstStyle/>
          <a:p>
            <a:pPr lvl="0" algn="just">
              <a:lnSpc>
                <a:spcPct val="112000"/>
              </a:lnSpc>
              <a:spcAft>
                <a:spcPts val="60"/>
              </a:spcAft>
              <a:tabLst>
                <a:tab pos="573405" algn="ctr"/>
                <a:tab pos="1045845" algn="ctr"/>
                <a:tab pos="1776730" algn="ctr"/>
                <a:tab pos="3166110" algn="ctr"/>
                <a:tab pos="4363085" algn="ctr"/>
                <a:tab pos="5038725" algn="ctr"/>
                <a:tab pos="5897245" algn="ctr"/>
              </a:tabLs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14. Обучающийся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имеет право повторной сдачи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дифзачёта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в целях повышения оценки в соответствии с Положением о порядке подачи и рассмотрения апелляции и Положением о текущем контроле успеваемости и промежуточной аттестации</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a:t>
            </a:r>
          </a:p>
          <a:p>
            <a:pPr lvl="0" algn="just">
              <a:lnSpc>
                <a:spcPct val="112000"/>
              </a:lnSpc>
              <a:spcAft>
                <a:spcPts val="60"/>
              </a:spcAft>
              <a:tabLst>
                <a:tab pos="573405" algn="ctr"/>
                <a:tab pos="1045845" algn="ctr"/>
                <a:tab pos="1776730" algn="ctr"/>
                <a:tab pos="3166110" algn="ctr"/>
                <a:tab pos="4363085" algn="ctr"/>
                <a:tab pos="5038725" algn="ctr"/>
                <a:tab pos="5897245" algn="ctr"/>
              </a:tabLs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15. </a:t>
            </a:r>
            <a:r>
              <a:rPr lang="ru-RU" sz="2800" b="1" i="1" dirty="0" smtClean="0">
                <a:solidFill>
                  <a:srgbClr val="00233E"/>
                </a:solidFill>
                <a:latin typeface="Times New Roman" panose="02020603050405020304" pitchFamily="18" charset="0"/>
                <a:ea typeface="Times New Roman" panose="02020603050405020304" pitchFamily="18" charset="0"/>
              </a:rPr>
              <a:t>Независимо </a:t>
            </a:r>
            <a:r>
              <a:rPr lang="ru-RU" sz="2800" b="1" i="1" dirty="0">
                <a:solidFill>
                  <a:srgbClr val="00233E"/>
                </a:solidFill>
                <a:latin typeface="Times New Roman" panose="02020603050405020304" pitchFamily="18" charset="0"/>
                <a:ea typeface="Times New Roman" panose="02020603050405020304" pitchFamily="18" charset="0"/>
              </a:rPr>
              <a:t>от полученных в семестре оценок текущего контроля знаний по конкретной учебной дисциплине, разделу (теме) МДК результат дифференцированного зачета является определяющим и рассматривается как окончательный. </a:t>
            </a:r>
            <a:endPar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13273" y="928254"/>
            <a:ext cx="2714443" cy="5175537"/>
          </a:xfrm>
          <a:prstGeom prst="rect">
            <a:avLst/>
          </a:prstGeom>
        </p:spPr>
      </p:pic>
    </p:spTree>
    <p:extLst>
      <p:ext uri="{BB962C8B-B14F-4D97-AF65-F5344CB8AC3E}">
        <p14:creationId xmlns:p14="http://schemas.microsoft.com/office/powerpoint/2010/main" val="2714045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57745" y="734290"/>
            <a:ext cx="7841673" cy="4930837"/>
          </a:xfrm>
          <a:prstGeom prst="rect">
            <a:avLst/>
          </a:prstGeom>
          <a:noFill/>
        </p:spPr>
        <p:txBody>
          <a:bodyPr wrap="square" rtlCol="0">
            <a:spAutoFit/>
          </a:bodyPr>
          <a:lstStyle/>
          <a:p>
            <a:pPr marR="196215" indent="-6350" algn="just">
              <a:lnSpc>
                <a:spcPct val="112000"/>
              </a:lnSpc>
              <a:spcAft>
                <a:spcPts val="60"/>
              </a:spcAft>
            </a:pP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16.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В случае проведения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дифзачётов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по различным разделам (темам) в рамках одного МДК, в ведомость выставляются оценки, полученные за дифзачет по всем разделам (темам) МДК, на основании которых выводится общая оценка.  </a:t>
            </a:r>
            <a:endPar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endParaRPr>
          </a:p>
          <a:p>
            <a:pPr marR="196215" indent="-6350" algn="just">
              <a:lnSpc>
                <a:spcPct val="112000"/>
              </a:lnSpc>
              <a:spcAft>
                <a:spcPts val="60"/>
              </a:spcAft>
            </a:pP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17. </a:t>
            </a:r>
            <a:r>
              <a:rPr lang="ru-RU" sz="2800" b="1" i="1" dirty="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Выведение общей оценки осуществляет преподаватель, за которым закреплены разделы (темы) МДК с наибольшим количеством учебных часов. </a:t>
            </a:r>
            <a:endParaRPr lang="ru-RU" sz="2800" b="1" i="1" dirty="0">
              <a:solidFill>
                <a:srgbClr val="00233E"/>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96400" y="734290"/>
            <a:ext cx="2826619" cy="5389419"/>
          </a:xfrm>
          <a:prstGeom prst="rect">
            <a:avLst/>
          </a:prstGeom>
        </p:spPr>
      </p:pic>
    </p:spTree>
    <p:extLst>
      <p:ext uri="{BB962C8B-B14F-4D97-AF65-F5344CB8AC3E}">
        <p14:creationId xmlns:p14="http://schemas.microsoft.com/office/powerpoint/2010/main" val="11826149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63040" y="838314"/>
            <a:ext cx="10474036" cy="523220"/>
          </a:xfrm>
          <a:prstGeom prst="rect">
            <a:avLst/>
          </a:prstGeom>
          <a:noFill/>
        </p:spPr>
        <p:txBody>
          <a:bodyPr wrap="square" rtlCol="0">
            <a:spAutoFit/>
          </a:bodyPr>
          <a:lstStyle/>
          <a:p>
            <a:pPr algn="ctr"/>
            <a:r>
              <a:rPr lang="ru-RU" sz="28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18. Этапы подготовки студентов к дифзачёту </a:t>
            </a:r>
            <a:endParaRPr lang="ru-RU" sz="2800" b="1" i="1" dirty="0">
              <a:solidFill>
                <a:srgbClr val="001626"/>
              </a:solidFill>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1835879916"/>
              </p:ext>
            </p:extLst>
          </p:nvPr>
        </p:nvGraphicFramePr>
        <p:xfrm>
          <a:off x="1463040" y="1423089"/>
          <a:ext cx="10274531" cy="4794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7300687" y="246743"/>
            <a:ext cx="4636390" cy="523220"/>
          </a:xfrm>
          <a:prstGeom prst="rect">
            <a:avLst/>
          </a:prstGeom>
          <a:noFill/>
        </p:spPr>
        <p:txBody>
          <a:bodyPr wrap="square" rtlCol="0">
            <a:spAutoFit/>
          </a:bodyPr>
          <a:lstStyle/>
          <a:p>
            <a:r>
              <a:rPr lang="ru-RU" sz="1400" b="1" i="1" dirty="0">
                <a:solidFill>
                  <a:prstClr val="black"/>
                </a:solidFill>
                <a:latin typeface="Times New Roman" panose="02020603050405020304" pitchFamily="18" charset="0"/>
                <a:cs typeface="Times New Roman" panose="02020603050405020304" pitchFamily="18" charset="0"/>
              </a:rPr>
              <a:t>Схема </a:t>
            </a:r>
            <a:r>
              <a:rPr lang="ru-RU" sz="1400" b="1" i="1" dirty="0" smtClean="0">
                <a:solidFill>
                  <a:prstClr val="black"/>
                </a:solidFill>
                <a:latin typeface="Times New Roman" panose="02020603050405020304" pitchFamily="18" charset="0"/>
                <a:cs typeface="Times New Roman" panose="02020603050405020304" pitchFamily="18" charset="0"/>
              </a:rPr>
              <a:t>№</a:t>
            </a:r>
            <a:r>
              <a:rPr lang="ru-RU" sz="1400" b="1" i="1" dirty="0">
                <a:solidFill>
                  <a:prstClr val="black"/>
                </a:solidFill>
                <a:latin typeface="Times New Roman" panose="02020603050405020304" pitchFamily="18" charset="0"/>
                <a:cs typeface="Times New Roman" panose="02020603050405020304" pitchFamily="18" charset="0"/>
              </a:rPr>
              <a:t>4. Этапы подготовки студентов к </a:t>
            </a:r>
            <a:r>
              <a:rPr lang="ru-RU" sz="1400" b="1" i="1" dirty="0" smtClean="0">
                <a:solidFill>
                  <a:prstClr val="black"/>
                </a:solidFill>
                <a:latin typeface="Times New Roman" panose="02020603050405020304" pitchFamily="18" charset="0"/>
                <a:cs typeface="Times New Roman" panose="02020603050405020304" pitchFamily="18" charset="0"/>
              </a:rPr>
              <a:t>дифзачёту. .</a:t>
            </a:r>
            <a:endParaRPr lang="ru-RU" dirty="0"/>
          </a:p>
        </p:txBody>
      </p:sp>
    </p:spTree>
    <p:extLst>
      <p:ext uri="{BB962C8B-B14F-4D97-AF65-F5344CB8AC3E}">
        <p14:creationId xmlns:p14="http://schemas.microsoft.com/office/powerpoint/2010/main" val="124887197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0" y="377370"/>
            <a:ext cx="13382171" cy="1446550"/>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a:p>
            <a:pPr algn="ct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19. Подготовка студента </a:t>
            </a:r>
            <a:r>
              <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rPr>
              <a:t>к </a:t>
            </a:r>
            <a:endPar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endParaRPr>
          </a:p>
          <a:p>
            <a:pPr algn="ct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дифзачёту включает </a:t>
            </a:r>
            <a:r>
              <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rPr>
              <a:t>следующие действия:  </a:t>
            </a:r>
            <a:endParaRPr lang="ru-RU" sz="2800" b="1" i="1" dirty="0">
              <a:solidFill>
                <a:srgbClr val="00233E"/>
              </a:solidFill>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979081503"/>
              </p:ext>
            </p:extLst>
          </p:nvPr>
        </p:nvGraphicFramePr>
        <p:xfrm>
          <a:off x="1246909" y="1785256"/>
          <a:ext cx="10667999" cy="483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415314" y="232229"/>
            <a:ext cx="5499594" cy="307777"/>
          </a:xfrm>
          <a:prstGeom prst="rect">
            <a:avLst/>
          </a:prstGeom>
          <a:noFill/>
        </p:spPr>
        <p:txBody>
          <a:bodyPr wrap="square" rtlCol="0">
            <a:spAutoFit/>
          </a:bodyPr>
          <a:lstStyle/>
          <a:p>
            <a:pPr algn="r"/>
            <a:r>
              <a:rPr lang="ru-RU" sz="1400" b="1" i="1" dirty="0">
                <a:solidFill>
                  <a:prstClr val="black"/>
                </a:solidFill>
                <a:latin typeface="Times New Roman" panose="02020603050405020304" pitchFamily="18" charset="0"/>
                <a:cs typeface="Times New Roman" panose="02020603050405020304" pitchFamily="18" charset="0"/>
              </a:rPr>
              <a:t>Схема </a:t>
            </a:r>
            <a:r>
              <a:rPr lang="ru-RU" sz="1400" b="1" i="1" dirty="0" smtClean="0">
                <a:solidFill>
                  <a:prstClr val="black"/>
                </a:solidFill>
                <a:latin typeface="Times New Roman" panose="02020603050405020304" pitchFamily="18" charset="0"/>
                <a:cs typeface="Times New Roman" panose="02020603050405020304" pitchFamily="18" charset="0"/>
              </a:rPr>
              <a:t>№5. Действия студента при подготовке к дифзачёту.</a:t>
            </a:r>
            <a:endParaRPr lang="ru-RU" dirty="0"/>
          </a:p>
        </p:txBody>
      </p:sp>
    </p:spTree>
    <p:extLst>
      <p:ext uri="{BB962C8B-B14F-4D97-AF65-F5344CB8AC3E}">
        <p14:creationId xmlns:p14="http://schemas.microsoft.com/office/powerpoint/2010/main" val="18891315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46909" y="232231"/>
            <a:ext cx="10667999" cy="1015663"/>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a:p>
            <a:pPr algn="ct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20</a:t>
            </a: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 Критерии оценивания ответов по дифзачёту.</a:t>
            </a:r>
            <a:endParaRPr lang="ru-RU" sz="2800" b="1" i="1" dirty="0">
              <a:solidFill>
                <a:srgbClr val="00233E"/>
              </a:solidFill>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1070105095"/>
              </p:ext>
            </p:extLst>
          </p:nvPr>
        </p:nvGraphicFramePr>
        <p:xfrm>
          <a:off x="1246909" y="1785256"/>
          <a:ext cx="10667999" cy="483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415314" y="232229"/>
            <a:ext cx="5499594" cy="307777"/>
          </a:xfrm>
          <a:prstGeom prst="rect">
            <a:avLst/>
          </a:prstGeom>
          <a:noFill/>
        </p:spPr>
        <p:txBody>
          <a:bodyPr wrap="square" rtlCol="0">
            <a:spAutoFit/>
          </a:bodyPr>
          <a:lstStyle/>
          <a:p>
            <a:pPr algn="r"/>
            <a:r>
              <a:rPr lang="ru-RU" sz="1400" b="1" i="1" dirty="0">
                <a:solidFill>
                  <a:prstClr val="black"/>
                </a:solidFill>
                <a:latin typeface="Times New Roman" panose="02020603050405020304" pitchFamily="18" charset="0"/>
                <a:cs typeface="Times New Roman" panose="02020603050405020304" pitchFamily="18" charset="0"/>
              </a:rPr>
              <a:t>Схема </a:t>
            </a:r>
            <a:r>
              <a:rPr lang="ru-RU" sz="1400" b="1" i="1" dirty="0" smtClean="0">
                <a:solidFill>
                  <a:prstClr val="black"/>
                </a:solidFill>
                <a:latin typeface="Times New Roman" panose="02020603050405020304" pitchFamily="18" charset="0"/>
                <a:cs typeface="Times New Roman" panose="02020603050405020304" pitchFamily="18" charset="0"/>
              </a:rPr>
              <a:t>№</a:t>
            </a:r>
            <a:r>
              <a:rPr lang="ru-RU" sz="1400" b="1" i="1" dirty="0">
                <a:solidFill>
                  <a:prstClr val="black"/>
                </a:solidFill>
                <a:latin typeface="Times New Roman" panose="02020603050405020304" pitchFamily="18" charset="0"/>
                <a:cs typeface="Times New Roman" panose="02020603050405020304" pitchFamily="18" charset="0"/>
              </a:rPr>
              <a:t>6. Критерии оценивания ответов по дифзачёту .</a:t>
            </a:r>
            <a:endParaRPr lang="ru-RU" dirty="0"/>
          </a:p>
        </p:txBody>
      </p:sp>
      <p:sp>
        <p:nvSpPr>
          <p:cNvPr id="5" name="TextBox 4"/>
          <p:cNvSpPr txBox="1"/>
          <p:nvPr/>
        </p:nvSpPr>
        <p:spPr>
          <a:xfrm>
            <a:off x="1058091" y="1247894"/>
            <a:ext cx="10856818" cy="480131"/>
          </a:xfrm>
          <a:prstGeom prst="rect">
            <a:avLst/>
          </a:prstGeom>
          <a:noFill/>
        </p:spPr>
        <p:txBody>
          <a:bodyPr wrap="square" rtlCol="0">
            <a:spAutoFit/>
          </a:bodyPr>
          <a:lstStyle/>
          <a:p>
            <a:pPr marR="27305" indent="209550" algn="ctr">
              <a:lnSpc>
                <a:spcPct val="105000"/>
              </a:lnSpc>
              <a:spcAft>
                <a:spcPts val="25"/>
              </a:spcAft>
            </a:pPr>
            <a:r>
              <a:rPr lang="ru-RU" sz="2400" b="1" i="1" dirty="0">
                <a:solidFill>
                  <a:srgbClr val="00233E"/>
                </a:solidFill>
                <a:latin typeface="Times New Roman" panose="02020603050405020304" pitchFamily="18" charset="0"/>
                <a:ea typeface="Times New Roman" panose="02020603050405020304" pitchFamily="18" charset="0"/>
              </a:rPr>
              <a:t>Ответ оценивается на «отлично», если студент демонстрирует:</a:t>
            </a:r>
            <a:endParaRPr lang="ru-RU" sz="2400" dirty="0">
              <a:solidFill>
                <a:srgbClr val="0023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5869480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46909" y="232231"/>
            <a:ext cx="10667999" cy="584775"/>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p:txBody>
      </p:sp>
      <p:graphicFrame>
        <p:nvGraphicFramePr>
          <p:cNvPr id="4" name="Схема 3"/>
          <p:cNvGraphicFramePr/>
          <p:nvPr>
            <p:extLst>
              <p:ext uri="{D42A27DB-BD31-4B8C-83A1-F6EECF244321}">
                <p14:modId xmlns:p14="http://schemas.microsoft.com/office/powerpoint/2010/main" val="2976689014"/>
              </p:ext>
            </p:extLst>
          </p:nvPr>
        </p:nvGraphicFramePr>
        <p:xfrm>
          <a:off x="1246909" y="1785256"/>
          <a:ext cx="10667999" cy="483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415314" y="232229"/>
            <a:ext cx="5499594" cy="523220"/>
          </a:xfrm>
          <a:prstGeom prst="rect">
            <a:avLst/>
          </a:prstGeom>
          <a:noFill/>
        </p:spPr>
        <p:txBody>
          <a:bodyPr wrap="square" rtlCol="0">
            <a:spAutoFit/>
          </a:bodyPr>
          <a:lstStyle/>
          <a:p>
            <a:pPr algn="r"/>
            <a:r>
              <a:rPr lang="ru-RU" sz="1400" b="1" i="1" dirty="0" smtClean="0">
                <a:solidFill>
                  <a:srgbClr val="00233E"/>
                </a:solidFill>
                <a:latin typeface="Times New Roman" panose="02020603050405020304" pitchFamily="18" charset="0"/>
                <a:cs typeface="Times New Roman" panose="02020603050405020304" pitchFamily="18" charset="0"/>
              </a:rPr>
              <a:t>Продолжение схемы №</a:t>
            </a:r>
            <a:r>
              <a:rPr lang="ru-RU" sz="1400" b="1" i="1" dirty="0">
                <a:solidFill>
                  <a:srgbClr val="00233E"/>
                </a:solidFill>
                <a:latin typeface="Times New Roman" panose="02020603050405020304" pitchFamily="18" charset="0"/>
                <a:cs typeface="Times New Roman" panose="02020603050405020304" pitchFamily="18" charset="0"/>
              </a:rPr>
              <a:t>6. Критерии оценивания ответов по дифзачёту.</a:t>
            </a:r>
            <a:endParaRPr lang="ru-RU" dirty="0">
              <a:solidFill>
                <a:srgbClr val="00233E"/>
              </a:solidFill>
            </a:endParaRPr>
          </a:p>
        </p:txBody>
      </p:sp>
      <p:sp>
        <p:nvSpPr>
          <p:cNvPr id="7" name="TextBox 6"/>
          <p:cNvSpPr txBox="1"/>
          <p:nvPr/>
        </p:nvSpPr>
        <p:spPr>
          <a:xfrm>
            <a:off x="1593669" y="1227910"/>
            <a:ext cx="9692640" cy="455317"/>
          </a:xfrm>
          <a:prstGeom prst="rect">
            <a:avLst/>
          </a:prstGeom>
          <a:noFill/>
        </p:spPr>
        <p:txBody>
          <a:bodyPr wrap="square" rtlCol="0">
            <a:spAutoFit/>
          </a:bodyPr>
          <a:lstStyle/>
          <a:p>
            <a:pPr marR="27305" indent="209550" algn="ctr">
              <a:lnSpc>
                <a:spcPct val="105000"/>
              </a:lnSpc>
              <a:spcAft>
                <a:spcPts val="25"/>
              </a:spcAft>
            </a:pPr>
            <a:r>
              <a:rPr lang="ru-RU" sz="2400" b="1" i="1" dirty="0">
                <a:solidFill>
                  <a:srgbClr val="00233E"/>
                </a:solidFill>
                <a:latin typeface="Times New Roman" panose="02020603050405020304" pitchFamily="18" charset="0"/>
                <a:ea typeface="Times New Roman" panose="02020603050405020304" pitchFamily="18" charset="0"/>
              </a:rPr>
              <a:t>Ответ оценивается на «хорошо», если студент демонстрирует:</a:t>
            </a:r>
            <a:endParaRPr lang="ru-RU" sz="2400" dirty="0">
              <a:solidFill>
                <a:srgbClr val="0023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40119636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46909" y="232231"/>
            <a:ext cx="10667999" cy="584775"/>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p:txBody>
      </p:sp>
      <p:graphicFrame>
        <p:nvGraphicFramePr>
          <p:cNvPr id="4" name="Схема 3"/>
          <p:cNvGraphicFramePr/>
          <p:nvPr>
            <p:extLst>
              <p:ext uri="{D42A27DB-BD31-4B8C-83A1-F6EECF244321}">
                <p14:modId xmlns:p14="http://schemas.microsoft.com/office/powerpoint/2010/main" val="1334497523"/>
              </p:ext>
            </p:extLst>
          </p:nvPr>
        </p:nvGraphicFramePr>
        <p:xfrm>
          <a:off x="1246909" y="1785256"/>
          <a:ext cx="10667999" cy="483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863771" y="232229"/>
            <a:ext cx="6051137" cy="307777"/>
          </a:xfrm>
          <a:prstGeom prst="rect">
            <a:avLst/>
          </a:prstGeom>
          <a:noFill/>
        </p:spPr>
        <p:txBody>
          <a:bodyPr wrap="square" rtlCol="0">
            <a:spAutoFit/>
          </a:bodyPr>
          <a:lstStyle/>
          <a:p>
            <a:pPr algn="r"/>
            <a:r>
              <a:rPr lang="ru-RU" sz="1400" b="1" i="1" dirty="0">
                <a:solidFill>
                  <a:srgbClr val="00233E"/>
                </a:solidFill>
                <a:latin typeface="Times New Roman" panose="02020603050405020304" pitchFamily="18" charset="0"/>
                <a:cs typeface="Times New Roman" panose="02020603050405020304" pitchFamily="18" charset="0"/>
              </a:rPr>
              <a:t>Продолжение схемы №6. </a:t>
            </a:r>
            <a:r>
              <a:rPr lang="ru-RU" sz="1400" b="1" i="1" dirty="0" smtClean="0">
                <a:solidFill>
                  <a:srgbClr val="00233E"/>
                </a:solidFill>
                <a:latin typeface="Times New Roman" panose="02020603050405020304" pitchFamily="18" charset="0"/>
                <a:cs typeface="Times New Roman" panose="02020603050405020304" pitchFamily="18" charset="0"/>
              </a:rPr>
              <a:t>Критерии </a:t>
            </a:r>
            <a:r>
              <a:rPr lang="ru-RU" sz="1400" b="1" i="1" dirty="0">
                <a:solidFill>
                  <a:srgbClr val="00233E"/>
                </a:solidFill>
                <a:latin typeface="Times New Roman" panose="02020603050405020304" pitchFamily="18" charset="0"/>
                <a:cs typeface="Times New Roman" panose="02020603050405020304" pitchFamily="18" charset="0"/>
              </a:rPr>
              <a:t>оценивания ответов по дифзачёту.</a:t>
            </a:r>
            <a:endParaRPr lang="ru-RU" dirty="0">
              <a:solidFill>
                <a:srgbClr val="00233E"/>
              </a:solidFill>
            </a:endParaRPr>
          </a:p>
        </p:txBody>
      </p:sp>
      <p:sp>
        <p:nvSpPr>
          <p:cNvPr id="7" name="TextBox 6"/>
          <p:cNvSpPr txBox="1"/>
          <p:nvPr/>
        </p:nvSpPr>
        <p:spPr>
          <a:xfrm>
            <a:off x="1117600" y="972457"/>
            <a:ext cx="10682514" cy="1255728"/>
          </a:xfrm>
          <a:prstGeom prst="rect">
            <a:avLst/>
          </a:prstGeom>
          <a:noFill/>
        </p:spPr>
        <p:txBody>
          <a:bodyPr wrap="square" rtlCol="0">
            <a:spAutoFit/>
          </a:bodyPr>
          <a:lstStyle/>
          <a:p>
            <a:pPr marR="27305" indent="209550" algn="ctr">
              <a:lnSpc>
                <a:spcPct val="105000"/>
              </a:lnSpc>
              <a:spcAft>
                <a:spcPts val="25"/>
              </a:spcAft>
            </a:pPr>
            <a:r>
              <a:rPr lang="ru-RU" sz="2400" b="1" i="1" dirty="0">
                <a:solidFill>
                  <a:srgbClr val="00233E"/>
                </a:solidFill>
                <a:latin typeface="Times New Roman" panose="02020603050405020304" pitchFamily="18" charset="0"/>
                <a:ea typeface="Times New Roman" panose="02020603050405020304" pitchFamily="18" charset="0"/>
              </a:rPr>
              <a:t>Ответ оценивается на «удовлетворительно», если студент демонстрирует</a:t>
            </a:r>
            <a:r>
              <a:rPr lang="ru-RU" sz="2400" i="1" dirty="0">
                <a:solidFill>
                  <a:srgbClr val="00233E"/>
                </a:solidFill>
                <a:latin typeface="Times New Roman" panose="02020603050405020304" pitchFamily="18" charset="0"/>
                <a:ea typeface="Times New Roman" panose="02020603050405020304" pitchFamily="18" charset="0"/>
              </a:rPr>
              <a:t>:</a:t>
            </a:r>
            <a:endParaRPr lang="ru-RU" sz="2400" dirty="0">
              <a:solidFill>
                <a:srgbClr val="00233E"/>
              </a:solidFill>
              <a:latin typeface="Times New Roman" panose="02020603050405020304" pitchFamily="18" charset="0"/>
              <a:ea typeface="Times New Roman" panose="02020603050405020304" pitchFamily="18" charset="0"/>
            </a:endParaRPr>
          </a:p>
          <a:p>
            <a:pPr marR="27305" indent="209550" algn="ctr">
              <a:lnSpc>
                <a:spcPct val="105000"/>
              </a:lnSpc>
              <a:spcAft>
                <a:spcPts val="25"/>
              </a:spcAft>
            </a:pPr>
            <a:endParaRPr lang="ru-RU" sz="2400" dirty="0">
              <a:solidFill>
                <a:srgbClr val="0023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191791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36073" y="1717964"/>
            <a:ext cx="8631382" cy="4587474"/>
          </a:xfrm>
          <a:prstGeom prst="rect">
            <a:avLst/>
          </a:prstGeom>
          <a:noFill/>
        </p:spPr>
        <p:txBody>
          <a:bodyPr wrap="square" rtlCol="0">
            <a:spAutoFit/>
          </a:bodyPr>
          <a:lstStyle/>
          <a:p>
            <a:pPr marR="196215" algn="just">
              <a:lnSpc>
                <a:spcPct val="112000"/>
              </a:lnSpc>
              <a:spcAft>
                <a:spcPts val="60"/>
              </a:spcAft>
            </a:pPr>
            <a:r>
              <a:rPr lang="ru-RU" sz="2400" b="1" i="1" dirty="0" smtClean="0">
                <a:solidFill>
                  <a:srgbClr val="00233E"/>
                </a:solidFill>
                <a:latin typeface="Times New Roman" panose="02020603050405020304" pitchFamily="18" charset="0"/>
                <a:ea typeface="Times New Roman" panose="02020603050405020304" pitchFamily="18" charset="0"/>
              </a:rPr>
              <a:t>       </a:t>
            </a:r>
            <a:r>
              <a:rPr lang="ru-RU" sz="2800" b="1" i="1" dirty="0" smtClean="0">
                <a:solidFill>
                  <a:srgbClr val="00233E"/>
                </a:solidFill>
                <a:latin typeface="Times New Roman" panose="02020603050405020304" pitchFamily="18" charset="0"/>
                <a:ea typeface="Times New Roman" panose="02020603050405020304" pitchFamily="18" charset="0"/>
              </a:rPr>
              <a:t>Дифференцированный зачет </a:t>
            </a:r>
            <a:r>
              <a:rPr lang="ru-RU" sz="2800" b="1" i="1" dirty="0">
                <a:solidFill>
                  <a:srgbClr val="00233E"/>
                </a:solidFill>
                <a:latin typeface="Times New Roman" panose="02020603050405020304" pitchFamily="18" charset="0"/>
                <a:cs typeface="Times New Roman" panose="02020603050405020304" pitchFamily="18" charset="0"/>
              </a:rPr>
              <a:t>(</a:t>
            </a:r>
            <a:r>
              <a:rPr lang="ru-RU" sz="2800" b="1" i="1" dirty="0" smtClean="0">
                <a:solidFill>
                  <a:srgbClr val="00233E"/>
                </a:solidFill>
                <a:latin typeface="Times New Roman" panose="02020603050405020304" pitchFamily="18" charset="0"/>
                <a:cs typeface="Times New Roman" panose="02020603050405020304" pitchFamily="18" charset="0"/>
              </a:rPr>
              <a:t>дифзачёт) </a:t>
            </a:r>
            <a:r>
              <a:rPr lang="ru-RU" sz="2800" b="1" i="1" dirty="0" smtClean="0">
                <a:solidFill>
                  <a:srgbClr val="00233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i="1" dirty="0" smtClean="0">
                <a:solidFill>
                  <a:srgbClr val="001626"/>
                </a:solidFill>
                <a:latin typeface="Times New Roman" panose="02020603050405020304" pitchFamily="18" charset="0"/>
                <a:ea typeface="Times New Roman" panose="02020603050405020304" pitchFamily="18" charset="0"/>
              </a:rPr>
              <a:t>- </a:t>
            </a:r>
            <a:r>
              <a:rPr lang="ru-RU" sz="2400" i="1" dirty="0" smtClean="0">
                <a:solidFill>
                  <a:srgbClr val="001626"/>
                </a:solidFill>
                <a:latin typeface="Times New Roman" panose="02020603050405020304" pitchFamily="18" charset="0"/>
                <a:ea typeface="Times New Roman" panose="02020603050405020304" pitchFamily="18" charset="0"/>
              </a:rPr>
              <a:t>форма </a:t>
            </a:r>
            <a:r>
              <a:rPr lang="ru-RU" sz="2400" i="1" dirty="0">
                <a:solidFill>
                  <a:srgbClr val="001626"/>
                </a:solidFill>
                <a:latin typeface="Times New Roman" panose="02020603050405020304" pitchFamily="18" charset="0"/>
                <a:ea typeface="Times New Roman" panose="02020603050405020304" pitchFamily="18" charset="0"/>
              </a:rPr>
              <a:t>промежуточного контроля и организации обучения служит приемом проверки степени усвоения учебного материала и лекционных занятий, качества усвоения обучающимися отдельных разделов учебной программы, сформированных умений и </a:t>
            </a:r>
            <a:r>
              <a:rPr lang="ru-RU" sz="2400" i="1" dirty="0" smtClean="0">
                <a:solidFill>
                  <a:srgbClr val="001626"/>
                </a:solidFill>
                <a:latin typeface="Times New Roman" panose="02020603050405020304" pitchFamily="18" charset="0"/>
                <a:ea typeface="Times New Roman" panose="02020603050405020304" pitchFamily="18" charset="0"/>
              </a:rPr>
              <a:t>навыков; </a:t>
            </a:r>
            <a:r>
              <a:rPr lang="ru-RU" sz="2400" i="1" dirty="0" smtClean="0">
                <a:solidFill>
                  <a:srgbClr val="001626"/>
                </a:solidFill>
                <a:latin typeface="Times New Roman" panose="02020603050405020304" pitchFamily="18" charset="0"/>
                <a:ea typeface="Times New Roman" panose="02020603050405020304" pitchFamily="18" charset="0"/>
                <a:cs typeface="Calibri" panose="020F0502020204030204" pitchFamily="34" charset="0"/>
              </a:rPr>
              <a:t>является </a:t>
            </a:r>
            <a:r>
              <a:rPr lang="ru-RU" sz="2400" i="1" dirty="0">
                <a:solidFill>
                  <a:srgbClr val="001626"/>
                </a:solidFill>
                <a:latin typeface="Times New Roman" panose="02020603050405020304" pitchFamily="18" charset="0"/>
                <a:ea typeface="Times New Roman" panose="02020603050405020304" pitchFamily="18" charset="0"/>
                <a:cs typeface="Calibri" panose="020F0502020204030204" pitchFamily="34" charset="0"/>
              </a:rPr>
              <a:t>одной из форм оценки качества подготовки обучающихся согласно требованиям Федерального государственного образовательного стандарта среднего профессионального образования по специальности и формой контроля учебной деятельности обучающихся. </a:t>
            </a:r>
            <a:endParaRPr lang="ru-RU" sz="2400" i="1" dirty="0">
              <a:solidFill>
                <a:srgbClr val="001626"/>
              </a:solidFill>
              <a:latin typeface="Calibri" panose="020F0502020204030204" pitchFamily="34" charset="0"/>
              <a:ea typeface="Calibri" panose="020F0502020204030204" pitchFamily="34" charset="0"/>
              <a:cs typeface="Calibri" panose="020F0502020204030204" pitchFamily="34" charset="0"/>
            </a:endParaRPr>
          </a:p>
          <a:p>
            <a:pPr algn="just"/>
            <a:endParaRPr lang="ru-RU" i="1" dirty="0">
              <a:solidFill>
                <a:srgbClr val="001626"/>
              </a:solidFill>
            </a:endParaRPr>
          </a:p>
        </p:txBody>
      </p:sp>
      <p:pic>
        <p:nvPicPr>
          <p:cNvPr id="5" name="Рисунок 4"/>
          <p:cNvPicPr>
            <a:picLocks noChangeAspect="1"/>
          </p:cNvPicPr>
          <p:nvPr/>
        </p:nvPicPr>
        <p:blipFill>
          <a:blip r:embed="rId2">
            <a:extLst>
              <a:ext uri="{BEBA8EAE-BF5A-486C-A8C5-ECC9F3942E4B}">
                <a14:imgProps xmlns:a14="http://schemas.microsoft.com/office/drawing/2010/main">
                  <a14:imgLayer r:embed="rId3">
                    <a14:imgEffect>
                      <a14:backgroundRemoval t="0" b="98951" l="667" r="100000"/>
                    </a14:imgEffect>
                  </a14:imgLayer>
                </a14:imgProps>
              </a:ext>
              <a:ext uri="{28A0092B-C50C-407E-A947-70E740481C1C}">
                <a14:useLocalDpi xmlns:a14="http://schemas.microsoft.com/office/drawing/2010/main" val="0"/>
              </a:ext>
            </a:extLst>
          </a:blip>
          <a:stretch>
            <a:fillRect/>
          </a:stretch>
        </p:blipFill>
        <p:spPr>
          <a:xfrm>
            <a:off x="9632784" y="1379912"/>
            <a:ext cx="2559216" cy="4879571"/>
          </a:xfrm>
          <a:prstGeom prst="rect">
            <a:avLst/>
          </a:prstGeom>
        </p:spPr>
      </p:pic>
      <p:sp>
        <p:nvSpPr>
          <p:cNvPr id="6" name="TextBox 5"/>
          <p:cNvSpPr txBox="1"/>
          <p:nvPr/>
        </p:nvSpPr>
        <p:spPr>
          <a:xfrm>
            <a:off x="1136073" y="166255"/>
            <a:ext cx="10792691" cy="584775"/>
          </a:xfrm>
          <a:prstGeom prst="rect">
            <a:avLst/>
          </a:prstGeom>
          <a:noFill/>
        </p:spPr>
        <p:txBody>
          <a:bodyPr wrap="square" rtlCol="0">
            <a:spAutoFit/>
          </a:bodyPr>
          <a:lstStyle/>
          <a:p>
            <a:pPr lvl="0" algn="ctr"/>
            <a:r>
              <a:rPr lang="ru-RU" sz="3200" b="1" i="1" dirty="0">
                <a:solidFill>
                  <a:srgbClr val="001626"/>
                </a:solidFill>
                <a:latin typeface="Times New Roman" panose="02020603050405020304" pitchFamily="18" charset="0"/>
                <a:ea typeface="Calibri" panose="020F0502020204030204" pitchFamily="34" charset="0"/>
                <a:cs typeface="Times New Roman" panose="02020603050405020304" pitchFamily="18" charset="0"/>
              </a:rPr>
              <a:t>Общие требования и </a:t>
            </a: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рекомендации</a:t>
            </a:r>
            <a:endParaRPr lang="ru-RU" sz="3200" b="1" i="1" dirty="0">
              <a:solidFill>
                <a:srgbClr val="001626"/>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p:cNvSpPr txBox="1"/>
          <p:nvPr/>
        </p:nvSpPr>
        <p:spPr>
          <a:xfrm>
            <a:off x="1343891" y="1089082"/>
            <a:ext cx="8423564" cy="523220"/>
          </a:xfrm>
          <a:prstGeom prst="rect">
            <a:avLst/>
          </a:prstGeom>
          <a:noFill/>
        </p:spPr>
        <p:txBody>
          <a:bodyPr wrap="square" rtlCol="0">
            <a:spAutoFit/>
          </a:bodyPr>
          <a:lstStyle/>
          <a:p>
            <a:pPr algn="ctr"/>
            <a:r>
              <a:rPr lang="ru-RU" sz="2800" b="1" i="1" dirty="0" smtClean="0">
                <a:solidFill>
                  <a:srgbClr val="00233E"/>
                </a:solidFill>
                <a:latin typeface="Times New Roman" panose="02020603050405020304" pitchFamily="18" charset="0"/>
                <a:cs typeface="Times New Roman" panose="02020603050405020304" pitchFamily="18" charset="0"/>
              </a:rPr>
              <a:t>1. Понятие,</a:t>
            </a:r>
            <a:r>
              <a:rPr lang="ru-RU" sz="2800" b="1" i="1" dirty="0">
                <a:solidFill>
                  <a:srgbClr val="00233E"/>
                </a:solidFill>
                <a:latin typeface="Times New Roman" panose="02020603050405020304" pitchFamily="18" charset="0"/>
                <a:cs typeface="Times New Roman" panose="02020603050405020304" pitchFamily="18" charset="0"/>
              </a:rPr>
              <a:t> </a:t>
            </a:r>
            <a:r>
              <a:rPr lang="ru-RU" sz="2800" b="1" i="1" dirty="0" smtClean="0">
                <a:solidFill>
                  <a:srgbClr val="00233E"/>
                </a:solidFill>
                <a:latin typeface="Times New Roman" panose="02020603050405020304" pitchFamily="18" charset="0"/>
                <a:cs typeface="Times New Roman" panose="02020603050405020304" pitchFamily="18" charset="0"/>
              </a:rPr>
              <a:t>цель </a:t>
            </a:r>
            <a:r>
              <a:rPr lang="ru-RU" sz="2800" b="1" i="1" dirty="0">
                <a:solidFill>
                  <a:srgbClr val="00233E"/>
                </a:solidFill>
                <a:latin typeface="Times New Roman" panose="02020603050405020304" pitchFamily="18" charset="0"/>
                <a:cs typeface="Times New Roman" panose="02020603050405020304" pitchFamily="18" charset="0"/>
              </a:rPr>
              <a:t>проведения дифзачета </a:t>
            </a:r>
            <a:r>
              <a:rPr lang="ru-RU" sz="2800" b="1" i="1" dirty="0" smtClean="0">
                <a:solidFill>
                  <a:srgbClr val="00233E"/>
                </a:solidFill>
                <a:latin typeface="Times New Roman" panose="02020603050405020304" pitchFamily="18" charset="0"/>
                <a:cs typeface="Times New Roman" panose="02020603050405020304" pitchFamily="18" charset="0"/>
              </a:rPr>
              <a:t> </a:t>
            </a:r>
            <a:endParaRPr lang="ru-RU" sz="2800" b="1" i="1" dirty="0">
              <a:solidFill>
                <a:srgbClr val="00233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13789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46909" y="232231"/>
            <a:ext cx="10667999" cy="584775"/>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p:txBody>
      </p:sp>
      <p:graphicFrame>
        <p:nvGraphicFramePr>
          <p:cNvPr id="4" name="Схема 3"/>
          <p:cNvGraphicFramePr/>
          <p:nvPr>
            <p:extLst>
              <p:ext uri="{D42A27DB-BD31-4B8C-83A1-F6EECF244321}">
                <p14:modId xmlns:p14="http://schemas.microsoft.com/office/powerpoint/2010/main" val="203078755"/>
              </p:ext>
            </p:extLst>
          </p:nvPr>
        </p:nvGraphicFramePr>
        <p:xfrm>
          <a:off x="1246909" y="1785256"/>
          <a:ext cx="10667999" cy="48332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5718629" y="232229"/>
            <a:ext cx="6196279" cy="307777"/>
          </a:xfrm>
          <a:prstGeom prst="rect">
            <a:avLst/>
          </a:prstGeom>
          <a:noFill/>
        </p:spPr>
        <p:txBody>
          <a:bodyPr wrap="square" rtlCol="0">
            <a:spAutoFit/>
          </a:bodyPr>
          <a:lstStyle/>
          <a:p>
            <a:pPr algn="r"/>
            <a:r>
              <a:rPr lang="ru-RU" sz="1400" b="1" i="1" dirty="0">
                <a:solidFill>
                  <a:srgbClr val="00233E"/>
                </a:solidFill>
                <a:latin typeface="Times New Roman" panose="02020603050405020304" pitchFamily="18" charset="0"/>
                <a:cs typeface="Times New Roman" panose="02020603050405020304" pitchFamily="18" charset="0"/>
              </a:rPr>
              <a:t>Продолжение схемы №6</a:t>
            </a:r>
            <a:r>
              <a:rPr lang="ru-RU" sz="1400" b="1" i="1" dirty="0" smtClean="0">
                <a:solidFill>
                  <a:srgbClr val="00233E"/>
                </a:solidFill>
                <a:latin typeface="Times New Roman" panose="02020603050405020304" pitchFamily="18" charset="0"/>
                <a:cs typeface="Times New Roman" panose="02020603050405020304" pitchFamily="18" charset="0"/>
              </a:rPr>
              <a:t>. </a:t>
            </a:r>
            <a:r>
              <a:rPr lang="ru-RU" sz="1400" b="1" i="1" dirty="0">
                <a:solidFill>
                  <a:srgbClr val="00233E"/>
                </a:solidFill>
                <a:latin typeface="Times New Roman" panose="02020603050405020304" pitchFamily="18" charset="0"/>
                <a:cs typeface="Times New Roman" panose="02020603050405020304" pitchFamily="18" charset="0"/>
              </a:rPr>
              <a:t>Критерии оценивания ответов по дифзачёту.</a:t>
            </a:r>
            <a:endParaRPr lang="ru-RU" dirty="0">
              <a:solidFill>
                <a:srgbClr val="00233E"/>
              </a:solidFill>
            </a:endParaRPr>
          </a:p>
        </p:txBody>
      </p:sp>
      <p:sp>
        <p:nvSpPr>
          <p:cNvPr id="7" name="TextBox 6"/>
          <p:cNvSpPr txBox="1"/>
          <p:nvPr/>
        </p:nvSpPr>
        <p:spPr>
          <a:xfrm>
            <a:off x="1117600" y="972457"/>
            <a:ext cx="10682514" cy="1230914"/>
          </a:xfrm>
          <a:prstGeom prst="rect">
            <a:avLst/>
          </a:prstGeom>
          <a:noFill/>
        </p:spPr>
        <p:txBody>
          <a:bodyPr wrap="square" rtlCol="0">
            <a:spAutoFit/>
          </a:bodyPr>
          <a:lstStyle/>
          <a:p>
            <a:pPr marR="27305" indent="209550" algn="ctr">
              <a:lnSpc>
                <a:spcPct val="105000"/>
              </a:lnSpc>
              <a:spcAft>
                <a:spcPts val="25"/>
              </a:spcAft>
            </a:pPr>
            <a:r>
              <a:rPr lang="ru-RU" sz="2400" b="1" i="1" dirty="0">
                <a:solidFill>
                  <a:srgbClr val="181717"/>
                </a:solidFill>
                <a:latin typeface="Times New Roman" panose="02020603050405020304" pitchFamily="18" charset="0"/>
                <a:ea typeface="Times New Roman" panose="02020603050405020304" pitchFamily="18" charset="0"/>
              </a:rPr>
              <a:t>Ответ оценивается на «неудовлетворительно», если студент демонстрирует:</a:t>
            </a:r>
            <a:endParaRPr lang="ru-RU" sz="2400" dirty="0">
              <a:solidFill>
                <a:srgbClr val="181717"/>
              </a:solidFill>
              <a:latin typeface="Times New Roman" panose="02020603050405020304" pitchFamily="18" charset="0"/>
              <a:ea typeface="Times New Roman" panose="02020603050405020304" pitchFamily="18" charset="0"/>
            </a:endParaRPr>
          </a:p>
          <a:p>
            <a:pPr marR="27305" indent="209550" algn="ctr">
              <a:lnSpc>
                <a:spcPct val="105000"/>
              </a:lnSpc>
              <a:spcAft>
                <a:spcPts val="25"/>
              </a:spcAft>
            </a:pPr>
            <a:endParaRPr lang="ru-RU" sz="2400" dirty="0">
              <a:solidFill>
                <a:srgbClr val="00233E"/>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310173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77371" y="870857"/>
            <a:ext cx="11509829" cy="2677528"/>
          </a:xfrm>
          <a:prstGeom prst="rect">
            <a:avLst/>
          </a:prstGeom>
          <a:noFill/>
        </p:spPr>
        <p:txBody>
          <a:bodyPr wrap="square" rtlCol="0">
            <a:spAutoFit/>
          </a:bodyPr>
          <a:lstStyle/>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 Воронин</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Самостоятельная работа студентов: учебно-методическое пособие для специальности 350500 - Социальная работа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А.С. Воронин. – Екатеринбург: УГТУ-УПИ,  2005. – 39 с.</a:t>
            </a:r>
          </a:p>
          <a:p>
            <a:pPr lvl="0" algn="just">
              <a:lnSpc>
                <a:spcPct val="130000"/>
              </a:lnSpc>
              <a:tabLst>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 Коджаспирова</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 Словарь по педагогике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Г.М.Коджаспирова, А.Ю. Коджаспирова. – Москва: ИКЦ «МарТ»; Ростов н/Д: Издательский центр «МарТ», 2005. – 448 с.,</a:t>
            </a:r>
          </a:p>
          <a:p>
            <a:pPr marR="18415" lvl="0" algn="just" fontAlgn="base">
              <a:lnSpc>
                <a:spcPct val="105000"/>
              </a:lnSpc>
              <a:buClr>
                <a:srgbClr val="181717"/>
              </a:buClr>
              <a:buSzPts val="900"/>
            </a:pPr>
            <a:r>
              <a:rPr lang="ru-RU" b="1" i="1" dirty="0" smtClean="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 Куклина</a:t>
            </a:r>
            <a:r>
              <a:rPr lang="ru-RU" b="1"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Основы учебно-исследовательской деятельности : учебное пособие для среднего профессионального образования </a:t>
            </a:r>
            <a:r>
              <a:rPr lang="ru-RU" i="1" dirty="0">
                <a:solidFill>
                  <a:srgbClr val="001848"/>
                </a:solidFill>
                <a:uFill>
                  <a:solidFill>
                    <a:srgbClr val="000000"/>
                  </a:solidFill>
                </a:uFill>
                <a:latin typeface="Times New Roman" panose="02020603050405020304" pitchFamily="18" charset="0"/>
                <a:ea typeface="Times New Roman" panose="02020603050405020304" pitchFamily="18" charset="0"/>
                <a:cs typeface="Times New Roman" panose="02020603050405020304" pitchFamily="18" charset="0"/>
              </a:rPr>
              <a:t>/ Е. Н. Куклина, М. А. Мазниченко, И. А. Мушкина. — 2-е изд., испр. и доп. — Москва : Издательство Юрайт, 2018. — 235 с. — (Профессиональное образование). — ISBN 978-5-534-08818-2. — Текст : электронный // ЭБС Юрайт [сайт]. — URL: https://urait.ru/bcode/426581 (дата обращения: 05.12.2019). </a:t>
            </a:r>
          </a:p>
        </p:txBody>
      </p:sp>
      <p:sp>
        <p:nvSpPr>
          <p:cNvPr id="4" name="TextBox 3"/>
          <p:cNvSpPr txBox="1"/>
          <p:nvPr/>
        </p:nvSpPr>
        <p:spPr>
          <a:xfrm>
            <a:off x="972457" y="290286"/>
            <a:ext cx="5994399" cy="584775"/>
          </a:xfrm>
          <a:prstGeom prst="rect">
            <a:avLst/>
          </a:prstGeom>
          <a:noFill/>
        </p:spPr>
        <p:txBody>
          <a:bodyPr wrap="square" rtlCol="0">
            <a:spAutoFit/>
          </a:bodyPr>
          <a:lstStyle/>
          <a:p>
            <a:pPr lvl="0"/>
            <a:r>
              <a:rPr lang="ru-RU" sz="3200" b="1" i="1" dirty="0">
                <a:solidFill>
                  <a:srgbClr val="001132"/>
                </a:solidFill>
                <a:latin typeface="Times New Roman" panose="02020603050405020304" pitchFamily="18" charset="0"/>
                <a:cs typeface="Times New Roman" panose="02020603050405020304" pitchFamily="18" charset="0"/>
              </a:rPr>
              <a:t>Источники</a:t>
            </a:r>
          </a:p>
        </p:txBody>
      </p:sp>
      <p:sp>
        <p:nvSpPr>
          <p:cNvPr id="5" name="TextBox 4"/>
          <p:cNvSpPr txBox="1"/>
          <p:nvPr/>
        </p:nvSpPr>
        <p:spPr>
          <a:xfrm>
            <a:off x="2452914" y="3548385"/>
            <a:ext cx="9434286" cy="2474524"/>
          </a:xfrm>
          <a:prstGeom prst="rect">
            <a:avLst/>
          </a:prstGeom>
          <a:noFill/>
        </p:spPr>
        <p:txBody>
          <a:bodyPr wrap="square" rtlCol="0">
            <a:spAutoFit/>
          </a:bodyPr>
          <a:lstStyle/>
          <a:p>
            <a:pPr marR="18415" lvl="0" algn="just" fontAlgn="base">
              <a:lnSpc>
                <a:spcPct val="105000"/>
              </a:lnSpc>
              <a:buClr>
                <a:srgbClr val="181717"/>
              </a:buClr>
              <a:buSzPts val="900"/>
            </a:pPr>
            <a:r>
              <a:rPr lang="ru-RU" b="1" i="1" dirty="0" smtClean="0">
                <a:solidFill>
                  <a:srgbClr val="001848"/>
                </a:solidFill>
                <a:latin typeface="Times New Roman" panose="02020603050405020304" pitchFamily="18" charset="0"/>
                <a:cs typeface="Times New Roman" panose="02020603050405020304" pitchFamily="18" charset="0"/>
              </a:rPr>
              <a:t>       - Культура </a:t>
            </a:r>
            <a:r>
              <a:rPr lang="ru-RU" b="1" i="1" dirty="0">
                <a:solidFill>
                  <a:srgbClr val="001848"/>
                </a:solidFill>
                <a:latin typeface="Times New Roman" panose="02020603050405020304" pitchFamily="18" charset="0"/>
                <a:cs typeface="Times New Roman" panose="02020603050405020304" pitchFamily="18" charset="0"/>
              </a:rPr>
              <a:t>устной и письменной речи делового человека: Справочник. </a:t>
            </a:r>
            <a:r>
              <a:rPr lang="ru-RU" i="1" dirty="0">
                <a:solidFill>
                  <a:srgbClr val="001848"/>
                </a:solidFill>
                <a:latin typeface="Times New Roman" panose="02020603050405020304" pitchFamily="18" charset="0"/>
                <a:cs typeface="Times New Roman" panose="02020603050405020304" pitchFamily="18" charset="0"/>
              </a:rPr>
              <a:t>– М., Флинта, Наука, 1997.</a:t>
            </a:r>
            <a:endPar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 Тишков</a:t>
            </a:r>
            <a:r>
              <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К.Н. Роль и методы самостоятельной работы студента в современных условиях </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[Электронный ресурс] / К.Н. Тишков, О.С. Кошелев, И.Н. Мерзляков. – Режим доступа: </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www</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err="1">
                <a:solidFill>
                  <a:srgbClr val="001848"/>
                </a:solidFill>
                <a:latin typeface="Times New Roman" panose="02020603050405020304" pitchFamily="18" charset="0"/>
                <a:ea typeface="Calibri" panose="020F0502020204030204" pitchFamily="34" charset="0"/>
                <a:cs typeface="Times New Roman" panose="02020603050405020304" pitchFamily="18" charset="0"/>
              </a:rPr>
              <a:t>nntu</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scinov.</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RUS</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NEWS</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arhiv</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_</a:t>
            </a:r>
            <a:r>
              <a:rPr lang="en-US"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n</a:t>
            </a:r>
            <a:r>
              <a:rPr lang="ru-RU"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2.</a:t>
            </a:r>
            <a:r>
              <a:rPr lang="en-US"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html</a:t>
            </a:r>
            <a:endParaRPr lang="ru-RU"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30000"/>
              </a:lnSpc>
              <a:tabLst>
                <a:tab pos="270510" algn="l"/>
                <a:tab pos="589280" algn="l"/>
                <a:tab pos="768985" algn="l"/>
              </a:tabLst>
            </a:pPr>
            <a:r>
              <a:rPr lang="ru-RU"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        - </a:t>
            </a:r>
            <a:r>
              <a:rPr lang="en-US" b="1" i="1" dirty="0" smtClean="0">
                <a:solidFill>
                  <a:srgbClr val="001848"/>
                </a:solidFill>
                <a:latin typeface="Times New Roman" panose="02020603050405020304" pitchFamily="18" charset="0"/>
                <a:ea typeface="Calibri" panose="020F0502020204030204" pitchFamily="34" charset="0"/>
                <a:cs typeface="Times New Roman" panose="02020603050405020304" pitchFamily="18" charset="0"/>
              </a:rPr>
              <a:t>https</a:t>
            </a:r>
            <a:r>
              <a:rPr lang="en-US"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rPr>
              <a:t>://fb.ru/article/240070/differentsirovannyiy-zachet---eto-kak-provoditsya-differentsirovannyiy-zachet</a:t>
            </a:r>
            <a:endParaRPr lang="ru-RU" b="1" i="1" dirty="0">
              <a:solidFill>
                <a:srgbClr val="001848"/>
              </a:solidFill>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524055"/>
            <a:ext cx="2220686" cy="3333945"/>
          </a:xfrm>
          <a:prstGeom prst="rect">
            <a:avLst/>
          </a:prstGeom>
        </p:spPr>
      </p:pic>
    </p:spTree>
    <p:extLst>
      <p:ext uri="{BB962C8B-B14F-4D97-AF65-F5344CB8AC3E}">
        <p14:creationId xmlns:p14="http://schemas.microsoft.com/office/powerpoint/2010/main" val="29471085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36073" y="1177636"/>
            <a:ext cx="8496711" cy="5384294"/>
          </a:xfrm>
          <a:prstGeom prst="rect">
            <a:avLst/>
          </a:prstGeom>
          <a:noFill/>
        </p:spPr>
        <p:txBody>
          <a:bodyPr wrap="square" rtlCol="0">
            <a:spAutoFit/>
          </a:bodyPr>
          <a:lstStyle/>
          <a:p>
            <a:pPr marR="196215" algn="just">
              <a:lnSpc>
                <a:spcPct val="112000"/>
              </a:lnSpc>
              <a:spcAft>
                <a:spcPts val="60"/>
              </a:spcAft>
            </a:pPr>
            <a:r>
              <a:rPr lang="ru-RU" sz="2400" i="1" dirty="0" smtClean="0">
                <a:solidFill>
                  <a:srgbClr val="001626"/>
                </a:solidFill>
                <a:latin typeface="Times New Roman" panose="02020603050405020304" pitchFamily="18" charset="0"/>
                <a:ea typeface="Times New Roman" panose="02020603050405020304" pitchFamily="18" charset="0"/>
              </a:rPr>
              <a:t>       Их </a:t>
            </a:r>
            <a:r>
              <a:rPr lang="ru-RU" sz="2400" i="1" dirty="0">
                <a:solidFill>
                  <a:srgbClr val="001626"/>
                </a:solidFill>
                <a:latin typeface="Times New Roman" panose="02020603050405020304" pitchFamily="18" charset="0"/>
                <a:ea typeface="Times New Roman" panose="02020603050405020304" pitchFamily="18" charset="0"/>
              </a:rPr>
              <a:t>существует несколько: </a:t>
            </a:r>
            <a:endParaRPr lang="ru-RU" sz="2400" i="1" dirty="0" smtClean="0">
              <a:solidFill>
                <a:srgbClr val="001626"/>
              </a:solidFill>
              <a:latin typeface="Times New Roman" panose="02020603050405020304" pitchFamily="18" charset="0"/>
              <a:ea typeface="Times New Roman" panose="02020603050405020304" pitchFamily="18" charset="0"/>
            </a:endParaRPr>
          </a:p>
          <a:p>
            <a:pPr marR="196215" algn="just">
              <a:lnSpc>
                <a:spcPct val="112000"/>
              </a:lnSpc>
              <a:spcAft>
                <a:spcPts val="60"/>
              </a:spcAft>
            </a:pPr>
            <a:r>
              <a:rPr lang="ru-RU" sz="2400" i="1" dirty="0">
                <a:solidFill>
                  <a:srgbClr val="001626"/>
                </a:solidFill>
                <a:latin typeface="Times New Roman" panose="02020603050405020304" pitchFamily="18" charset="0"/>
                <a:ea typeface="Times New Roman" panose="02020603050405020304" pitchFamily="18" charset="0"/>
              </a:rPr>
              <a:t> </a:t>
            </a:r>
            <a:r>
              <a:rPr lang="ru-RU" sz="2400" i="1" dirty="0" smtClean="0">
                <a:solidFill>
                  <a:srgbClr val="001626"/>
                </a:solidFill>
                <a:latin typeface="Times New Roman" panose="02020603050405020304" pitchFamily="18" charset="0"/>
                <a:ea typeface="Times New Roman" panose="02020603050405020304" pitchFamily="18" charset="0"/>
              </a:rPr>
              <a:t>      В </a:t>
            </a:r>
            <a:r>
              <a:rPr lang="ru-RU" sz="2400" i="1" dirty="0">
                <a:solidFill>
                  <a:srgbClr val="001626"/>
                </a:solidFill>
                <a:latin typeface="Times New Roman" panose="02020603050405020304" pitchFamily="18" charset="0"/>
                <a:ea typeface="Times New Roman" panose="02020603050405020304" pitchFamily="18" charset="0"/>
              </a:rPr>
              <a:t>первую очередь важно, конечно же, оценить уровень усвоенного материала студентом. Понять, насколько студент усвоил теоретическую часть, имеет ли представление о практической ее стороне (если дисциплина это подразумевает). </a:t>
            </a:r>
          </a:p>
          <a:p>
            <a:pPr marR="196215" algn="just">
              <a:lnSpc>
                <a:spcPct val="112000"/>
              </a:lnSpc>
              <a:spcAft>
                <a:spcPts val="60"/>
              </a:spcAft>
            </a:pPr>
            <a:r>
              <a:rPr lang="ru-RU" sz="2400" i="1" dirty="0" smtClean="0">
                <a:solidFill>
                  <a:srgbClr val="001626"/>
                </a:solidFill>
                <a:latin typeface="Times New Roman" panose="02020603050405020304" pitchFamily="18" charset="0"/>
                <a:ea typeface="Times New Roman" panose="02020603050405020304" pitchFamily="18" charset="0"/>
              </a:rPr>
              <a:t>       Убедиться </a:t>
            </a:r>
            <a:r>
              <a:rPr lang="ru-RU" sz="2400" i="1" dirty="0">
                <a:solidFill>
                  <a:srgbClr val="001626"/>
                </a:solidFill>
                <a:latin typeface="Times New Roman" panose="02020603050405020304" pitchFamily="18" charset="0"/>
                <a:ea typeface="Times New Roman" panose="02020603050405020304" pitchFamily="18" charset="0"/>
              </a:rPr>
              <a:t>в том, что у студента развито образное и творческое мышление, которое просто необходимо при изучении определенных дисциплин. Ну и, конечно же, нужно понять, умеет ли </a:t>
            </a:r>
            <a:r>
              <a:rPr lang="ru-RU" sz="2400" i="1" dirty="0" smtClean="0">
                <a:solidFill>
                  <a:srgbClr val="001626"/>
                </a:solidFill>
                <a:latin typeface="Times New Roman" panose="02020603050405020304" pitchFamily="18" charset="0"/>
                <a:ea typeface="Times New Roman" panose="02020603050405020304" pitchFamily="18" charset="0"/>
              </a:rPr>
              <a:t>студент синтезировать </a:t>
            </a:r>
            <a:r>
              <a:rPr lang="ru-RU" sz="2400" i="1" dirty="0">
                <a:solidFill>
                  <a:srgbClr val="001626"/>
                </a:solidFill>
                <a:latin typeface="Times New Roman" panose="02020603050405020304" pitchFamily="18" charset="0"/>
                <a:ea typeface="Times New Roman" panose="02020603050405020304" pitchFamily="18" charset="0"/>
              </a:rPr>
              <a:t>знания и трансформировать их для применения на практике. </a:t>
            </a:r>
          </a:p>
          <a:p>
            <a:pPr marR="196215" algn="just">
              <a:lnSpc>
                <a:spcPct val="112000"/>
              </a:lnSpc>
              <a:spcAft>
                <a:spcPts val="60"/>
              </a:spcAft>
            </a:pPr>
            <a:endParaRPr lang="ru-RU" sz="2400" i="1" dirty="0">
              <a:solidFill>
                <a:srgbClr val="001626"/>
              </a:solidFill>
              <a:latin typeface="Calibri" panose="020F0502020204030204" pitchFamily="34" charset="0"/>
              <a:ea typeface="Calibri" panose="020F0502020204030204" pitchFamily="34" charset="0"/>
              <a:cs typeface="Calibri" panose="020F0502020204030204" pitchFamily="34" charset="0"/>
            </a:endParaRPr>
          </a:p>
          <a:p>
            <a:pPr algn="just"/>
            <a:endParaRPr lang="ru-RU" i="1" dirty="0">
              <a:solidFill>
                <a:srgbClr val="001626"/>
              </a:solidFill>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98951" l="667" r="100000"/>
                    </a14:imgEffect>
                  </a14:imgLayer>
                </a14:imgProps>
              </a:ext>
              <a:ext uri="{28A0092B-C50C-407E-A947-70E740481C1C}">
                <a14:useLocalDpi xmlns:a14="http://schemas.microsoft.com/office/drawing/2010/main" val="0"/>
              </a:ext>
            </a:extLst>
          </a:blip>
          <a:stretch>
            <a:fillRect/>
          </a:stretch>
        </p:blipFill>
        <p:spPr>
          <a:xfrm>
            <a:off x="9632784" y="1379912"/>
            <a:ext cx="2559216" cy="4879571"/>
          </a:xfrm>
          <a:prstGeom prst="rect">
            <a:avLst/>
          </a:prstGeom>
        </p:spPr>
      </p:pic>
      <p:sp>
        <p:nvSpPr>
          <p:cNvPr id="7" name="TextBox 6"/>
          <p:cNvSpPr txBox="1"/>
          <p:nvPr/>
        </p:nvSpPr>
        <p:spPr>
          <a:xfrm>
            <a:off x="1330036" y="360218"/>
            <a:ext cx="8437419" cy="523220"/>
          </a:xfrm>
          <a:prstGeom prst="rect">
            <a:avLst/>
          </a:prstGeom>
          <a:noFill/>
        </p:spPr>
        <p:txBody>
          <a:bodyPr wrap="square" rtlCol="0">
            <a:spAutoFit/>
          </a:bodyPr>
          <a:lstStyle/>
          <a:p>
            <a:pPr algn="ctr"/>
            <a:r>
              <a:rPr lang="ru-RU" sz="2800" b="1" i="1" dirty="0" smtClean="0">
                <a:solidFill>
                  <a:srgbClr val="00233E"/>
                </a:solidFill>
                <a:latin typeface="Times New Roman" panose="02020603050405020304" pitchFamily="18" charset="0"/>
                <a:cs typeface="Times New Roman" panose="02020603050405020304" pitchFamily="18" charset="0"/>
              </a:rPr>
              <a:t>Цели </a:t>
            </a:r>
            <a:r>
              <a:rPr lang="ru-RU" sz="2800" b="1" i="1" dirty="0">
                <a:solidFill>
                  <a:srgbClr val="00233E"/>
                </a:solidFill>
                <a:latin typeface="Times New Roman" panose="02020603050405020304" pitchFamily="18" charset="0"/>
                <a:cs typeface="Times New Roman" panose="02020603050405020304" pitchFamily="18" charset="0"/>
              </a:rPr>
              <a:t>проведения дифзачета </a:t>
            </a:r>
            <a:r>
              <a:rPr lang="ru-RU" sz="2800" b="1" i="1" dirty="0" smtClean="0">
                <a:solidFill>
                  <a:srgbClr val="00233E"/>
                </a:solidFill>
                <a:latin typeface="Times New Roman" panose="02020603050405020304" pitchFamily="18" charset="0"/>
                <a:cs typeface="Times New Roman" panose="02020603050405020304" pitchFamily="18" charset="0"/>
              </a:rPr>
              <a:t> </a:t>
            </a:r>
            <a:endParaRPr lang="ru-RU" sz="2800" b="1" i="1" dirty="0">
              <a:solidFill>
                <a:srgbClr val="00233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30865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463041" y="377372"/>
            <a:ext cx="10133874" cy="1015663"/>
          </a:xfrm>
          <a:prstGeom prst="rect">
            <a:avLst/>
          </a:prstGeom>
          <a:noFill/>
        </p:spPr>
        <p:txBody>
          <a:bodyPr wrap="square" rtlCol="0">
            <a:spAutoFit/>
          </a:bodyPr>
          <a:lstStyle/>
          <a:p>
            <a:pPr algn="ctr"/>
            <a:r>
              <a:rPr lang="ru-RU" sz="3200" b="1" i="1" dirty="0" smtClean="0">
                <a:solidFill>
                  <a:srgbClr val="001626"/>
                </a:solidFill>
                <a:latin typeface="Times New Roman" panose="02020603050405020304" pitchFamily="18" charset="0"/>
                <a:ea typeface="Calibri" panose="020F0502020204030204" pitchFamily="34" charset="0"/>
                <a:cs typeface="Times New Roman" panose="02020603050405020304" pitchFamily="18" charset="0"/>
              </a:rPr>
              <a:t> </a:t>
            </a:r>
          </a:p>
          <a:p>
            <a:pPr algn="ctr"/>
            <a:r>
              <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rPr>
              <a:t>2</a:t>
            </a: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 Формы проведения дифзачёта </a:t>
            </a:r>
            <a:endParaRPr lang="ru-RU" sz="2800" b="1" i="1" dirty="0">
              <a:solidFill>
                <a:srgbClr val="00233E"/>
              </a:solidFill>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1564450167"/>
              </p:ext>
            </p:extLst>
          </p:nvPr>
        </p:nvGraphicFramePr>
        <p:xfrm>
          <a:off x="1463040" y="1423089"/>
          <a:ext cx="10274531" cy="47948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7474857" y="174171"/>
            <a:ext cx="4426857" cy="307777"/>
          </a:xfrm>
          <a:prstGeom prst="rect">
            <a:avLst/>
          </a:prstGeom>
          <a:noFill/>
        </p:spPr>
        <p:txBody>
          <a:bodyPr wrap="square" rtlCol="0">
            <a:spAutoFit/>
          </a:bodyPr>
          <a:lstStyle/>
          <a:p>
            <a:pPr algn="r"/>
            <a:r>
              <a:rPr lang="ru-RU" sz="1400" b="1" i="1" dirty="0" smtClean="0">
                <a:latin typeface="Times New Roman" panose="02020603050405020304" pitchFamily="18" charset="0"/>
                <a:cs typeface="Times New Roman" panose="02020603050405020304" pitchFamily="18" charset="0"/>
              </a:rPr>
              <a:t>Схема №1. Формы проведения дифзачёта.</a:t>
            </a:r>
            <a:endParaRPr lang="ru-RU" sz="14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022772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50155" y="1607128"/>
            <a:ext cx="8611810" cy="4846710"/>
          </a:xfrm>
          <a:prstGeom prst="rect">
            <a:avLst/>
          </a:prstGeom>
        </p:spPr>
      </p:pic>
      <p:sp>
        <p:nvSpPr>
          <p:cNvPr id="7" name="TextBox 6"/>
          <p:cNvSpPr txBox="1"/>
          <p:nvPr/>
        </p:nvSpPr>
        <p:spPr>
          <a:xfrm>
            <a:off x="1343891" y="401782"/>
            <a:ext cx="10404764" cy="1083374"/>
          </a:xfrm>
          <a:prstGeom prst="rect">
            <a:avLst/>
          </a:prstGeom>
          <a:noFill/>
        </p:spPr>
        <p:txBody>
          <a:bodyPr wrap="square" rtlCol="0">
            <a:spAutoFit/>
          </a:bodyPr>
          <a:lstStyle/>
          <a:p>
            <a:pPr marL="6350" marR="198120" indent="-6350" algn="just">
              <a:lnSpc>
                <a:spcPct val="115000"/>
              </a:lnSpc>
              <a:spcAft>
                <a:spcPts val="15"/>
              </a:spcAft>
            </a:pPr>
            <a:r>
              <a:rPr lang="ru-RU" sz="2800" i="1" dirty="0" smtClean="0">
                <a:solidFill>
                  <a:srgbClr val="000000"/>
                </a:solidFill>
                <a:latin typeface="Times New Roman" panose="02020603050405020304" pitchFamily="18" charset="0"/>
                <a:ea typeface="Times New Roman" panose="02020603050405020304" pitchFamily="18" charset="0"/>
                <a:cs typeface="Calibri" panose="020F0502020204030204" pitchFamily="34" charset="0"/>
              </a:rPr>
              <a:t>       Дифзачет </a:t>
            </a:r>
            <a:r>
              <a:rPr lang="ru-RU" sz="2800" i="1" dirty="0">
                <a:solidFill>
                  <a:srgbClr val="000000"/>
                </a:solidFill>
                <a:latin typeface="Times New Roman" panose="02020603050405020304" pitchFamily="18" charset="0"/>
                <a:ea typeface="Times New Roman" panose="02020603050405020304" pitchFamily="18" charset="0"/>
                <a:cs typeface="Calibri" panose="020F0502020204030204" pitchFamily="34" charset="0"/>
              </a:rPr>
              <a:t>может проводиться с привлечение компьютерных технологий. </a:t>
            </a:r>
            <a:endParaRPr lang="ru-RU" sz="2800" i="1"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2567475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30036" y="1698170"/>
            <a:ext cx="8302748" cy="4104906"/>
          </a:xfrm>
          <a:prstGeom prst="rect">
            <a:avLst/>
          </a:prstGeom>
          <a:noFill/>
        </p:spPr>
        <p:txBody>
          <a:bodyPr wrap="square" rtlCol="0">
            <a:spAutoFit/>
          </a:bodyPr>
          <a:lstStyle/>
          <a:p>
            <a:pPr marR="196215" algn="just">
              <a:lnSpc>
                <a:spcPct val="112000"/>
              </a:lnSpc>
              <a:spcAft>
                <a:spcPts val="60"/>
              </a:spcAft>
            </a:pPr>
            <a:r>
              <a:rPr lang="ru-RU" sz="2400" i="1" dirty="0" smtClean="0">
                <a:solidFill>
                  <a:srgbClr val="001626"/>
                </a:solidFill>
                <a:latin typeface="Times New Roman" panose="02020603050405020304" pitchFamily="18" charset="0"/>
                <a:ea typeface="Times New Roman" panose="02020603050405020304" pitchFamily="18" charset="0"/>
              </a:rPr>
              <a:t>       Обязательно </a:t>
            </a:r>
            <a:r>
              <a:rPr lang="ru-RU" sz="2400" i="1" dirty="0">
                <a:solidFill>
                  <a:srgbClr val="001626"/>
                </a:solidFill>
                <a:latin typeface="Times New Roman" panose="02020603050405020304" pitchFamily="18" charset="0"/>
                <a:ea typeface="Times New Roman" panose="02020603050405020304" pitchFamily="18" charset="0"/>
              </a:rPr>
              <a:t>надо рассказать обо всех нюансах, которые важно учитывать, если предстоит дифференцированный зачет по МДК. В первую очередь, надо уяснить, что принимать у студентов дифзачет будет тот преподаватель, который «читал» курс. Это может быть как лектор, так и преподаватель, проводивший практические (семинарские) занятия. Это лучше всего, ведь </a:t>
            </a:r>
            <a:r>
              <a:rPr lang="ru-RU" sz="2400" i="1" dirty="0" smtClean="0">
                <a:solidFill>
                  <a:srgbClr val="001626"/>
                </a:solidFill>
                <a:latin typeface="Times New Roman" panose="02020603050405020304" pitchFamily="18" charset="0"/>
                <a:ea typeface="Times New Roman" panose="02020603050405020304" pitchFamily="18" charset="0"/>
              </a:rPr>
              <a:t>преподаватель </a:t>
            </a:r>
            <a:r>
              <a:rPr lang="ru-RU" sz="2400" i="1" dirty="0">
                <a:solidFill>
                  <a:srgbClr val="001626"/>
                </a:solidFill>
                <a:latin typeface="Times New Roman" panose="02020603050405020304" pitchFamily="18" charset="0"/>
                <a:ea typeface="Times New Roman" panose="02020603050405020304" pitchFamily="18" charset="0"/>
              </a:rPr>
              <a:t>видит, кто из студентов и как работал на протяжении отведенного на изучение дисциплины времени. </a:t>
            </a:r>
            <a:endParaRPr lang="ru-RU" sz="2400" i="1" dirty="0">
              <a:solidFill>
                <a:srgbClr val="001626"/>
              </a:solidFill>
              <a:latin typeface="Calibri" panose="020F0502020204030204" pitchFamily="34" charset="0"/>
              <a:ea typeface="Calibri" panose="020F0502020204030204" pitchFamily="34" charset="0"/>
              <a:cs typeface="Calibri" panose="020F0502020204030204" pitchFamily="34" charset="0"/>
            </a:endParaRPr>
          </a:p>
          <a:p>
            <a:pPr algn="just"/>
            <a:endParaRPr lang="ru-RU" i="1" dirty="0">
              <a:solidFill>
                <a:srgbClr val="001626"/>
              </a:solidFill>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98951" l="667" r="100000"/>
                    </a14:imgEffect>
                  </a14:imgLayer>
                </a14:imgProps>
              </a:ext>
              <a:ext uri="{28A0092B-C50C-407E-A947-70E740481C1C}">
                <a14:useLocalDpi xmlns:a14="http://schemas.microsoft.com/office/drawing/2010/main" val="0"/>
              </a:ext>
            </a:extLst>
          </a:blip>
          <a:stretch>
            <a:fillRect/>
          </a:stretch>
        </p:blipFill>
        <p:spPr>
          <a:xfrm>
            <a:off x="9632784" y="1379912"/>
            <a:ext cx="2559216" cy="4879571"/>
          </a:xfrm>
          <a:prstGeom prst="rect">
            <a:avLst/>
          </a:prstGeom>
        </p:spPr>
      </p:pic>
      <p:sp>
        <p:nvSpPr>
          <p:cNvPr id="7" name="TextBox 6"/>
          <p:cNvSpPr txBox="1"/>
          <p:nvPr/>
        </p:nvSpPr>
        <p:spPr>
          <a:xfrm>
            <a:off x="1330036" y="725714"/>
            <a:ext cx="8467107" cy="523220"/>
          </a:xfrm>
          <a:prstGeom prst="rect">
            <a:avLst/>
          </a:prstGeom>
          <a:noFill/>
        </p:spPr>
        <p:txBody>
          <a:bodyPr wrap="square" rtlCol="0">
            <a:spAutoFit/>
          </a:bodyPr>
          <a:lstStyle/>
          <a:p>
            <a:pPr algn="ctr"/>
            <a:r>
              <a:rPr lang="ru-RU" sz="2800" b="1" i="1" dirty="0" smtClean="0">
                <a:solidFill>
                  <a:srgbClr val="00233E"/>
                </a:solidFill>
                <a:latin typeface="Times New Roman" panose="02020603050405020304" pitchFamily="18" charset="0"/>
                <a:ea typeface="Times New Roman" panose="02020603050405020304" pitchFamily="18" charset="0"/>
              </a:rPr>
              <a:t>3. Кто </a:t>
            </a:r>
            <a:r>
              <a:rPr lang="ru-RU" sz="2800" b="1" i="1" dirty="0">
                <a:solidFill>
                  <a:srgbClr val="00233E"/>
                </a:solidFill>
                <a:latin typeface="Times New Roman" panose="02020603050405020304" pitchFamily="18" charset="0"/>
                <a:ea typeface="Times New Roman" panose="02020603050405020304" pitchFamily="18" charset="0"/>
              </a:rPr>
              <a:t>принимает </a:t>
            </a:r>
            <a:r>
              <a:rPr lang="ru-RU" sz="2800" b="1" i="1" dirty="0" smtClean="0">
                <a:solidFill>
                  <a:srgbClr val="00233E"/>
                </a:solidFill>
                <a:latin typeface="Times New Roman" panose="02020603050405020304" pitchFamily="18" charset="0"/>
                <a:ea typeface="Times New Roman" panose="02020603050405020304" pitchFamily="18" charset="0"/>
              </a:rPr>
              <a:t>дифзачёт</a:t>
            </a:r>
            <a:r>
              <a:rPr lang="ru-RU" sz="2800" b="1" i="1" dirty="0">
                <a:solidFill>
                  <a:srgbClr val="00233E"/>
                </a:solidFill>
                <a:latin typeface="Times New Roman" panose="02020603050405020304" pitchFamily="18" charset="0"/>
                <a:ea typeface="Times New Roman" panose="02020603050405020304" pitchFamily="18" charset="0"/>
              </a:rPr>
              <a:t>?</a:t>
            </a:r>
            <a:r>
              <a:rPr lang="ru-RU" sz="2800" i="1" dirty="0">
                <a:solidFill>
                  <a:srgbClr val="00233E"/>
                </a:solidFill>
                <a:latin typeface="Times New Roman" panose="02020603050405020304" pitchFamily="18" charset="0"/>
                <a:ea typeface="Times New Roman" panose="02020603050405020304" pitchFamily="18" charset="0"/>
              </a:rPr>
              <a:t> </a:t>
            </a:r>
            <a:endParaRPr lang="ru-RU" sz="2800" b="1" i="1" dirty="0">
              <a:solidFill>
                <a:srgbClr val="00233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0268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330036" y="1698170"/>
            <a:ext cx="8302748" cy="4518545"/>
          </a:xfrm>
          <a:prstGeom prst="rect">
            <a:avLst/>
          </a:prstGeom>
          <a:noFill/>
        </p:spPr>
        <p:txBody>
          <a:bodyPr wrap="square" rtlCol="0">
            <a:spAutoFit/>
          </a:bodyPr>
          <a:lstStyle/>
          <a:p>
            <a:pPr marR="196215" algn="just">
              <a:lnSpc>
                <a:spcPct val="112000"/>
              </a:lnSpc>
              <a:spcAft>
                <a:spcPts val="60"/>
              </a:spcAft>
            </a:pPr>
            <a:r>
              <a:rPr lang="ru-RU" sz="2400" i="1" dirty="0" smtClean="0">
                <a:solidFill>
                  <a:srgbClr val="001626"/>
                </a:solidFill>
                <a:latin typeface="Times New Roman" panose="02020603050405020304" pitchFamily="18" charset="0"/>
                <a:ea typeface="Times New Roman" panose="02020603050405020304" pitchFamily="18" charset="0"/>
              </a:rPr>
              <a:t>       Если </a:t>
            </a:r>
            <a:r>
              <a:rPr lang="ru-RU" sz="2400" i="1" dirty="0">
                <a:solidFill>
                  <a:srgbClr val="001626"/>
                </a:solidFill>
                <a:latin typeface="Times New Roman" panose="02020603050405020304" pitchFamily="18" charset="0"/>
                <a:ea typeface="Times New Roman" panose="02020603050405020304" pitchFamily="18" charset="0"/>
              </a:rPr>
              <a:t>студенту предстоит дифференцированный зачет по истории или иной дисциплине, нужно понимать, что к нему еще необходимо получить так называемый допуск. Что же это такое? К примеру, если учащийся не ходил целый семестр на пары, и тем более не сдавал контрольные работы или рефераты, допуска у него точно не будет. В каких же случаях его можно получить? Если будут сданы все контрольные рубежи и задания, предусмотренные не только рейтинговой системой, но и рабочим планом определенной дисциплины.  </a:t>
            </a:r>
            <a:r>
              <a:rPr lang="ru-RU" sz="2400" i="1" dirty="0" smtClean="0">
                <a:solidFill>
                  <a:srgbClr val="001626"/>
                </a:solidFill>
                <a:latin typeface="Times New Roman" panose="02020603050405020304" pitchFamily="18" charset="0"/>
                <a:ea typeface="Times New Roman" panose="02020603050405020304" pitchFamily="18" charset="0"/>
              </a:rPr>
              <a:t> </a:t>
            </a:r>
            <a:endParaRPr lang="ru-RU" sz="2400" i="1" dirty="0">
              <a:solidFill>
                <a:srgbClr val="001626"/>
              </a:solidFill>
              <a:latin typeface="Calibri" panose="020F0502020204030204" pitchFamily="34" charset="0"/>
              <a:ea typeface="Calibri" panose="020F0502020204030204" pitchFamily="34" charset="0"/>
              <a:cs typeface="Calibri" panose="020F0502020204030204" pitchFamily="34" charset="0"/>
            </a:endParaRPr>
          </a:p>
          <a:p>
            <a:pPr algn="just"/>
            <a:endParaRPr lang="ru-RU" i="1" dirty="0">
              <a:solidFill>
                <a:srgbClr val="001626"/>
              </a:solidFill>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98951" l="667" r="100000"/>
                    </a14:imgEffect>
                  </a14:imgLayer>
                </a14:imgProps>
              </a:ext>
              <a:ext uri="{28A0092B-C50C-407E-A947-70E740481C1C}">
                <a14:useLocalDpi xmlns:a14="http://schemas.microsoft.com/office/drawing/2010/main" val="0"/>
              </a:ext>
            </a:extLst>
          </a:blip>
          <a:stretch>
            <a:fillRect/>
          </a:stretch>
        </p:blipFill>
        <p:spPr>
          <a:xfrm>
            <a:off x="9632784" y="1379912"/>
            <a:ext cx="2559216" cy="4879571"/>
          </a:xfrm>
          <a:prstGeom prst="rect">
            <a:avLst/>
          </a:prstGeom>
        </p:spPr>
      </p:pic>
      <p:sp>
        <p:nvSpPr>
          <p:cNvPr id="7" name="TextBox 6"/>
          <p:cNvSpPr txBox="1"/>
          <p:nvPr/>
        </p:nvSpPr>
        <p:spPr>
          <a:xfrm>
            <a:off x="1330036" y="725714"/>
            <a:ext cx="8467107" cy="523220"/>
          </a:xfrm>
          <a:prstGeom prst="rect">
            <a:avLst/>
          </a:prstGeom>
          <a:noFill/>
        </p:spPr>
        <p:txBody>
          <a:bodyPr wrap="square" rtlCol="0">
            <a:spAutoFit/>
          </a:bodyPr>
          <a:lstStyle/>
          <a:p>
            <a:pPr algn="ctr"/>
            <a:r>
              <a:rPr lang="ru-RU" sz="2800" b="1" i="1" dirty="0" smtClean="0">
                <a:solidFill>
                  <a:srgbClr val="00233E"/>
                </a:solidFill>
                <a:latin typeface="Times New Roman" panose="02020603050405020304" pitchFamily="18" charset="0"/>
                <a:cs typeface="Times New Roman" panose="02020603050405020304" pitchFamily="18" charset="0"/>
              </a:rPr>
              <a:t>4. Кто </a:t>
            </a:r>
            <a:r>
              <a:rPr lang="ru-RU" sz="2800" b="1" i="1" dirty="0">
                <a:solidFill>
                  <a:srgbClr val="00233E"/>
                </a:solidFill>
                <a:latin typeface="Times New Roman" panose="02020603050405020304" pitchFamily="18" charset="0"/>
                <a:cs typeface="Times New Roman" panose="02020603050405020304" pitchFamily="18" charset="0"/>
              </a:rPr>
              <a:t>допускается к сдаче </a:t>
            </a:r>
            <a:r>
              <a:rPr lang="ru-RU" sz="2800" b="1" i="1" dirty="0" smtClean="0">
                <a:solidFill>
                  <a:srgbClr val="00233E"/>
                </a:solidFill>
                <a:latin typeface="Times New Roman" panose="02020603050405020304" pitchFamily="18" charset="0"/>
                <a:cs typeface="Times New Roman" panose="02020603050405020304" pitchFamily="18" charset="0"/>
              </a:rPr>
              <a:t>дифзачета </a:t>
            </a:r>
            <a:endParaRPr lang="ru-RU" sz="2800" b="1" i="1" dirty="0">
              <a:solidFill>
                <a:srgbClr val="00233E"/>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558017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90171" y="986971"/>
            <a:ext cx="8606971" cy="5538504"/>
          </a:xfrm>
          <a:prstGeom prst="rect">
            <a:avLst/>
          </a:prstGeom>
          <a:noFill/>
        </p:spPr>
        <p:txBody>
          <a:bodyPr wrap="square" rtlCol="0">
            <a:spAutoFit/>
          </a:bodyPr>
          <a:lstStyle/>
          <a:p>
            <a:pPr marR="196215" algn="just">
              <a:lnSpc>
                <a:spcPct val="112000"/>
              </a:lnSpc>
              <a:spcAft>
                <a:spcPts val="60"/>
              </a:spcAft>
            </a:pPr>
            <a:r>
              <a:rPr lang="ru-RU" sz="2400" i="1" dirty="0" smtClean="0">
                <a:solidFill>
                  <a:srgbClr val="001626"/>
                </a:solidFill>
                <a:latin typeface="Times New Roman" panose="02020603050405020304" pitchFamily="18" charset="0"/>
                <a:ea typeface="Times New Roman" panose="02020603050405020304" pitchFamily="18" charset="0"/>
              </a:rPr>
              <a:t>       Очень </a:t>
            </a:r>
            <a:r>
              <a:rPr lang="ru-RU" sz="2400" i="1" dirty="0">
                <a:solidFill>
                  <a:srgbClr val="001626"/>
                </a:solidFill>
                <a:latin typeface="Times New Roman" panose="02020603050405020304" pitchFamily="18" charset="0"/>
                <a:ea typeface="Times New Roman" panose="02020603050405020304" pitchFamily="18" charset="0"/>
              </a:rPr>
              <a:t>часто студенты интересуются тем, как проходит дифференцированный зачет по педагогике или иной дисциплине. Особенно, если сдавать его приходится впервые. Тут все просто. Все проходит по принципу обычного зачета. Вот только лишь разница в том, что в результате студент получит оценку, а не просто отметку «з» или «н/з». </a:t>
            </a:r>
            <a:r>
              <a:rPr lang="ru-RU" dirty="0">
                <a:solidFill>
                  <a:srgbClr val="181717"/>
                </a:solidFill>
                <a:latin typeface="Times New Roman" panose="02020603050405020304" pitchFamily="18" charset="0"/>
                <a:ea typeface="Times New Roman" panose="02020603050405020304" pitchFamily="18" charset="0"/>
              </a:rPr>
              <a:t>». </a:t>
            </a:r>
            <a:r>
              <a:rPr lang="ru-RU" sz="2800" i="1" dirty="0">
                <a:solidFill>
                  <a:srgbClr val="00233E"/>
                </a:solidFill>
                <a:latin typeface="Times New Roman" panose="02020603050405020304" pitchFamily="18" charset="0"/>
                <a:ea typeface="Times New Roman" panose="02020603050405020304" pitchFamily="18" charset="0"/>
              </a:rPr>
              <a:t>Если дифзачет письменный, в аудитории будут находиться все студенты вместе. Каждый из них выберет себе билет, на вопросы которого и придется отвечать в письменном виде. Если же дифзачет устный, то студенты будут заходить в аудиторию по одному или по несколько </a:t>
            </a:r>
            <a:r>
              <a:rPr lang="ru-RU" sz="2800" i="1" dirty="0" smtClean="0">
                <a:solidFill>
                  <a:srgbClr val="00233E"/>
                </a:solidFill>
                <a:latin typeface="Times New Roman" panose="02020603050405020304" pitchFamily="18" charset="0"/>
                <a:ea typeface="Times New Roman" panose="02020603050405020304" pitchFamily="18" charset="0"/>
              </a:rPr>
              <a:t>человек…</a:t>
            </a:r>
            <a:endParaRPr lang="ru-RU" sz="2800" i="1" dirty="0">
              <a:solidFill>
                <a:srgbClr val="00233E"/>
              </a:solidFill>
            </a:endParaRPr>
          </a:p>
        </p:txBody>
      </p:sp>
      <p:pic>
        <p:nvPicPr>
          <p:cNvPr id="5" name="Рисунок 4"/>
          <p:cNvPicPr>
            <a:picLocks noChangeAspect="1"/>
          </p:cNvPicPr>
          <p:nvPr/>
        </p:nvPicPr>
        <p:blipFill>
          <a:blip r:embed="rId3">
            <a:extLst>
              <a:ext uri="{BEBA8EAE-BF5A-486C-A8C5-ECC9F3942E4B}">
                <a14:imgProps xmlns:a14="http://schemas.microsoft.com/office/drawing/2010/main">
                  <a14:imgLayer r:embed="rId4">
                    <a14:imgEffect>
                      <a14:backgroundRemoval t="0" b="98951" l="667" r="100000"/>
                    </a14:imgEffect>
                  </a14:imgLayer>
                </a14:imgProps>
              </a:ext>
              <a:ext uri="{28A0092B-C50C-407E-A947-70E740481C1C}">
                <a14:useLocalDpi xmlns:a14="http://schemas.microsoft.com/office/drawing/2010/main" val="0"/>
              </a:ext>
            </a:extLst>
          </a:blip>
          <a:stretch>
            <a:fillRect/>
          </a:stretch>
        </p:blipFill>
        <p:spPr>
          <a:xfrm>
            <a:off x="9632784" y="1379912"/>
            <a:ext cx="2559216" cy="4879571"/>
          </a:xfrm>
          <a:prstGeom prst="rect">
            <a:avLst/>
          </a:prstGeom>
        </p:spPr>
      </p:pic>
      <p:sp>
        <p:nvSpPr>
          <p:cNvPr id="7" name="TextBox 6"/>
          <p:cNvSpPr txBox="1"/>
          <p:nvPr/>
        </p:nvSpPr>
        <p:spPr>
          <a:xfrm>
            <a:off x="1330036" y="290286"/>
            <a:ext cx="8583221" cy="523220"/>
          </a:xfrm>
          <a:prstGeom prst="rect">
            <a:avLst/>
          </a:prstGeom>
          <a:noFill/>
        </p:spPr>
        <p:txBody>
          <a:bodyPr wrap="square" rtlCol="0">
            <a:spAutoFit/>
          </a:bodyPr>
          <a:lstStyle/>
          <a:p>
            <a:pPr algn="ctr"/>
            <a:r>
              <a:rPr lang="ru-RU" sz="2800" b="1" i="1" dirty="0" smtClean="0">
                <a:solidFill>
                  <a:srgbClr val="00233E"/>
                </a:solidFill>
                <a:latin typeface="Times New Roman" panose="02020603050405020304" pitchFamily="18" charset="0"/>
                <a:cs typeface="Times New Roman" panose="02020603050405020304" pitchFamily="18" charset="0"/>
              </a:rPr>
              <a:t>5. Как </a:t>
            </a:r>
            <a:r>
              <a:rPr lang="ru-RU" sz="2800" b="1" i="1" dirty="0">
                <a:solidFill>
                  <a:srgbClr val="00233E"/>
                </a:solidFill>
                <a:latin typeface="Times New Roman" panose="02020603050405020304" pitchFamily="18" charset="0"/>
                <a:cs typeface="Times New Roman" panose="02020603050405020304" pitchFamily="18" charset="0"/>
              </a:rPr>
              <a:t>проходит дифзачет </a:t>
            </a:r>
          </a:p>
        </p:txBody>
      </p:sp>
    </p:spTree>
    <p:extLst>
      <p:ext uri="{BB962C8B-B14F-4D97-AF65-F5344CB8AC3E}">
        <p14:creationId xmlns:p14="http://schemas.microsoft.com/office/powerpoint/2010/main" val="31906419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 cy="6858000"/>
          </a:xfrm>
          <a:prstGeom prst="rect">
            <a:avLst/>
          </a:prstGeom>
          <a:solidFill>
            <a:srgbClr val="0067B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698171" y="1219200"/>
            <a:ext cx="8387938" cy="523220"/>
          </a:xfrm>
          <a:prstGeom prst="rect">
            <a:avLst/>
          </a:prstGeom>
          <a:noFill/>
        </p:spPr>
        <p:txBody>
          <a:bodyPr wrap="square" rtlCol="0">
            <a:spAutoFit/>
          </a:bodyPr>
          <a:lstStyle/>
          <a:p>
            <a:pPr algn="ctr"/>
            <a:r>
              <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rPr>
              <a:t>6</a:t>
            </a: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 Виды заданий </a:t>
            </a:r>
            <a:r>
              <a:rPr lang="ru-RU" sz="2800" b="1" i="1" dirty="0">
                <a:solidFill>
                  <a:srgbClr val="00233E"/>
                </a:solidFill>
                <a:latin typeface="Times New Roman" panose="02020603050405020304" pitchFamily="18" charset="0"/>
                <a:ea typeface="Calibri" panose="020F0502020204030204" pitchFamily="34" charset="0"/>
                <a:cs typeface="Times New Roman" panose="02020603050405020304" pitchFamily="18" charset="0"/>
              </a:rPr>
              <a:t>для </a:t>
            </a:r>
            <a:r>
              <a:rPr lang="ru-RU" sz="2800" b="1" i="1" dirty="0" smtClean="0">
                <a:solidFill>
                  <a:srgbClr val="00233E"/>
                </a:solidFill>
                <a:latin typeface="Times New Roman" panose="02020603050405020304" pitchFamily="18" charset="0"/>
                <a:ea typeface="Calibri" panose="020F0502020204030204" pitchFamily="34" charset="0"/>
                <a:cs typeface="Times New Roman" panose="02020603050405020304" pitchFamily="18" charset="0"/>
              </a:rPr>
              <a:t>дифзачёта:  </a:t>
            </a:r>
            <a:endParaRPr lang="ru-RU" sz="2800" b="1" i="1" dirty="0">
              <a:solidFill>
                <a:srgbClr val="00233E"/>
              </a:solidFill>
              <a:latin typeface="Times New Roman" panose="02020603050405020304" pitchFamily="18" charset="0"/>
              <a:cs typeface="Times New Roman" panose="02020603050405020304" pitchFamily="18" charset="0"/>
            </a:endParaRPr>
          </a:p>
        </p:txBody>
      </p:sp>
      <p:graphicFrame>
        <p:nvGraphicFramePr>
          <p:cNvPr id="4" name="Схема 3"/>
          <p:cNvGraphicFramePr/>
          <p:nvPr>
            <p:extLst>
              <p:ext uri="{D42A27DB-BD31-4B8C-83A1-F6EECF244321}">
                <p14:modId xmlns:p14="http://schemas.microsoft.com/office/powerpoint/2010/main" val="3807300802"/>
              </p:ext>
            </p:extLst>
          </p:nvPr>
        </p:nvGraphicFramePr>
        <p:xfrm>
          <a:off x="1219200" y="2092036"/>
          <a:ext cx="8866909" cy="41258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Рисунок 4"/>
          <p:cNvPicPr>
            <a:picLocks noChangeAspect="1"/>
          </p:cNvPicPr>
          <p:nvPr/>
        </p:nvPicPr>
        <p:blipFill>
          <a:blip r:embed="rId7">
            <a:extLst>
              <a:ext uri="{BEBA8EAE-BF5A-486C-A8C5-ECC9F3942E4B}">
                <a14:imgProps xmlns:a14="http://schemas.microsoft.com/office/drawing/2010/main">
                  <a14:imgLayer r:embed="rId8">
                    <a14:imgEffect>
                      <a14:backgroundRemoval t="350" b="100000" l="0" r="100000"/>
                    </a14:imgEffect>
                  </a14:imgLayer>
                </a14:imgProps>
              </a:ext>
              <a:ext uri="{28A0092B-C50C-407E-A947-70E740481C1C}">
                <a14:useLocalDpi xmlns:a14="http://schemas.microsoft.com/office/drawing/2010/main" val="0"/>
              </a:ext>
            </a:extLst>
          </a:blip>
          <a:stretch>
            <a:fillRect/>
          </a:stretch>
        </p:blipFill>
        <p:spPr>
          <a:xfrm>
            <a:off x="9513753" y="1605058"/>
            <a:ext cx="2419332" cy="4612862"/>
          </a:xfrm>
          <a:prstGeom prst="rect">
            <a:avLst/>
          </a:prstGeom>
        </p:spPr>
      </p:pic>
      <p:sp>
        <p:nvSpPr>
          <p:cNvPr id="6" name="TextBox 5"/>
          <p:cNvSpPr txBox="1"/>
          <p:nvPr/>
        </p:nvSpPr>
        <p:spPr>
          <a:xfrm>
            <a:off x="7692572" y="188686"/>
            <a:ext cx="4240514" cy="307777"/>
          </a:xfrm>
          <a:prstGeom prst="rect">
            <a:avLst/>
          </a:prstGeom>
          <a:noFill/>
        </p:spPr>
        <p:txBody>
          <a:bodyPr wrap="square" rtlCol="0">
            <a:spAutoFit/>
          </a:bodyPr>
          <a:lstStyle/>
          <a:p>
            <a:pPr algn="r"/>
            <a:r>
              <a:rPr lang="ru-RU" sz="1400" b="1" i="1" dirty="0">
                <a:solidFill>
                  <a:prstClr val="black"/>
                </a:solidFill>
                <a:latin typeface="Times New Roman" panose="02020603050405020304" pitchFamily="18" charset="0"/>
                <a:cs typeface="Times New Roman" panose="02020603050405020304" pitchFamily="18" charset="0"/>
              </a:rPr>
              <a:t>Схема </a:t>
            </a:r>
            <a:r>
              <a:rPr lang="ru-RU" sz="1400" b="1" i="1" dirty="0" smtClean="0">
                <a:solidFill>
                  <a:prstClr val="black"/>
                </a:solidFill>
                <a:latin typeface="Times New Roman" panose="02020603050405020304" pitchFamily="18" charset="0"/>
                <a:cs typeface="Times New Roman" panose="02020603050405020304" pitchFamily="18" charset="0"/>
              </a:rPr>
              <a:t>№2. Виды заданий для дифзачёта.</a:t>
            </a:r>
            <a:endParaRPr lang="ru-RU" dirty="0"/>
          </a:p>
        </p:txBody>
      </p:sp>
    </p:spTree>
    <p:extLst>
      <p:ext uri="{BB962C8B-B14F-4D97-AF65-F5344CB8AC3E}">
        <p14:creationId xmlns:p14="http://schemas.microsoft.com/office/powerpoint/2010/main" val="2464415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TotalTime>
  <Words>2100</Words>
  <Application>Microsoft Office PowerPoint</Application>
  <PresentationFormat>Широкоэкранный</PresentationFormat>
  <Paragraphs>134</Paragraphs>
  <Slides>21</Slides>
  <Notes>11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Calibri</vt:lpstr>
      <vt:lpstr>Calibri Light</vt:lpstr>
      <vt:lpstr>Courier New</vt:lpstr>
      <vt:lpstr>Symbol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организации самостоятельной внеаудиторной (аудиторной) работы студентов. </dc:title>
  <dc:subject>Подготовка к дифференцированному зачету в процессе изучения предметов психолого-педагогического цикла.</dc:subject>
  <dc:creator>преподаватель высшей квалификационной категории Гольская Оксана Геннадьевна.</dc:creator>
  <cp:lastModifiedBy>Admin</cp:lastModifiedBy>
  <cp:revision>59</cp:revision>
  <dcterms:created xsi:type="dcterms:W3CDTF">2019-11-26T23:12:19Z</dcterms:created>
  <dcterms:modified xsi:type="dcterms:W3CDTF">2019-12-14T04:05:34Z</dcterms:modified>
</cp:coreProperties>
</file>