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75" r:id="rId3"/>
    <p:sldId id="276" r:id="rId4"/>
    <p:sldId id="277" r:id="rId5"/>
    <p:sldId id="278" r:id="rId6"/>
    <p:sldId id="279" r:id="rId7"/>
    <p:sldId id="280" r:id="rId8"/>
    <p:sldId id="281" r:id="rId9"/>
    <p:sldId id="282" r:id="rId10"/>
    <p:sldId id="283" r:id="rId11"/>
    <p:sldId id="284" r:id="rId12"/>
    <p:sldId id="285" r:id="rId13"/>
    <p:sldId id="286"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8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6A57F8FC-8F9D-42DE-8389-361FAB1A31CF}" type="datetimeFigureOut">
              <a:rPr lang="ru-RU"/>
              <a:pPr>
                <a:defRPr/>
              </a:pPr>
              <a:t>14.12.2019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EE2849A-D9FC-4A65-A46B-7311D04C410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78ACCBB-4D7B-422C-8125-BFE637F598E9}" type="datetimeFigureOut">
              <a:rPr lang="ru-RU"/>
              <a:pPr>
                <a:defRPr/>
              </a:pPr>
              <a:t>14.12.2019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D9D45FA-0689-45A0-8EE0-DA3CA34A543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C4159E4-F2F6-4137-BC5B-154E264ED4E8}" type="datetimeFigureOut">
              <a:rPr lang="ru-RU"/>
              <a:pPr>
                <a:defRPr/>
              </a:pPr>
              <a:t>14.12.2019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E5B370C-E335-432E-B1EA-BB70AC7A045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47B2389-985B-4120-810A-6C44EA0CD8F8}" type="datetimeFigureOut">
              <a:rPr lang="ru-RU"/>
              <a:pPr>
                <a:defRPr/>
              </a:pPr>
              <a:t>14.12.2019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A909928-ACBC-4B55-ADB3-47EE7E0E8B8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F2EDBCA4-A311-449D-B98E-F186E9E25A6B}" type="datetimeFigureOut">
              <a:rPr lang="ru-RU"/>
              <a:pPr>
                <a:defRPr/>
              </a:pPr>
              <a:t>14.12.2019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E9E798BB-F5E5-40C9-B3B7-A8568218BA8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FF97CD3E-8298-4247-A267-C83092E87254}" type="datetimeFigureOut">
              <a:rPr lang="ru-RU"/>
              <a:pPr>
                <a:defRPr/>
              </a:pPr>
              <a:t>14.12.2019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F9134878-18F5-4347-B4AB-A4C7E2E7D878}"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E0B11820-4CFB-4CD2-B73C-C33AA7956130}" type="datetimeFigureOut">
              <a:rPr lang="ru-RU"/>
              <a:pPr>
                <a:defRPr/>
              </a:pPr>
              <a:t>14.12.2019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908A8F54-10ED-413C-B53E-0D50DA09424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F6E9AF5-0FD9-421A-97DB-40C8AFEFC3DE}" type="datetimeFigureOut">
              <a:rPr lang="ru-RU"/>
              <a:pPr>
                <a:defRPr/>
              </a:pPr>
              <a:t>14.12.2019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93121F3-4CBD-4100-8C8C-9D6C3E9F36D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E0A90A5-0966-4B66-B14E-327AB1A91FBE}" type="datetimeFigureOut">
              <a:rPr lang="ru-RU"/>
              <a:pPr>
                <a:defRPr/>
              </a:pPr>
              <a:t>14.12.2019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C48A224-4CCF-4001-80CA-7047E5AA6D4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22AA118-A734-4862-99B8-70EC5EF80745}" type="datetimeFigureOut">
              <a:rPr lang="ru-RU"/>
              <a:pPr>
                <a:defRPr/>
              </a:pPr>
              <a:t>14.12.2019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3724D5A-4A8B-45F4-BF23-9E68CB4B6CB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4C2CAFA-2867-4794-B83E-9B58CB1276C5}" type="datetimeFigureOut">
              <a:rPr lang="ru-RU"/>
              <a:pPr>
                <a:defRPr/>
              </a:pPr>
              <a:t>14.12.2019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37BD725-52B0-4651-8730-A4FF5E773488}"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7230" y="955774"/>
            <a:ext cx="7128791" cy="3785653"/>
          </a:xfrm>
          <a:prstGeom prst="rect">
            <a:avLst/>
          </a:prstGeom>
          <a:noFill/>
        </p:spPr>
        <p:txBody>
          <a:bodyPr>
            <a:spAutoFit/>
          </a:bodyPr>
          <a:lstStyle/>
          <a:p>
            <a:pPr algn="ctr" fontAlgn="auto">
              <a:spcBef>
                <a:spcPts val="0"/>
              </a:spcBef>
              <a:spcAft>
                <a:spcPts val="0"/>
              </a:spcAft>
              <a:defRPr/>
            </a:pPr>
            <a:r>
              <a:rPr lang="ru-RU" sz="6000" b="1" dirty="0" err="1">
                <a:ln w="17780" cmpd="sng">
                  <a:solidFill>
                    <a:schemeClr val="accent1">
                      <a:tint val="3000"/>
                    </a:schemeClr>
                  </a:solidFill>
                  <a:prstDash val="solid"/>
                  <a:miter lim="800000"/>
                </a:ln>
                <a:gradFill>
                  <a:gsLst>
                    <a:gs pos="10000">
                      <a:srgbClr val="FF0066"/>
                    </a:gs>
                    <a:gs pos="90000">
                      <a:srgbClr val="C00000"/>
                    </a:gs>
                  </a:gsLst>
                  <a:lin ang="5400000"/>
                </a:gradFill>
                <a:effectLst>
                  <a:outerShdw blurRad="55000" dist="50800" dir="5400000" algn="tl">
                    <a:srgbClr val="000000">
                      <a:alpha val="33000"/>
                    </a:srgbClr>
                  </a:outerShdw>
                </a:effectLst>
                <a:latin typeface="+mn-lt"/>
                <a:cs typeface="+mn-cs"/>
              </a:rPr>
              <a:t>Пескотерапия</a:t>
            </a:r>
            <a:r>
              <a:rPr lang="ru-RU" sz="6000" b="1" dirty="0">
                <a:ln w="17780" cmpd="sng">
                  <a:solidFill>
                    <a:schemeClr val="accent1">
                      <a:tint val="3000"/>
                    </a:schemeClr>
                  </a:solidFill>
                  <a:prstDash val="solid"/>
                  <a:miter lim="800000"/>
                </a:ln>
                <a:gradFill>
                  <a:gsLst>
                    <a:gs pos="10000">
                      <a:srgbClr val="FF0066"/>
                    </a:gs>
                    <a:gs pos="90000">
                      <a:srgbClr val="C00000"/>
                    </a:gs>
                  </a:gsLst>
                  <a:lin ang="5400000"/>
                </a:gradFill>
                <a:effectLst>
                  <a:outerShdw blurRad="55000" dist="50800" dir="5400000" algn="tl">
                    <a:srgbClr val="000000">
                      <a:alpha val="33000"/>
                    </a:srgbClr>
                  </a:outerShdw>
                </a:effectLst>
                <a:latin typeface="+mn-lt"/>
                <a:cs typeface="+mn-cs"/>
              </a:rPr>
              <a:t> </a:t>
            </a:r>
          </a:p>
          <a:p>
            <a:pPr algn="ctr" fontAlgn="auto">
              <a:spcBef>
                <a:spcPts val="0"/>
              </a:spcBef>
              <a:spcAft>
                <a:spcPts val="0"/>
              </a:spcAft>
              <a:defRPr/>
            </a:pPr>
            <a:r>
              <a:rPr lang="ru-RU" sz="6000" b="1" dirty="0">
                <a:ln w="17780" cmpd="sng">
                  <a:solidFill>
                    <a:schemeClr val="accent1">
                      <a:tint val="3000"/>
                    </a:schemeClr>
                  </a:solidFill>
                  <a:prstDash val="solid"/>
                  <a:miter lim="800000"/>
                </a:ln>
                <a:gradFill>
                  <a:gsLst>
                    <a:gs pos="10000">
                      <a:srgbClr val="FF0066"/>
                    </a:gs>
                    <a:gs pos="90000">
                      <a:srgbClr val="C00000"/>
                    </a:gs>
                  </a:gsLst>
                  <a:lin ang="5400000"/>
                </a:gradFill>
                <a:effectLst>
                  <a:outerShdw blurRad="55000" dist="50800" dir="5400000" algn="tl">
                    <a:srgbClr val="000000">
                      <a:alpha val="33000"/>
                    </a:srgbClr>
                  </a:outerShdw>
                </a:effectLst>
                <a:latin typeface="+mn-lt"/>
                <a:cs typeface="+mn-cs"/>
              </a:rPr>
              <a:t>в работе учителя-логопеда</a:t>
            </a:r>
          </a:p>
        </p:txBody>
      </p:sp>
      <p:sp>
        <p:nvSpPr>
          <p:cNvPr id="12290" name="Прямоугольник 2"/>
          <p:cNvSpPr>
            <a:spLocks noChangeArrowheads="1"/>
          </p:cNvSpPr>
          <p:nvPr/>
        </p:nvSpPr>
        <p:spPr bwMode="auto">
          <a:xfrm>
            <a:off x="1908175" y="4365625"/>
            <a:ext cx="5400675" cy="508000"/>
          </a:xfrm>
          <a:prstGeom prst="rect">
            <a:avLst/>
          </a:prstGeom>
          <a:noFill/>
          <a:ln w="9525">
            <a:noFill/>
            <a:miter lim="800000"/>
            <a:headEnd/>
            <a:tailEnd/>
          </a:ln>
        </p:spPr>
        <p:txBody>
          <a:bodyPr>
            <a:spAutoFit/>
          </a:bodyPr>
          <a:lstStyle/>
          <a:p>
            <a:pPr algn="ctr">
              <a:lnSpc>
                <a:spcPct val="114000"/>
              </a:lnSpc>
            </a:pPr>
            <a:r>
              <a:rPr lang="ru-RU" sz="2400" i="1">
                <a:latin typeface="Century Schoolbook" pitchFamily="18" charset="0"/>
              </a:rPr>
              <a:t>Учитель-логопед: Куляшкина Т.И.</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idx="4294967295"/>
          </p:nvPr>
        </p:nvSpPr>
        <p:spPr>
          <a:xfrm>
            <a:off x="179388" y="2276475"/>
            <a:ext cx="8229600" cy="1143000"/>
          </a:xfrm>
        </p:spPr>
        <p:txBody>
          <a:bodyPr/>
          <a:lstStyle/>
          <a:p>
            <a:pPr eaLnBrk="1" hangingPunct="1"/>
            <a:r>
              <a:rPr lang="ru-RU" sz="3200" smtClean="0">
                <a:latin typeface="Monotype Corsiva" pitchFamily="66" charset="0"/>
              </a:rPr>
              <a:t>Упражнение </a:t>
            </a:r>
            <a:r>
              <a:rPr lang="ru-RU" sz="3200" b="1" smtClean="0">
                <a:solidFill>
                  <a:srgbClr val="FF0000"/>
                </a:solidFill>
                <a:latin typeface="Monotype Corsiva" pitchFamily="66" charset="0"/>
              </a:rPr>
              <a:t>«Песочный дождик»</a:t>
            </a:r>
            <a:r>
              <a:rPr lang="ru-RU" sz="3200" smtClean="0">
                <a:solidFill>
                  <a:srgbClr val="FF0000"/>
                </a:solidFill>
                <a:latin typeface="Monotype Corsiva" pitchFamily="66" charset="0"/>
              </a:rPr>
              <a:t> </a:t>
            </a:r>
            <a:br>
              <a:rPr lang="ru-RU" sz="3200" smtClean="0">
                <a:solidFill>
                  <a:srgbClr val="FF0000"/>
                </a:solidFill>
                <a:latin typeface="Monotype Corsiva" pitchFamily="66" charset="0"/>
              </a:rPr>
            </a:br>
            <a:r>
              <a:rPr lang="ru-RU" sz="3200" smtClean="0">
                <a:latin typeface="Monotype Corsiva" pitchFamily="66" charset="0"/>
              </a:rPr>
              <a:t>(Н.Кузуб) </a:t>
            </a:r>
            <a:br>
              <a:rPr lang="ru-RU" sz="3200" smtClean="0">
                <a:latin typeface="Monotype Corsiva" pitchFamily="66" charset="0"/>
              </a:rPr>
            </a:br>
            <a:r>
              <a:rPr lang="ru-RU" sz="3200" smtClean="0">
                <a:latin typeface="Monotype Corsiva" pitchFamily="66" charset="0"/>
              </a:rPr>
              <a:t>Педагог медленно, а затем быстро сыплет песок из своего кулачка в песочницу, затем на ладонь. Дети повторяют. Затем дети закрывают глазки по очереди, кладут на песок ладонь с расставленными пальцами, взрослый сыплет песок на какой-либо палец, а ребёнок называет этот палец.</a:t>
            </a:r>
            <a:r>
              <a:rPr lang="ru-RU" sz="4000" smtClean="0"/>
              <a:t/>
            </a:r>
            <a:br>
              <a:rPr lang="ru-RU" sz="4000" smtClean="0"/>
            </a:br>
            <a:endParaRPr lang="ru-RU" sz="4000" smtClean="0"/>
          </a:p>
        </p:txBody>
      </p:sp>
      <p:pic>
        <p:nvPicPr>
          <p:cNvPr id="21506" name="Рисунок 2" descr="igryspeskom_main.png"/>
          <p:cNvPicPr>
            <a:picLocks noChangeAspect="1"/>
          </p:cNvPicPr>
          <p:nvPr/>
        </p:nvPicPr>
        <p:blipFill>
          <a:blip r:embed="rId2"/>
          <a:srcRect/>
          <a:stretch>
            <a:fillRect/>
          </a:stretch>
        </p:blipFill>
        <p:spPr bwMode="auto">
          <a:xfrm>
            <a:off x="1476375" y="4797425"/>
            <a:ext cx="3887788" cy="1655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idx="4294967295"/>
          </p:nvPr>
        </p:nvSpPr>
        <p:spPr>
          <a:xfrm>
            <a:off x="323850" y="2781300"/>
            <a:ext cx="8229600" cy="1143000"/>
          </a:xfrm>
        </p:spPr>
        <p:txBody>
          <a:bodyPr/>
          <a:lstStyle/>
          <a:p>
            <a:pPr eaLnBrk="1" hangingPunct="1"/>
            <a:r>
              <a:rPr lang="ru-RU" sz="2800" b="1" smtClean="0">
                <a:solidFill>
                  <a:srgbClr val="FF0000"/>
                </a:solidFill>
                <a:latin typeface="Monotype Corsiva" pitchFamily="66" charset="0"/>
              </a:rPr>
              <a:t>"Необыкновенные следы"</a:t>
            </a:r>
            <a:r>
              <a:rPr lang="ru-RU" sz="2800" smtClean="0">
                <a:latin typeface="Monotype Corsiva" pitchFamily="66" charset="0"/>
              </a:rPr>
              <a:t/>
            </a:r>
            <a:br>
              <a:rPr lang="ru-RU" sz="2800" smtClean="0">
                <a:latin typeface="Monotype Corsiva" pitchFamily="66" charset="0"/>
              </a:rPr>
            </a:br>
            <a:r>
              <a:rPr lang="ru-RU" sz="2800" smtClean="0">
                <a:solidFill>
                  <a:srgbClr val="00B050"/>
                </a:solidFill>
                <a:latin typeface="Monotype Corsiva" pitchFamily="66" charset="0"/>
              </a:rPr>
              <a:t>"Идут медвежата" </a:t>
            </a:r>
            <a:r>
              <a:rPr lang="ru-RU" sz="2800" smtClean="0">
                <a:latin typeface="Monotype Corsiva" pitchFamily="66" charset="0"/>
              </a:rPr>
              <a:t>- ребенок кулачками и ладонями с силой надавливает на песок. </a:t>
            </a:r>
            <a:br>
              <a:rPr lang="ru-RU" sz="2800" smtClean="0">
                <a:latin typeface="Monotype Corsiva" pitchFamily="66" charset="0"/>
              </a:rPr>
            </a:br>
            <a:r>
              <a:rPr lang="ru-RU" sz="2800" smtClean="0">
                <a:latin typeface="Monotype Corsiva" pitchFamily="66" charset="0"/>
              </a:rPr>
              <a:t>"</a:t>
            </a:r>
            <a:r>
              <a:rPr lang="ru-RU" sz="2800" smtClean="0">
                <a:solidFill>
                  <a:srgbClr val="00B050"/>
                </a:solidFill>
                <a:latin typeface="Monotype Corsiva" pitchFamily="66" charset="0"/>
              </a:rPr>
              <a:t>Прыгают зайцы" </a:t>
            </a:r>
            <a:r>
              <a:rPr lang="ru-RU" sz="2800" smtClean="0">
                <a:latin typeface="Monotype Corsiva" pitchFamily="66" charset="0"/>
              </a:rPr>
              <a:t>- кончиками пальцев ребенок ударяет по поверхности песка, двигаясь в разных направлениях. </a:t>
            </a:r>
            <a:br>
              <a:rPr lang="ru-RU" sz="2800" smtClean="0">
                <a:latin typeface="Monotype Corsiva" pitchFamily="66" charset="0"/>
              </a:rPr>
            </a:br>
            <a:r>
              <a:rPr lang="ru-RU" sz="2800" smtClean="0">
                <a:solidFill>
                  <a:srgbClr val="00B050"/>
                </a:solidFill>
                <a:latin typeface="Monotype Corsiva" pitchFamily="66" charset="0"/>
              </a:rPr>
              <a:t>"Ползут змейки" </a:t>
            </a:r>
            <a:r>
              <a:rPr lang="ru-RU" sz="2800" smtClean="0">
                <a:latin typeface="Monotype Corsiva" pitchFamily="66" charset="0"/>
              </a:rPr>
              <a:t>- ребенок расслабленными/напряженными пальцами рук делает поверхность песка волнистой </a:t>
            </a:r>
            <a:br>
              <a:rPr lang="ru-RU" sz="2800" smtClean="0">
                <a:latin typeface="Monotype Corsiva" pitchFamily="66" charset="0"/>
              </a:rPr>
            </a:br>
            <a:r>
              <a:rPr lang="ru-RU" sz="2800" smtClean="0">
                <a:latin typeface="Monotype Corsiva" pitchFamily="66" charset="0"/>
              </a:rPr>
              <a:t>(в разных направлениях). </a:t>
            </a:r>
            <a:br>
              <a:rPr lang="ru-RU" sz="2800" smtClean="0">
                <a:latin typeface="Monotype Corsiva" pitchFamily="66" charset="0"/>
              </a:rPr>
            </a:br>
            <a:r>
              <a:rPr lang="ru-RU" sz="2800" smtClean="0">
                <a:solidFill>
                  <a:srgbClr val="00B050"/>
                </a:solidFill>
                <a:latin typeface="Monotype Corsiva" pitchFamily="66" charset="0"/>
              </a:rPr>
              <a:t>"Бегут жучки-паучки" </a:t>
            </a:r>
            <a:r>
              <a:rPr lang="ru-RU" sz="2800" smtClean="0">
                <a:latin typeface="Monotype Corsiva" pitchFamily="66" charset="0"/>
              </a:rPr>
              <a:t>- ребенок двигает всеми пальцами, имитируя движение насекомых (можно полностью погружать руки в песок, встречаясь под песком руками друг с другом) - </a:t>
            </a:r>
            <a:r>
              <a:rPr lang="ru-RU" sz="2800" smtClean="0">
                <a:solidFill>
                  <a:srgbClr val="00B050"/>
                </a:solidFill>
                <a:latin typeface="Monotype Corsiva" pitchFamily="66" charset="0"/>
              </a:rPr>
              <a:t>"жучки здороваются"</a:t>
            </a:r>
            <a:r>
              <a:rPr lang="ru-RU" sz="4000" smtClean="0"/>
              <a:t/>
            </a:r>
            <a:br>
              <a:rPr lang="ru-RU" sz="4000" smtClean="0"/>
            </a:br>
            <a:endParaRPr lang="ru-RU" sz="4000" smtClean="0"/>
          </a:p>
        </p:txBody>
      </p:sp>
      <p:pic>
        <p:nvPicPr>
          <p:cNvPr id="22530" name="Рисунок 2" descr="13611_b1583d913328875838a9e6eac099cdf7.jpg.jpg"/>
          <p:cNvPicPr>
            <a:picLocks noChangeAspect="1"/>
          </p:cNvPicPr>
          <p:nvPr/>
        </p:nvPicPr>
        <p:blipFill>
          <a:blip r:embed="rId2"/>
          <a:srcRect/>
          <a:stretch>
            <a:fillRect/>
          </a:stretch>
        </p:blipFill>
        <p:spPr bwMode="auto">
          <a:xfrm>
            <a:off x="107950" y="5732463"/>
            <a:ext cx="2951163" cy="947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idx="4294967295"/>
          </p:nvPr>
        </p:nvSpPr>
        <p:spPr>
          <a:xfrm>
            <a:off x="684213" y="3213100"/>
            <a:ext cx="7796212" cy="927100"/>
          </a:xfrm>
        </p:spPr>
        <p:txBody>
          <a:bodyPr/>
          <a:lstStyle/>
          <a:p>
            <a:pPr eaLnBrk="1" hangingPunct="1"/>
            <a:r>
              <a:rPr lang="ru-RU" sz="2800" smtClean="0">
                <a:solidFill>
                  <a:srgbClr val="7030A0"/>
                </a:solidFill>
                <a:latin typeface="Monotype Corsiva" pitchFamily="66" charset="0"/>
              </a:rPr>
              <a:t>Опыт работы показал, что использование песочной терапии дает положительные результаты: </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 у обучающихся значительно возрастает интерес к логопедическим занятиям; </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 обучающиеся чувствуют себя более успешными; </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 повышается мотивация речевого общения;</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 развиваются первичные произносительные </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умения и навыки;</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 пополняется и активизируется словарь;</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 корректируется грамматический строй речи, </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связная речь;</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 развивается мелкая моторика, </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-зрительное восприятие;</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 формируются навыки </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чтения и письма.</a:t>
            </a:r>
            <a:r>
              <a:rPr lang="ru-RU" sz="4000" smtClean="0">
                <a:solidFill>
                  <a:srgbClr val="7030A0"/>
                </a:solidFill>
              </a:rPr>
              <a:t/>
            </a:r>
            <a:br>
              <a:rPr lang="ru-RU" sz="4000" smtClean="0">
                <a:solidFill>
                  <a:srgbClr val="7030A0"/>
                </a:solidFill>
              </a:rPr>
            </a:br>
            <a:endParaRPr lang="ru-RU" sz="4000" smtClean="0">
              <a:solidFill>
                <a:srgbClr val="7030A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idx="4294967295"/>
          </p:nvPr>
        </p:nvSpPr>
        <p:spPr>
          <a:xfrm>
            <a:off x="539750" y="1628775"/>
            <a:ext cx="8229600" cy="1143000"/>
          </a:xfrm>
        </p:spPr>
        <p:txBody>
          <a:bodyPr/>
          <a:lstStyle/>
          <a:p>
            <a:pPr eaLnBrk="1" hangingPunct="1"/>
            <a:r>
              <a:rPr lang="ru-RU" sz="8000" smtClean="0">
                <a:solidFill>
                  <a:srgbClr val="FF0000"/>
                </a:solidFill>
                <a:latin typeface="Monotype Corsiva" pitchFamily="66" charset="0"/>
              </a:rPr>
              <a:t>Спасибо за внимание!</a:t>
            </a:r>
          </a:p>
        </p:txBody>
      </p:sp>
      <p:pic>
        <p:nvPicPr>
          <p:cNvPr id="24578" name="Рисунок 2" descr="igryi-s-peskom.jpeg"/>
          <p:cNvPicPr>
            <a:picLocks noChangeAspect="1"/>
          </p:cNvPicPr>
          <p:nvPr/>
        </p:nvPicPr>
        <p:blipFill>
          <a:blip r:embed="rId2"/>
          <a:srcRect/>
          <a:stretch>
            <a:fillRect/>
          </a:stretch>
        </p:blipFill>
        <p:spPr bwMode="auto">
          <a:xfrm>
            <a:off x="1619250" y="3429000"/>
            <a:ext cx="4537075" cy="2390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755650" y="981075"/>
            <a:ext cx="8229600" cy="3081338"/>
          </a:xfrm>
        </p:spPr>
        <p:txBody>
          <a:bodyPr rtlCol="0">
            <a:noAutofit/>
          </a:bodyPr>
          <a:lstStyle/>
          <a:p>
            <a:pPr eaLnBrk="1" fontAlgn="auto" hangingPunct="1">
              <a:spcAft>
                <a:spcPts val="0"/>
              </a:spcAft>
              <a:defRPr/>
            </a:pPr>
            <a:r>
              <a:rPr lang="ru-RU" sz="3200" dirty="0" smtClean="0">
                <a:solidFill>
                  <a:schemeClr val="accent4">
                    <a:lumMod val="75000"/>
                  </a:schemeClr>
                </a:solidFill>
                <a:latin typeface="Monotype Corsiva" pitchFamily="66" charset="0"/>
              </a:rPr>
              <a:t>Играть с песком можно не только на улице, но и в логопедическом кабинете. Благодаря играм с песком </a:t>
            </a:r>
            <a:r>
              <a:rPr lang="ru-RU" sz="3200" u="sng" dirty="0" smtClean="0">
                <a:solidFill>
                  <a:schemeClr val="accent4">
                    <a:lumMod val="75000"/>
                  </a:schemeClr>
                </a:solidFill>
                <a:latin typeface="Monotype Corsiva" pitchFamily="66" charset="0"/>
              </a:rPr>
              <a:t>развивается</a:t>
            </a:r>
            <a:r>
              <a:rPr lang="ru-RU" sz="3200" dirty="0" smtClean="0">
                <a:solidFill>
                  <a:schemeClr val="accent4">
                    <a:lumMod val="75000"/>
                  </a:schemeClr>
                </a:solidFill>
                <a:latin typeface="Monotype Corsiva" pitchFamily="66" charset="0"/>
              </a:rPr>
              <a:t>: тактильно-кинетическая чувствительность; мелкая моторика рук; мотивация речевого общения; </a:t>
            </a:r>
            <a:br>
              <a:rPr lang="ru-RU" sz="3200" dirty="0" smtClean="0">
                <a:solidFill>
                  <a:schemeClr val="accent4">
                    <a:lumMod val="75000"/>
                  </a:schemeClr>
                </a:solidFill>
                <a:latin typeface="Monotype Corsiva" pitchFamily="66" charset="0"/>
              </a:rPr>
            </a:br>
            <a:r>
              <a:rPr lang="ru-RU" sz="3200" u="sng" dirty="0" smtClean="0">
                <a:solidFill>
                  <a:schemeClr val="accent4">
                    <a:lumMod val="75000"/>
                  </a:schemeClr>
                </a:solidFill>
                <a:latin typeface="Monotype Corsiva" pitchFamily="66" charset="0"/>
              </a:rPr>
              <a:t>снимается:</a:t>
            </a:r>
            <a:r>
              <a:rPr lang="ru-RU" sz="3200" dirty="0" smtClean="0">
                <a:solidFill>
                  <a:schemeClr val="accent4">
                    <a:lumMod val="75000"/>
                  </a:schemeClr>
                </a:solidFill>
                <a:latin typeface="Monotype Corsiva" pitchFamily="66" charset="0"/>
              </a:rPr>
              <a:t> мышечная напряжённость; </a:t>
            </a:r>
            <a:br>
              <a:rPr lang="ru-RU" sz="3200" dirty="0" smtClean="0">
                <a:solidFill>
                  <a:schemeClr val="accent4">
                    <a:lumMod val="75000"/>
                  </a:schemeClr>
                </a:solidFill>
                <a:latin typeface="Monotype Corsiva" pitchFamily="66" charset="0"/>
              </a:rPr>
            </a:br>
            <a:r>
              <a:rPr lang="ru-RU" sz="3200" u="sng" dirty="0" smtClean="0">
                <a:solidFill>
                  <a:schemeClr val="accent4">
                    <a:lumMod val="75000"/>
                  </a:schemeClr>
                </a:solidFill>
                <a:latin typeface="Monotype Corsiva" pitchFamily="66" charset="0"/>
              </a:rPr>
              <a:t>формируются:</a:t>
            </a:r>
            <a:r>
              <a:rPr lang="ru-RU" sz="3200" dirty="0" smtClean="0">
                <a:solidFill>
                  <a:schemeClr val="accent4">
                    <a:lumMod val="75000"/>
                  </a:schemeClr>
                </a:solidFill>
                <a:latin typeface="Monotype Corsiva" pitchFamily="66" charset="0"/>
              </a:rPr>
              <a:t> первичные произносительные умения и навыки; также связная речь</a:t>
            </a:r>
            <a:br>
              <a:rPr lang="ru-RU" sz="3200" dirty="0" smtClean="0">
                <a:solidFill>
                  <a:schemeClr val="accent4">
                    <a:lumMod val="75000"/>
                  </a:schemeClr>
                </a:solidFill>
                <a:latin typeface="Monotype Corsiva" pitchFamily="66" charset="0"/>
              </a:rPr>
            </a:br>
            <a:r>
              <a:rPr lang="ru-RU" sz="3200" u="sng" dirty="0" smtClean="0">
                <a:solidFill>
                  <a:schemeClr val="accent4">
                    <a:lumMod val="75000"/>
                  </a:schemeClr>
                </a:solidFill>
                <a:latin typeface="Monotype Corsiva" pitchFamily="66" charset="0"/>
              </a:rPr>
              <a:t>пополнятся:</a:t>
            </a:r>
            <a:r>
              <a:rPr lang="ru-RU" sz="3200" dirty="0" smtClean="0">
                <a:solidFill>
                  <a:schemeClr val="accent4">
                    <a:lumMod val="75000"/>
                  </a:schemeClr>
                </a:solidFill>
                <a:latin typeface="Monotype Corsiva" pitchFamily="66" charset="0"/>
              </a:rPr>
              <a:t> словарный запас слов; </a:t>
            </a:r>
            <a:endParaRPr lang="ru-RU" sz="3200" dirty="0">
              <a:solidFill>
                <a:schemeClr val="accent4">
                  <a:lumMod val="75000"/>
                </a:schemeClr>
              </a:solidFill>
              <a:latin typeface="Monotype Corsiva" pitchFamily="66" charset="0"/>
            </a:endParaRPr>
          </a:p>
        </p:txBody>
      </p:sp>
      <p:pic>
        <p:nvPicPr>
          <p:cNvPr id="13314" name="Рисунок 3" descr="195.jpg"/>
          <p:cNvPicPr>
            <a:picLocks noChangeAspect="1"/>
          </p:cNvPicPr>
          <p:nvPr/>
        </p:nvPicPr>
        <p:blipFill>
          <a:blip r:embed="rId2"/>
          <a:srcRect/>
          <a:stretch>
            <a:fillRect/>
          </a:stretch>
        </p:blipFill>
        <p:spPr bwMode="auto">
          <a:xfrm>
            <a:off x="142875" y="4786313"/>
            <a:ext cx="2963863" cy="1857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714375" y="357188"/>
            <a:ext cx="8229600" cy="590550"/>
          </a:xfrm>
        </p:spPr>
        <p:txBody>
          <a:bodyPr rtlCol="0">
            <a:noAutofit/>
          </a:bodyPr>
          <a:lstStyle/>
          <a:p>
            <a:pPr eaLnBrk="1" fontAlgn="auto" hangingPunct="1">
              <a:spcAft>
                <a:spcPts val="0"/>
              </a:spcAft>
              <a:defRPr/>
            </a:pPr>
            <a:r>
              <a:rPr lang="ru-RU" sz="3200" dirty="0" smtClean="0">
                <a:solidFill>
                  <a:schemeClr val="accent4">
                    <a:lumMod val="75000"/>
                  </a:schemeClr>
                </a:solidFill>
                <a:latin typeface="Monotype Corsiva" pitchFamily="66" charset="0"/>
              </a:rPr>
              <a:t>Оснащение кабинета</a:t>
            </a:r>
            <a:endParaRPr lang="ru-RU" sz="3200" dirty="0">
              <a:solidFill>
                <a:schemeClr val="accent4">
                  <a:lumMod val="75000"/>
                </a:schemeClr>
              </a:solidFill>
              <a:latin typeface="Monotype Corsiva" pitchFamily="66" charset="0"/>
            </a:endParaRPr>
          </a:p>
        </p:txBody>
      </p:sp>
      <p:pic>
        <p:nvPicPr>
          <p:cNvPr id="14338" name="Picture 2" descr="C:\Users\1\Desktop\106631301_w200_h200_img_5956.jpg"/>
          <p:cNvPicPr>
            <a:picLocks noChangeAspect="1" noChangeArrowheads="1"/>
          </p:cNvPicPr>
          <p:nvPr/>
        </p:nvPicPr>
        <p:blipFill>
          <a:blip r:embed="rId2"/>
          <a:srcRect/>
          <a:stretch>
            <a:fillRect/>
          </a:stretch>
        </p:blipFill>
        <p:spPr bwMode="auto">
          <a:xfrm>
            <a:off x="571500" y="3357563"/>
            <a:ext cx="3714750" cy="2470150"/>
          </a:xfrm>
          <a:prstGeom prst="rect">
            <a:avLst/>
          </a:prstGeom>
          <a:noFill/>
          <a:ln w="9525">
            <a:noFill/>
            <a:miter lim="800000"/>
            <a:headEnd/>
            <a:tailEnd/>
          </a:ln>
        </p:spPr>
      </p:pic>
      <p:pic>
        <p:nvPicPr>
          <p:cNvPr id="14339" name="Picture 3" descr="C:\Users\1\Desktop\106891731_w200_h200_afrika.jpg"/>
          <p:cNvPicPr>
            <a:picLocks noChangeAspect="1" noChangeArrowheads="1"/>
          </p:cNvPicPr>
          <p:nvPr/>
        </p:nvPicPr>
        <p:blipFill>
          <a:blip r:embed="rId3"/>
          <a:srcRect/>
          <a:stretch>
            <a:fillRect/>
          </a:stretch>
        </p:blipFill>
        <p:spPr bwMode="auto">
          <a:xfrm>
            <a:off x="428625" y="1143000"/>
            <a:ext cx="3857625" cy="1928813"/>
          </a:xfrm>
          <a:prstGeom prst="rect">
            <a:avLst/>
          </a:prstGeom>
          <a:noFill/>
          <a:ln w="9525">
            <a:noFill/>
            <a:miter lim="800000"/>
            <a:headEnd/>
            <a:tailEnd/>
          </a:ln>
        </p:spPr>
      </p:pic>
      <p:pic>
        <p:nvPicPr>
          <p:cNvPr id="14340" name="Picture 4" descr="C:\Users\1\Desktop\7678-3-c.jpg"/>
          <p:cNvPicPr>
            <a:picLocks noChangeAspect="1" noChangeArrowheads="1"/>
          </p:cNvPicPr>
          <p:nvPr/>
        </p:nvPicPr>
        <p:blipFill>
          <a:blip r:embed="rId4"/>
          <a:srcRect/>
          <a:stretch>
            <a:fillRect/>
          </a:stretch>
        </p:blipFill>
        <p:spPr bwMode="auto">
          <a:xfrm>
            <a:off x="4357688" y="857250"/>
            <a:ext cx="4286250" cy="2571750"/>
          </a:xfrm>
          <a:prstGeom prst="rect">
            <a:avLst/>
          </a:prstGeom>
          <a:noFill/>
          <a:ln w="9525">
            <a:noFill/>
            <a:miter lim="800000"/>
            <a:headEnd/>
            <a:tailEnd/>
          </a:ln>
        </p:spPr>
      </p:pic>
      <p:pic>
        <p:nvPicPr>
          <p:cNvPr id="14341" name="Picture 5" descr="C:\Users\1\Desktop\1184395081_w640_h640_screenshot_20180515_082854.jpg"/>
          <p:cNvPicPr>
            <a:picLocks noChangeAspect="1" noChangeArrowheads="1"/>
          </p:cNvPicPr>
          <p:nvPr/>
        </p:nvPicPr>
        <p:blipFill>
          <a:blip r:embed="rId5"/>
          <a:srcRect/>
          <a:stretch>
            <a:fillRect/>
          </a:stretch>
        </p:blipFill>
        <p:spPr bwMode="auto">
          <a:xfrm>
            <a:off x="4357688" y="3429000"/>
            <a:ext cx="4592637" cy="2470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idx="4294967295"/>
          </p:nvPr>
        </p:nvSpPr>
        <p:spPr>
          <a:xfrm>
            <a:off x="323850" y="2997200"/>
            <a:ext cx="8135938" cy="1143000"/>
          </a:xfrm>
        </p:spPr>
        <p:txBody>
          <a:bodyPr/>
          <a:lstStyle/>
          <a:p>
            <a:pPr eaLnBrk="1" hangingPunct="1"/>
            <a:r>
              <a:rPr lang="ru-RU" sz="3200" smtClean="0">
                <a:solidFill>
                  <a:srgbClr val="0000FF"/>
                </a:solidFill>
                <a:latin typeface="Monotype Corsiva" pitchFamily="66" charset="0"/>
              </a:rPr>
              <a:t>  </a:t>
            </a:r>
            <a:r>
              <a:rPr lang="ru-RU" sz="3200" b="1" smtClean="0">
                <a:solidFill>
                  <a:srgbClr val="0000FF"/>
                </a:solidFill>
                <a:latin typeface="Monotype Corsiva" pitchFamily="66" charset="0"/>
              </a:rPr>
              <a:t>«Чувствительные ладошки»</a:t>
            </a:r>
            <a:r>
              <a:rPr lang="ru-RU" sz="3200" b="1" smtClean="0">
                <a:solidFill>
                  <a:srgbClr val="FF0000"/>
                </a:solidFill>
                <a:latin typeface="Monotype Corsiva" pitchFamily="66" charset="0"/>
              </a:rPr>
              <a:t/>
            </a:r>
            <a:br>
              <a:rPr lang="ru-RU" sz="3200" b="1" smtClean="0">
                <a:solidFill>
                  <a:srgbClr val="FF0000"/>
                </a:solidFill>
                <a:latin typeface="Monotype Corsiva" pitchFamily="66" charset="0"/>
              </a:rPr>
            </a:br>
            <a:r>
              <a:rPr lang="ru-RU" sz="3200" smtClean="0">
                <a:latin typeface="Monotype Corsiva" pitchFamily="66" charset="0"/>
              </a:rPr>
              <a:t> (Т.Д. Зинкевич - Евстигнеевна) </a:t>
            </a:r>
            <a:br>
              <a:rPr lang="ru-RU" sz="3200" smtClean="0">
                <a:latin typeface="Monotype Corsiva" pitchFamily="66" charset="0"/>
              </a:rPr>
            </a:br>
            <a:r>
              <a:rPr lang="ru-RU" sz="3200" smtClean="0">
                <a:solidFill>
                  <a:srgbClr val="7030A0"/>
                </a:solidFill>
                <a:latin typeface="Monotype Corsiva" pitchFamily="66" charset="0"/>
              </a:rPr>
              <a:t>- Положите ладоши на песок, закройте глазки, почувствуйте, какой он.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 Откройте глазки, расскажите, что вы чувствовали </a:t>
            </a:r>
            <a:r>
              <a:rPr lang="ru-RU" sz="3200" smtClean="0">
                <a:latin typeface="Monotype Corsiva" pitchFamily="66" charset="0"/>
              </a:rPr>
              <a:t>(ответы детей). </a:t>
            </a:r>
            <a:br>
              <a:rPr lang="ru-RU" sz="3200" smtClean="0">
                <a:latin typeface="Monotype Corsiva" pitchFamily="66" charset="0"/>
              </a:rPr>
            </a:br>
            <a:r>
              <a:rPr lang="ru-RU" sz="3200" smtClean="0">
                <a:solidFill>
                  <a:srgbClr val="7030A0"/>
                </a:solidFill>
                <a:latin typeface="Monotype Corsiva" pitchFamily="66" charset="0"/>
              </a:rPr>
              <a:t>- Сделайте то же самое, повернув ладошки другой стороной. Расскажите о своих ощущениях.</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 Скользить по поверхности песка как змейка или как машина.</a:t>
            </a:r>
            <a:r>
              <a:rPr lang="ru-RU" sz="3200" smtClean="0">
                <a:solidFill>
                  <a:srgbClr val="00B050"/>
                </a:solidFill>
                <a:latin typeface="Monotype Corsiva" pitchFamily="66" charset="0"/>
              </a:rPr>
              <a:t/>
            </a:r>
            <a:br>
              <a:rPr lang="ru-RU" sz="3200" smtClean="0">
                <a:solidFill>
                  <a:srgbClr val="00B050"/>
                </a:solidFill>
                <a:latin typeface="Monotype Corsiva" pitchFamily="66" charset="0"/>
              </a:rPr>
            </a:br>
            <a:r>
              <a:rPr lang="ru-RU" sz="3200" smtClean="0">
                <a:solidFill>
                  <a:srgbClr val="7030A0"/>
                </a:solidFill>
                <a:latin typeface="Monotype Corsiva" pitchFamily="66" charset="0"/>
              </a:rPr>
              <a:t>- Пройтись ладошками, как слон,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как маленький слонёнок,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как быстрый зайчик.</a:t>
            </a:r>
            <a:r>
              <a:rPr lang="ru-RU" sz="4000" smtClean="0">
                <a:solidFill>
                  <a:srgbClr val="00B050"/>
                </a:solidFill>
              </a:rPr>
              <a:t/>
            </a:r>
            <a:br>
              <a:rPr lang="ru-RU" sz="4000" smtClean="0">
                <a:solidFill>
                  <a:srgbClr val="00B050"/>
                </a:solidFill>
              </a:rPr>
            </a:br>
            <a:endParaRPr lang="ru-RU" sz="4000" smtClean="0">
              <a:solidFill>
                <a:srgbClr val="00B050"/>
              </a:solidFill>
            </a:endParaRPr>
          </a:p>
        </p:txBody>
      </p:sp>
      <p:pic>
        <p:nvPicPr>
          <p:cNvPr id="15362" name="Рисунок 2" descr="91da0503e09539918cf51ac72a55bb3a.png"/>
          <p:cNvPicPr>
            <a:picLocks noChangeAspect="1"/>
          </p:cNvPicPr>
          <p:nvPr/>
        </p:nvPicPr>
        <p:blipFill>
          <a:blip r:embed="rId2"/>
          <a:srcRect/>
          <a:stretch>
            <a:fillRect/>
          </a:stretch>
        </p:blipFill>
        <p:spPr bwMode="auto">
          <a:xfrm>
            <a:off x="0" y="4724400"/>
            <a:ext cx="1835150" cy="1892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idx="4294967295"/>
          </p:nvPr>
        </p:nvSpPr>
        <p:spPr>
          <a:xfrm>
            <a:off x="395288" y="2924175"/>
            <a:ext cx="8229600" cy="1143000"/>
          </a:xfrm>
        </p:spPr>
        <p:txBody>
          <a:bodyPr/>
          <a:lstStyle/>
          <a:p>
            <a:pPr eaLnBrk="1" hangingPunct="1"/>
            <a:r>
              <a:rPr lang="ru-RU" sz="3200" smtClean="0">
                <a:solidFill>
                  <a:srgbClr val="7030A0"/>
                </a:solidFill>
                <a:latin typeface="Monotype Corsiva" pitchFamily="66" charset="0"/>
              </a:rPr>
              <a:t>·  Оставить отпечатки ладошек,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кулачков, ребер ладоней.</a:t>
            </a:r>
            <a:br>
              <a:rPr lang="ru-RU" sz="3200" smtClean="0">
                <a:solidFill>
                  <a:srgbClr val="7030A0"/>
                </a:solidFill>
                <a:latin typeface="Monotype Corsiva" pitchFamily="66" charset="0"/>
              </a:rPr>
            </a:br>
            <a:r>
              <a:rPr lang="ru-RU" sz="3200" smtClean="0">
                <a:solidFill>
                  <a:srgbClr val="FF0000"/>
                </a:solidFill>
                <a:latin typeface="Monotype Corsiva" pitchFamily="66" charset="0"/>
              </a:rPr>
              <a:t>·  Создать узоры и рисунки - солнышко, бабочка, буква А или целое слово.</a:t>
            </a:r>
            <a:r>
              <a:rPr lang="ru-RU" sz="3200" smtClean="0">
                <a:solidFill>
                  <a:srgbClr val="7030A0"/>
                </a:solidFill>
                <a:latin typeface="Monotype Corsiva" pitchFamily="66" charset="0"/>
              </a:rPr>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  «Пройтись» каждым пальчиком правой и левой руки поочередно.</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  </a:t>
            </a:r>
            <a:r>
              <a:rPr lang="ru-RU" sz="3200" smtClean="0">
                <a:solidFill>
                  <a:srgbClr val="FF0000"/>
                </a:solidFill>
                <a:latin typeface="Monotype Corsiva" pitchFamily="66" charset="0"/>
              </a:rPr>
              <a:t>Просеять песок сквозь пальцы или щепоткой высеять дорожку из контрастного</a:t>
            </a:r>
            <a:br>
              <a:rPr lang="ru-RU" sz="3200" smtClean="0">
                <a:solidFill>
                  <a:srgbClr val="FF0000"/>
                </a:solidFill>
                <a:latin typeface="Monotype Corsiva" pitchFamily="66" charset="0"/>
              </a:rPr>
            </a:br>
            <a:r>
              <a:rPr lang="ru-RU" sz="3200" smtClean="0">
                <a:solidFill>
                  <a:srgbClr val="FF0000"/>
                </a:solidFill>
                <a:latin typeface="Monotype Corsiva" pitchFamily="66" charset="0"/>
              </a:rPr>
              <a:t> по фактуре песка.</a:t>
            </a:r>
            <a:r>
              <a:rPr lang="ru-RU" sz="3200" smtClean="0">
                <a:solidFill>
                  <a:srgbClr val="7030A0"/>
                </a:solidFill>
                <a:latin typeface="Monotype Corsiva" pitchFamily="66" charset="0"/>
              </a:rPr>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  Разложить на песке в особой логической очерёдности разные по структуре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и размеру камни и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природные материалы.</a:t>
            </a:r>
            <a:r>
              <a:rPr lang="ru-RU" sz="4000" smtClean="0"/>
              <a:t/>
            </a:r>
            <a:br>
              <a:rPr lang="ru-RU" sz="4000" smtClean="0"/>
            </a:br>
            <a:endParaRPr lang="ru-RU" sz="4000" smtClean="0"/>
          </a:p>
        </p:txBody>
      </p:sp>
      <p:pic>
        <p:nvPicPr>
          <p:cNvPr id="16386" name="Рисунок 2" descr="igryi-s-peskom.jpeg"/>
          <p:cNvPicPr>
            <a:picLocks noChangeAspect="1"/>
          </p:cNvPicPr>
          <p:nvPr/>
        </p:nvPicPr>
        <p:blipFill>
          <a:blip r:embed="rId2"/>
          <a:srcRect/>
          <a:stretch>
            <a:fillRect/>
          </a:stretch>
        </p:blipFill>
        <p:spPr bwMode="auto">
          <a:xfrm>
            <a:off x="250825" y="4868863"/>
            <a:ext cx="1512888" cy="1368425"/>
          </a:xfrm>
          <a:prstGeom prst="rect">
            <a:avLst/>
          </a:prstGeom>
          <a:noFill/>
          <a:ln w="9525">
            <a:noFill/>
            <a:miter lim="800000"/>
            <a:headEnd/>
            <a:tailEnd/>
          </a:ln>
        </p:spPr>
      </p:pic>
      <p:pic>
        <p:nvPicPr>
          <p:cNvPr id="16387" name="Рисунок 3" descr="VAN.jpg"/>
          <p:cNvPicPr>
            <a:picLocks noChangeAspect="1"/>
          </p:cNvPicPr>
          <p:nvPr/>
        </p:nvPicPr>
        <p:blipFill>
          <a:blip r:embed="rId3"/>
          <a:srcRect/>
          <a:stretch>
            <a:fillRect/>
          </a:stretch>
        </p:blipFill>
        <p:spPr bwMode="auto">
          <a:xfrm>
            <a:off x="7164388" y="3500438"/>
            <a:ext cx="1865312" cy="865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idx="4294967295"/>
          </p:nvPr>
        </p:nvSpPr>
        <p:spPr>
          <a:xfrm>
            <a:off x="107950" y="3068638"/>
            <a:ext cx="8229600" cy="1071562"/>
          </a:xfrm>
        </p:spPr>
        <p:txBody>
          <a:bodyPr/>
          <a:lstStyle/>
          <a:p>
            <a:pPr eaLnBrk="1" hangingPunct="1"/>
            <a:r>
              <a:rPr lang="ru-RU" sz="2800" smtClean="0">
                <a:solidFill>
                  <a:srgbClr val="FF0000"/>
                </a:solidFill>
                <a:latin typeface="Monotype Corsiva" pitchFamily="66" charset="0"/>
              </a:rPr>
              <a:t>·  Провести фигурку по песочным дорожкам-лабиринтам.</a:t>
            </a:r>
            <a:r>
              <a:rPr lang="ru-RU" sz="2800" smtClean="0">
                <a:latin typeface="Monotype Corsiva" pitchFamily="66" charset="0"/>
              </a:rPr>
              <a:t/>
            </a:r>
            <a:br>
              <a:rPr lang="ru-RU" sz="2800" smtClean="0">
                <a:latin typeface="Monotype Corsiva" pitchFamily="66" charset="0"/>
              </a:rPr>
            </a:br>
            <a:r>
              <a:rPr lang="ru-RU" sz="2800" smtClean="0">
                <a:solidFill>
                  <a:srgbClr val="7030A0"/>
                </a:solidFill>
                <a:latin typeface="Monotype Corsiva" pitchFamily="66" charset="0"/>
              </a:rPr>
              <a:t>·  Посчитать камешки и решить на песке математическую задачку.</a:t>
            </a:r>
            <a:r>
              <a:rPr lang="ru-RU" sz="2800" smtClean="0">
                <a:latin typeface="Monotype Corsiva" pitchFamily="66" charset="0"/>
              </a:rPr>
              <a:t/>
            </a:r>
            <a:br>
              <a:rPr lang="ru-RU" sz="2800" smtClean="0">
                <a:latin typeface="Monotype Corsiva" pitchFamily="66" charset="0"/>
              </a:rPr>
            </a:br>
            <a:r>
              <a:rPr lang="ru-RU" sz="2800" smtClean="0">
                <a:solidFill>
                  <a:srgbClr val="FF0000"/>
                </a:solidFill>
                <a:latin typeface="Monotype Corsiva" pitchFamily="66" charset="0"/>
              </a:rPr>
              <a:t>·  Выложить фишками геометрическую фигуру.</a:t>
            </a:r>
            <a:r>
              <a:rPr lang="ru-RU" sz="2800" smtClean="0">
                <a:latin typeface="Monotype Corsiva" pitchFamily="66" charset="0"/>
              </a:rPr>
              <a:t/>
            </a:r>
            <a:br>
              <a:rPr lang="ru-RU" sz="2800" smtClean="0">
                <a:latin typeface="Monotype Corsiva" pitchFamily="66" charset="0"/>
              </a:rPr>
            </a:br>
            <a:r>
              <a:rPr lang="ru-RU" sz="2800" smtClean="0">
                <a:solidFill>
                  <a:srgbClr val="7030A0"/>
                </a:solidFill>
                <a:latin typeface="Monotype Corsiva" pitchFamily="66" charset="0"/>
              </a:rPr>
              <a:t>·  Просеять песок через сито, нарисовать узор кисточкой или палочкой, просеять песок через систему воронок и т.д.</a:t>
            </a:r>
            <a:r>
              <a:rPr lang="ru-RU" sz="2800" smtClean="0">
                <a:latin typeface="Monotype Corsiva" pitchFamily="66" charset="0"/>
              </a:rPr>
              <a:t/>
            </a:r>
            <a:br>
              <a:rPr lang="ru-RU" sz="2800" smtClean="0">
                <a:latin typeface="Monotype Corsiva" pitchFamily="66" charset="0"/>
              </a:rPr>
            </a:br>
            <a:r>
              <a:rPr lang="ru-RU" sz="2800" smtClean="0">
                <a:solidFill>
                  <a:srgbClr val="FF0000"/>
                </a:solidFill>
                <a:latin typeface="Monotype Corsiva" pitchFamily="66" charset="0"/>
              </a:rPr>
              <a:t>·  Можно "поиграть" на поверхности песка, как на пианино или клавиатуре компьютера.</a:t>
            </a:r>
            <a:r>
              <a:rPr lang="ru-RU" sz="2800" smtClean="0">
                <a:latin typeface="Monotype Corsiva" pitchFamily="66" charset="0"/>
              </a:rPr>
              <a:t/>
            </a:r>
            <a:br>
              <a:rPr lang="ru-RU" sz="2800" smtClean="0">
                <a:latin typeface="Monotype Corsiva" pitchFamily="66" charset="0"/>
              </a:rPr>
            </a:br>
            <a:r>
              <a:rPr lang="ru-RU" sz="2800" smtClean="0">
                <a:solidFill>
                  <a:srgbClr val="7030A0"/>
                </a:solidFill>
                <a:latin typeface="Monotype Corsiva" pitchFamily="66" charset="0"/>
              </a:rPr>
              <a:t>·  Песочницу можно использовать для нахождения животных, предметов, определенной буквы, изготовленной из пластмассы и закопанной среди прочих в песке </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(вариация игры "Волшебный мешочек").</a:t>
            </a:r>
            <a:r>
              <a:rPr lang="ru-RU" sz="4000" smtClean="0"/>
              <a:t/>
            </a:r>
            <a:br>
              <a:rPr lang="ru-RU" sz="4000" smtClean="0"/>
            </a:br>
            <a:endParaRPr lang="ru-RU" sz="4000" smtClean="0"/>
          </a:p>
        </p:txBody>
      </p:sp>
      <p:pic>
        <p:nvPicPr>
          <p:cNvPr id="17410" name="Рисунок 2" descr="upraghneniya-s-mokrim-peskom.JPG"/>
          <p:cNvPicPr>
            <a:picLocks noChangeAspect="1"/>
          </p:cNvPicPr>
          <p:nvPr/>
        </p:nvPicPr>
        <p:blipFill>
          <a:blip r:embed="rId2"/>
          <a:srcRect/>
          <a:stretch>
            <a:fillRect/>
          </a:stretch>
        </p:blipFill>
        <p:spPr bwMode="auto">
          <a:xfrm>
            <a:off x="7380288" y="1125538"/>
            <a:ext cx="1577975" cy="935037"/>
          </a:xfrm>
          <a:prstGeom prst="rect">
            <a:avLst/>
          </a:prstGeom>
          <a:noFill/>
          <a:ln w="9525">
            <a:noFill/>
            <a:miter lim="800000"/>
            <a:headEnd/>
            <a:tailEnd/>
          </a:ln>
        </p:spPr>
      </p:pic>
      <p:pic>
        <p:nvPicPr>
          <p:cNvPr id="17411" name="Рисунок 4" descr="sand13.jpg"/>
          <p:cNvPicPr>
            <a:picLocks noChangeAspect="1"/>
          </p:cNvPicPr>
          <p:nvPr/>
        </p:nvPicPr>
        <p:blipFill>
          <a:blip r:embed="rId3"/>
          <a:srcRect/>
          <a:stretch>
            <a:fillRect/>
          </a:stretch>
        </p:blipFill>
        <p:spPr bwMode="auto">
          <a:xfrm>
            <a:off x="0" y="5589588"/>
            <a:ext cx="1619250" cy="1031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idx="4294967295"/>
          </p:nvPr>
        </p:nvSpPr>
        <p:spPr>
          <a:xfrm>
            <a:off x="179388" y="3068638"/>
            <a:ext cx="7848600" cy="927100"/>
          </a:xfrm>
        </p:spPr>
        <p:txBody>
          <a:bodyPr/>
          <a:lstStyle/>
          <a:p>
            <a:pPr eaLnBrk="1" hangingPunct="1"/>
            <a:r>
              <a:rPr lang="ru-RU" sz="3200" smtClean="0">
                <a:solidFill>
                  <a:srgbClr val="7030A0"/>
                </a:solidFill>
                <a:latin typeface="Monotype Corsiva" pitchFamily="66" charset="0"/>
              </a:rPr>
              <a:t>·  Лепить буквы из песка,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сгребая его ребрами ладоней.</a:t>
            </a:r>
            <a:r>
              <a:rPr lang="ru-RU" sz="3200" smtClean="0">
                <a:latin typeface="Monotype Corsiva" pitchFamily="66" charset="0"/>
              </a:rPr>
              <a:t/>
            </a:r>
            <a:br>
              <a:rPr lang="ru-RU" sz="3200" smtClean="0">
                <a:latin typeface="Monotype Corsiva" pitchFamily="66" charset="0"/>
              </a:rPr>
            </a:br>
            <a:r>
              <a:rPr lang="ru-RU" sz="3200" smtClean="0">
                <a:solidFill>
                  <a:srgbClr val="FF0000"/>
                </a:solidFill>
                <a:latin typeface="Monotype Corsiva" pitchFamily="66" charset="0"/>
              </a:rPr>
              <a:t>·  Превращать буквы "Л" в "А", </a:t>
            </a:r>
            <a:br>
              <a:rPr lang="ru-RU" sz="3200" smtClean="0">
                <a:solidFill>
                  <a:srgbClr val="FF0000"/>
                </a:solidFill>
                <a:latin typeface="Monotype Corsiva" pitchFamily="66" charset="0"/>
              </a:rPr>
            </a:br>
            <a:r>
              <a:rPr lang="ru-RU" sz="3200" smtClean="0">
                <a:solidFill>
                  <a:srgbClr val="FF0000"/>
                </a:solidFill>
                <a:latin typeface="Monotype Corsiva" pitchFamily="66" charset="0"/>
              </a:rPr>
              <a:t>"Ч" в "Т", "О" в "Я" и т.д..</a:t>
            </a:r>
            <a:r>
              <a:rPr lang="ru-RU" sz="3200" smtClean="0">
                <a:latin typeface="Monotype Corsiva" pitchFamily="66" charset="0"/>
              </a:rPr>
              <a:t/>
            </a:r>
            <a:br>
              <a:rPr lang="ru-RU" sz="3200" smtClean="0">
                <a:latin typeface="Monotype Corsiva" pitchFamily="66" charset="0"/>
              </a:rPr>
            </a:br>
            <a:r>
              <a:rPr lang="ru-RU" sz="3200" smtClean="0">
                <a:solidFill>
                  <a:srgbClr val="7030A0"/>
                </a:solidFill>
                <a:latin typeface="Monotype Corsiva" pitchFamily="66" charset="0"/>
              </a:rPr>
              <a:t>·  Найди спрятанные в песке буквы и составь </a:t>
            </a:r>
            <a:br>
              <a:rPr lang="ru-RU" sz="3200" smtClean="0">
                <a:solidFill>
                  <a:srgbClr val="7030A0"/>
                </a:solidFill>
                <a:latin typeface="Monotype Corsiva" pitchFamily="66" charset="0"/>
              </a:rPr>
            </a:br>
            <a:r>
              <a:rPr lang="ru-RU" sz="3200" smtClean="0">
                <a:solidFill>
                  <a:srgbClr val="7030A0"/>
                </a:solidFill>
                <a:latin typeface="Monotype Corsiva" pitchFamily="66" charset="0"/>
              </a:rPr>
              <a:t>из них слоги, слово.</a:t>
            </a:r>
            <a:r>
              <a:rPr lang="ru-RU" sz="3200" smtClean="0">
                <a:latin typeface="Monotype Corsiva" pitchFamily="66" charset="0"/>
              </a:rPr>
              <a:t/>
            </a:r>
            <a:br>
              <a:rPr lang="ru-RU" sz="3200" smtClean="0">
                <a:latin typeface="Monotype Corsiva" pitchFamily="66" charset="0"/>
              </a:rPr>
            </a:br>
            <a:r>
              <a:rPr lang="ru-RU" sz="3200" smtClean="0">
                <a:solidFill>
                  <a:srgbClr val="FF0000"/>
                </a:solidFill>
                <a:latin typeface="Monotype Corsiva" pitchFamily="66" charset="0"/>
              </a:rPr>
              <a:t>·  Можно писать слова на песке печатными и письменными буквами, сначала пальчиком, потом палочкой, держа ее как ручку. Песок позволяет дольше сохранить работоспособность ребенка. Ошибки на песке исправить проще, чем на бумаге. Это дает возможность </a:t>
            </a:r>
            <a:br>
              <a:rPr lang="ru-RU" sz="3200" smtClean="0">
                <a:solidFill>
                  <a:srgbClr val="FF0000"/>
                </a:solidFill>
                <a:latin typeface="Monotype Corsiva" pitchFamily="66" charset="0"/>
              </a:rPr>
            </a:br>
            <a:r>
              <a:rPr lang="ru-RU" sz="3200" smtClean="0">
                <a:solidFill>
                  <a:srgbClr val="FF0000"/>
                </a:solidFill>
                <a:latin typeface="Monotype Corsiva" pitchFamily="66" charset="0"/>
              </a:rPr>
              <a:t>ребенку ощущать себя успешным.</a:t>
            </a:r>
            <a:r>
              <a:rPr lang="ru-RU" sz="4000" smtClean="0"/>
              <a:t/>
            </a:r>
            <a:br>
              <a:rPr lang="ru-RU" sz="4000" smtClean="0"/>
            </a:br>
            <a:endParaRPr lang="ru-RU" sz="4000" smtClean="0"/>
          </a:p>
        </p:txBody>
      </p:sp>
      <p:pic>
        <p:nvPicPr>
          <p:cNvPr id="18434" name="Рисунок 2" descr="risovanie-i-raskrashivanie-peskom-4.jpg"/>
          <p:cNvPicPr>
            <a:picLocks noChangeAspect="1"/>
          </p:cNvPicPr>
          <p:nvPr/>
        </p:nvPicPr>
        <p:blipFill>
          <a:blip r:embed="rId2"/>
          <a:srcRect/>
          <a:stretch>
            <a:fillRect/>
          </a:stretch>
        </p:blipFill>
        <p:spPr bwMode="auto">
          <a:xfrm>
            <a:off x="6443663" y="188913"/>
            <a:ext cx="2413000" cy="172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idx="4294967295"/>
          </p:nvPr>
        </p:nvSpPr>
        <p:spPr>
          <a:xfrm>
            <a:off x="179388" y="2492375"/>
            <a:ext cx="8229600" cy="1143000"/>
          </a:xfrm>
        </p:spPr>
        <p:txBody>
          <a:bodyPr/>
          <a:lstStyle/>
          <a:p>
            <a:pPr eaLnBrk="1" hangingPunct="1"/>
            <a:r>
              <a:rPr lang="ru-RU" sz="3200" b="1" smtClean="0">
                <a:solidFill>
                  <a:srgbClr val="FF0000"/>
                </a:solidFill>
                <a:latin typeface="Monotype Corsiva" pitchFamily="66" charset="0"/>
              </a:rPr>
              <a:t>"Мой город"</a:t>
            </a:r>
            <a:r>
              <a:rPr lang="ru-RU" sz="3200" smtClean="0">
                <a:latin typeface="Monotype Corsiva" pitchFamily="66" charset="0"/>
              </a:rPr>
              <a:t/>
            </a:r>
            <a:br>
              <a:rPr lang="ru-RU" sz="3200" smtClean="0">
                <a:latin typeface="Monotype Corsiva" pitchFamily="66" charset="0"/>
              </a:rPr>
            </a:br>
            <a:r>
              <a:rPr lang="ru-RU" sz="3200" smtClean="0">
                <a:solidFill>
                  <a:srgbClr val="7030A0"/>
                </a:solidFill>
                <a:latin typeface="Monotype Corsiva" pitchFamily="66" charset="0"/>
              </a:rPr>
              <a:t>Логопед дает задание выбрать фигурки, в названии которых есть заданный звук, и построить город, используя эти фигурки. Потом можно составить устный рассказ об этом городе и его жителях.</a:t>
            </a:r>
            <a:r>
              <a:rPr lang="ru-RU" sz="3200" smtClean="0">
                <a:latin typeface="Monotype Corsiva" pitchFamily="66" charset="0"/>
              </a:rPr>
              <a:t/>
            </a:r>
            <a:br>
              <a:rPr lang="ru-RU" sz="3200" smtClean="0">
                <a:latin typeface="Monotype Corsiva" pitchFamily="66" charset="0"/>
              </a:rPr>
            </a:br>
            <a:r>
              <a:rPr lang="ru-RU" sz="3200" smtClean="0">
                <a:solidFill>
                  <a:srgbClr val="FF0000"/>
                </a:solidFill>
                <a:latin typeface="Monotype Corsiva" pitchFamily="66" charset="0"/>
              </a:rPr>
              <a:t>·  </a:t>
            </a:r>
            <a:r>
              <a:rPr lang="ru-RU" sz="3200" b="1" smtClean="0">
                <a:solidFill>
                  <a:srgbClr val="FF0000"/>
                </a:solidFill>
                <a:latin typeface="Monotype Corsiva" pitchFamily="66" charset="0"/>
              </a:rPr>
              <a:t>«Чей это след?»</a:t>
            </a:r>
            <a:r>
              <a:rPr lang="ru-RU" sz="3200" smtClean="0">
                <a:solidFill>
                  <a:srgbClr val="FF0000"/>
                </a:solidFill>
                <a:latin typeface="Monotype Corsiva" pitchFamily="66" charset="0"/>
              </a:rPr>
              <a:t> </a:t>
            </a:r>
            <a:r>
              <a:rPr lang="ru-RU" sz="3200" smtClean="0">
                <a:latin typeface="Monotype Corsiva" pitchFamily="66" charset="0"/>
              </a:rPr>
              <a:t/>
            </a:r>
            <a:br>
              <a:rPr lang="ru-RU" sz="3200" smtClean="0">
                <a:latin typeface="Monotype Corsiva" pitchFamily="66" charset="0"/>
              </a:rPr>
            </a:br>
            <a:r>
              <a:rPr lang="ru-RU" sz="3200" smtClean="0">
                <a:solidFill>
                  <a:srgbClr val="7030A0"/>
                </a:solidFill>
                <a:latin typeface="Monotype Corsiva" pitchFamily="66" charset="0"/>
              </a:rPr>
              <a:t>На влажном песке легко остаются следы от ладошки или ступни, от обуви или колёс игрушечной машинки. Пусть малыш, попробует отгадать, где чей отпечаток?</a:t>
            </a:r>
            <a:r>
              <a:rPr lang="ru-RU" sz="4000" smtClean="0"/>
              <a:t/>
            </a:r>
            <a:br>
              <a:rPr lang="ru-RU" sz="4000" smtClean="0"/>
            </a:br>
            <a:endParaRPr lang="ru-RU" sz="4000" smtClean="0"/>
          </a:p>
        </p:txBody>
      </p:sp>
      <p:pic>
        <p:nvPicPr>
          <p:cNvPr id="19458" name="Рисунок 2" descr="sand26.jpg"/>
          <p:cNvPicPr>
            <a:picLocks noChangeAspect="1"/>
          </p:cNvPicPr>
          <p:nvPr/>
        </p:nvPicPr>
        <p:blipFill>
          <a:blip r:embed="rId2"/>
          <a:srcRect/>
          <a:stretch>
            <a:fillRect/>
          </a:stretch>
        </p:blipFill>
        <p:spPr bwMode="auto">
          <a:xfrm>
            <a:off x="0" y="4941888"/>
            <a:ext cx="3059113" cy="1695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idx="4294967295"/>
          </p:nvPr>
        </p:nvSpPr>
        <p:spPr>
          <a:xfrm>
            <a:off x="250825" y="2781300"/>
            <a:ext cx="8229600" cy="1143000"/>
          </a:xfrm>
        </p:spPr>
        <p:txBody>
          <a:bodyPr/>
          <a:lstStyle/>
          <a:p>
            <a:pPr eaLnBrk="1" hangingPunct="1"/>
            <a:r>
              <a:rPr lang="ru-RU" sz="2800" b="1" smtClean="0">
                <a:solidFill>
                  <a:srgbClr val="FF0000"/>
                </a:solidFill>
                <a:latin typeface="Monotype Corsiva" pitchFamily="66" charset="0"/>
              </a:rPr>
              <a:t>«Археология»</a:t>
            </a:r>
            <a:r>
              <a:rPr lang="ru-RU" sz="2800" smtClean="0">
                <a:solidFill>
                  <a:srgbClr val="FF0000"/>
                </a:solidFill>
                <a:latin typeface="Monotype Corsiva" pitchFamily="66" charset="0"/>
              </a:rPr>
              <a:t> </a:t>
            </a:r>
            <a:r>
              <a:rPr lang="ru-RU" sz="2800" smtClean="0">
                <a:latin typeface="Monotype Corsiva" pitchFamily="66" charset="0"/>
              </a:rPr>
              <a:t/>
            </a:r>
            <a:br>
              <a:rPr lang="ru-RU" sz="2800" smtClean="0">
                <a:latin typeface="Monotype Corsiva" pitchFamily="66" charset="0"/>
              </a:rPr>
            </a:br>
            <a:r>
              <a:rPr lang="ru-RU" sz="2800" smtClean="0">
                <a:solidFill>
                  <a:srgbClr val="7030A0"/>
                </a:solidFill>
                <a:latin typeface="Monotype Corsiva" pitchFamily="66" charset="0"/>
              </a:rPr>
              <a:t>Закопайте игрушку (ребёнок не знает, какую). В ходе раскопок, по открывающимся частям ребёнок должен догадаться, что спрятано. Закопайте 2 – 3 предмета. Пусть малыш раскопает один из них и на ощупь попробует определить, что это.</a:t>
            </a:r>
            <a:br>
              <a:rPr lang="ru-RU" sz="2800" smtClean="0">
                <a:solidFill>
                  <a:srgbClr val="7030A0"/>
                </a:solidFill>
                <a:latin typeface="Monotype Corsiva" pitchFamily="66" charset="0"/>
              </a:rPr>
            </a:br>
            <a:r>
              <a:rPr lang="ru-RU" sz="2800" smtClean="0">
                <a:latin typeface="Monotype Corsiva" pitchFamily="66" charset="0"/>
              </a:rPr>
              <a:t/>
            </a:r>
            <a:br>
              <a:rPr lang="ru-RU" sz="2800" smtClean="0">
                <a:latin typeface="Monotype Corsiva" pitchFamily="66" charset="0"/>
              </a:rPr>
            </a:br>
            <a:r>
              <a:rPr lang="ru-RU" sz="2800" smtClean="0">
                <a:solidFill>
                  <a:srgbClr val="FF0000"/>
                </a:solidFill>
                <a:latin typeface="Monotype Corsiva" pitchFamily="66" charset="0"/>
              </a:rPr>
              <a:t> </a:t>
            </a:r>
            <a:r>
              <a:rPr lang="ru-RU" sz="2800" b="1" smtClean="0">
                <a:solidFill>
                  <a:srgbClr val="FF0000"/>
                </a:solidFill>
                <a:latin typeface="Monotype Corsiva" pitchFamily="66" charset="0"/>
              </a:rPr>
              <a:t>«Дорожки из песка»</a:t>
            </a:r>
            <a:r>
              <a:rPr lang="ru-RU" sz="2800" smtClean="0">
                <a:latin typeface="Monotype Corsiva" pitchFamily="66" charset="0"/>
              </a:rPr>
              <a:t/>
            </a:r>
            <a:br>
              <a:rPr lang="ru-RU" sz="2800" smtClean="0">
                <a:latin typeface="Monotype Corsiva" pitchFamily="66" charset="0"/>
              </a:rPr>
            </a:br>
            <a:r>
              <a:rPr lang="ru-RU" sz="2800" smtClean="0">
                <a:solidFill>
                  <a:srgbClr val="7030A0"/>
                </a:solidFill>
                <a:latin typeface="Monotype Corsiva" pitchFamily="66" charset="0"/>
              </a:rPr>
              <a:t>Покажите ребёнку. как набрать в горсть сухой песок и медленно высыпать его, создавая различные формы, например дорожки (к домику зайчика или медвежонка).</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  Закапывать и откапывать можно буквы, цифры, геометрические фигуры – так ребёнку будет </a:t>
            </a:r>
            <a:br>
              <a:rPr lang="ru-RU" sz="2800" smtClean="0">
                <a:solidFill>
                  <a:srgbClr val="7030A0"/>
                </a:solidFill>
                <a:latin typeface="Monotype Corsiva" pitchFamily="66" charset="0"/>
              </a:rPr>
            </a:br>
            <a:r>
              <a:rPr lang="ru-RU" sz="2800" smtClean="0">
                <a:solidFill>
                  <a:srgbClr val="7030A0"/>
                </a:solidFill>
                <a:latin typeface="Monotype Corsiva" pitchFamily="66" charset="0"/>
              </a:rPr>
              <a:t>проще их запомнить.</a:t>
            </a:r>
            <a:r>
              <a:rPr lang="ru-RU" sz="4000" smtClean="0"/>
              <a:t/>
            </a:r>
            <a:br>
              <a:rPr lang="ru-RU" sz="4000" smtClean="0"/>
            </a:br>
            <a:endParaRPr lang="ru-RU" sz="4000" smtClean="0"/>
          </a:p>
        </p:txBody>
      </p:sp>
      <p:pic>
        <p:nvPicPr>
          <p:cNvPr id="20482" name="Рисунок 2" descr="328881.1270373816 (1).jpeg"/>
          <p:cNvPicPr>
            <a:picLocks noChangeAspect="1"/>
          </p:cNvPicPr>
          <p:nvPr/>
        </p:nvPicPr>
        <p:blipFill>
          <a:blip r:embed="rId2"/>
          <a:srcRect/>
          <a:stretch>
            <a:fillRect/>
          </a:stretch>
        </p:blipFill>
        <p:spPr bwMode="auto">
          <a:xfrm>
            <a:off x="179388" y="2276475"/>
            <a:ext cx="2376487" cy="1268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Другая 9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030A0"/>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584</Words>
  <Application>Microsoft Office PowerPoint</Application>
  <PresentationFormat>Экран (4:3)</PresentationFormat>
  <Paragraphs>13</Paragraphs>
  <Slides>13</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1</vt:i4>
      </vt:variant>
      <vt:variant>
        <vt:lpstr>Заголовки слайдов</vt:lpstr>
      </vt:variant>
      <vt:variant>
        <vt:i4>13</vt:i4>
      </vt:variant>
    </vt:vector>
  </HeadingPairs>
  <TitlesOfParts>
    <vt:vector size="18" baseType="lpstr">
      <vt:lpstr>Arial</vt:lpstr>
      <vt:lpstr>Calibri</vt:lpstr>
      <vt:lpstr>Century Schoolbook</vt:lpstr>
      <vt:lpstr>Monotype Corsiva</vt:lpstr>
      <vt:lpstr>Тема Office</vt:lpstr>
      <vt:lpstr>Слайд 1</vt:lpstr>
      <vt:lpstr>Играть с песком можно не только на улице, но и в логопедическом кабинете. Благодаря играм с песком развивается: тактильно-кинетическая чувствительность; мелкая моторика рук; мотивация речевого общения;  снимается: мышечная напряжённость;  формируются: первичные произносительные умения и навыки; также связная речь пополнятся: словарный запас слов; </vt:lpstr>
      <vt:lpstr>Оснащение кабинета</vt:lpstr>
      <vt:lpstr>  «Чувствительные ладошки»  (Т.Д. Зинкевич - Евстигнеевна)  - Положите ладоши на песок, закройте глазки, почувствуйте, какой он.  - Откройте глазки, расскажите, что вы чувствовали (ответы детей).  - Сделайте то же самое, повернув ладошки другой стороной. Расскажите о своих ощущениях. - Скользить по поверхности песка как змейка или как машина. - Пройтись ладошками, как слон,  как маленький слонёнок,  как быстрый зайчик. </vt:lpstr>
      <vt:lpstr>·  Оставить отпечатки ладошек,  кулачков, ребер ладоней. ·  Создать узоры и рисунки - солнышко, бабочка, буква А или целое слово. ·  «Пройтись» каждым пальчиком правой и левой руки поочередно. ·  Просеять песок сквозь пальцы или щепоткой высеять дорожку из контрастного  по фактуре песка. ·  Разложить на песке в особой логической очерёдности разные по структуре  и размеру камни и  природные материалы. </vt:lpstr>
      <vt:lpstr>·  Провести фигурку по песочным дорожкам-лабиринтам. ·  Посчитать камешки и решить на песке математическую задачку. ·  Выложить фишками геометрическую фигуру. ·  Просеять песок через сито, нарисовать узор кисточкой или палочкой, просеять песок через систему воронок и т.д. ·  Можно "поиграть" на поверхности песка, как на пианино или клавиатуре компьютера. ·  Песочницу можно использовать для нахождения животных, предметов, определенной буквы, изготовленной из пластмассы и закопанной среди прочих в песке  (вариация игры "Волшебный мешочек"). </vt:lpstr>
      <vt:lpstr>·  Лепить буквы из песка,  сгребая его ребрами ладоней. ·  Превращать буквы "Л" в "А",  "Ч" в "Т", "О" в "Я" и т.д.. ·  Найди спрятанные в песке буквы и составь  из них слоги, слово. ·  Можно писать слова на песке печатными и письменными буквами, сначала пальчиком, потом палочкой, держа ее как ручку. Песок позволяет дольше сохранить работоспособность ребенка. Ошибки на песке исправить проще, чем на бумаге. Это дает возможность  ребенку ощущать себя успешным. </vt:lpstr>
      <vt:lpstr>"Мой город" Логопед дает задание выбрать фигурки, в названии которых есть заданный звук, и построить город, используя эти фигурки. Потом можно составить устный рассказ об этом городе и его жителях. ·  «Чей это след?»  На влажном песке легко остаются следы от ладошки или ступни, от обуви или колёс игрушечной машинки. Пусть малыш, попробует отгадать, где чей отпечаток? </vt:lpstr>
      <vt:lpstr>«Археология»  Закопайте игрушку (ребёнок не знает, какую). В ходе раскопок, по открывающимся частям ребёнок должен догадаться, что спрятано. Закопайте 2 – 3 предмета. Пусть малыш раскопает один из них и на ощупь попробует определить, что это.   «Дорожки из песка» Покажите ребёнку. как набрать в горсть сухой песок и медленно высыпать его, создавая различные формы, например дорожки (к домику зайчика или медвежонка). ·  Закапывать и откапывать можно буквы, цифры, геометрические фигуры – так ребёнку будет  проще их запомнить. </vt:lpstr>
      <vt:lpstr>Упражнение «Песочный дождик»  (Н.Кузуб)  Педагог медленно, а затем быстро сыплет песок из своего кулачка в песочницу, затем на ладонь. Дети повторяют. Затем дети закрывают глазки по очереди, кладут на песок ладонь с расставленными пальцами, взрослый сыплет песок на какой-либо палец, а ребёнок называет этот палец. </vt:lpstr>
      <vt:lpstr>"Необыкновенные следы" "Идут медвежата" - ребенок кулачками и ладонями с силой надавливает на песок.  "Прыгают зайцы" - кончиками пальцев ребенок ударяет по поверхности песка, двигаясь в разных направлениях.  "Ползут змейки" - ребенок расслабленными/напряженными пальцами рук делает поверхность песка волнистой  (в разных направлениях).  "Бегут жучки-паучки" - ребенок двигает всеми пальцами, имитируя движение насекомых (можно полностью погружать руки в песок, встречаясь под песком руками друг с другом) - "жучки здороваются" </vt:lpstr>
      <vt:lpstr>Опыт работы показал, что использование песочной терапии дает положительные результаты:  - у обучающихся значительно возрастает интерес к логопедическим занятиям;  - обучающиеся чувствуют себя более успешными;  - повышается мотивация речевого общения; - развиваются первичные произносительные  умения и навыки; - пополняется и активизируется словарь; - корректируется грамматический строй речи,  связная речь; - развивается мелкая моторика,  -зрительное восприятие; - формируются навыки  чтения и письма. </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5</cp:revision>
  <dcterms:created xsi:type="dcterms:W3CDTF">2014-06-25T06:46:58Z</dcterms:created>
  <dcterms:modified xsi:type="dcterms:W3CDTF">2019-12-14T08:11:48Z</dcterms:modified>
</cp:coreProperties>
</file>