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7" r:id="rId4"/>
    <p:sldId id="272" r:id="rId5"/>
    <p:sldId id="268" r:id="rId6"/>
    <p:sldId id="269" r:id="rId7"/>
    <p:sldId id="276" r:id="rId8"/>
    <p:sldId id="277" r:id="rId9"/>
    <p:sldId id="278" r:id="rId10"/>
    <p:sldId id="283" r:id="rId11"/>
    <p:sldId id="279" r:id="rId12"/>
    <p:sldId id="266" r:id="rId13"/>
    <p:sldId id="280" r:id="rId14"/>
    <p:sldId id="281" r:id="rId15"/>
    <p:sldId id="260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A36A7-0BFA-4B04-AD7A-18836C13A944}" type="datetimeFigureOut">
              <a:rPr lang="ru-RU" smtClean="0"/>
              <a:pPr/>
              <a:t>28.03.2019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210AC-3DAA-4B87-85F4-81ADDF3A15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3/28/2019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03031" y="-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7736541" cy="2499219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3200" b="1" dirty="0"/>
              <a:t> </a:t>
            </a:r>
            <a:r>
              <a:rPr lang="ru-RU" sz="3200" b="1" i="1" dirty="0"/>
              <a:t>ПРИЁМЫ ОБУЧЕНИЯ СМЫСЛОВОМУ ЧТЕНИЮ НА УРОКАХ В НАЧАЛЬНОЙ ШКОЛЕ</a:t>
            </a:r>
            <a:r>
              <a:rPr lang="ru-RU" sz="3200" i="1" dirty="0"/>
              <a:t/>
            </a:r>
            <a:br>
              <a:rPr lang="ru-RU" sz="3200" i="1" dirty="0"/>
            </a:br>
            <a:endParaRPr lang="en-US" sz="3200" b="1" i="1" dirty="0">
              <a:ln w="13462">
                <a:solidFill>
                  <a:schemeClr val="bg1"/>
                </a:solidFill>
                <a:prstDash val="solid"/>
              </a:ln>
              <a:solidFill>
                <a:srgbClr val="0070C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581128"/>
            <a:ext cx="4068000" cy="169277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 err="1" smtClean="0"/>
              <a:t>Крузина</a:t>
            </a:r>
            <a:r>
              <a:rPr lang="ru-RU" sz="2400" b="1" i="1" dirty="0" smtClean="0"/>
              <a:t> Е.А.</a:t>
            </a:r>
          </a:p>
          <a:p>
            <a:r>
              <a:rPr lang="ru-RU" sz="2400" b="1" i="1" dirty="0" smtClean="0"/>
              <a:t>МБОУ г.Шахты «Лицей №6»</a:t>
            </a:r>
          </a:p>
          <a:p>
            <a:r>
              <a:rPr lang="ru-RU" sz="2400" b="1" i="1" dirty="0" smtClean="0"/>
              <a:t>Учитель </a:t>
            </a:r>
            <a:r>
              <a:rPr lang="ru-RU" sz="2400" b="1" i="1" dirty="0" err="1" smtClean="0"/>
              <a:t>нач</a:t>
            </a:r>
            <a:r>
              <a:rPr lang="ru-RU" sz="2400" b="1" i="1" dirty="0" smtClean="0"/>
              <a:t>. классов</a:t>
            </a:r>
          </a:p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j-lt"/>
              </a:rPr>
              <a:t> </a:t>
            </a:r>
            <a:endParaRPr lang="ru-RU" sz="32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Содержимое 4"/>
          <p:cNvSpPr txBox="1">
            <a:spLocks/>
          </p:cNvSpPr>
          <p:nvPr/>
        </p:nvSpPr>
        <p:spPr>
          <a:xfrm>
            <a:off x="2051720" y="836712"/>
            <a:ext cx="4896544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Взаимообучение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7106" name="Picture 2" descr="http://10sch.ru/wp-content/uploads/2014/01/samoupravlenie-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461777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16832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Имя существительное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______,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которая отвечает на вопросы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______ 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_____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и обозначает ______.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2. На вопрос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кто?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отвечают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______ имена существительные,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на вопрос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что?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отвечают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______имена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существительные.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548680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Вставить пропущенные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(недостающие слова)</a:t>
            </a: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Содержимое 4"/>
          <p:cNvSpPr txBox="1">
            <a:spLocks/>
          </p:cNvSpPr>
          <p:nvPr/>
        </p:nvSpPr>
        <p:spPr>
          <a:xfrm>
            <a:off x="2123728" y="332656"/>
            <a:ext cx="4680520" cy="120032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Верные-неверные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утверждения»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11560" y="1556792"/>
            <a:ext cx="82809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1. Ветер может разрушить горы.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2. Опавшие осенью листья вредят почве.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3. 1см почвы образуется за 300 лет.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4. Норы животных, живущих в почве, разрушают её.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5. Растения участвуют в образовании почвы.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6. Почва и камень родственники.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7. Почва – наша кормилица.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83768" y="4869160"/>
          <a:ext cx="3510283" cy="1165235"/>
        </p:xfrm>
        <a:graphic>
          <a:graphicData uri="http://schemas.openxmlformats.org/drawingml/2006/table">
            <a:tbl>
              <a:tblPr/>
              <a:tblGrid>
                <a:gridCol w="501469"/>
                <a:gridCol w="501469"/>
                <a:gridCol w="501469"/>
                <a:gridCol w="501469"/>
                <a:gridCol w="501469"/>
                <a:gridCol w="501469"/>
                <a:gridCol w="501469"/>
              </a:tblGrid>
              <a:tr h="404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7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Содержимое 4"/>
          <p:cNvSpPr txBox="1">
            <a:spLocks/>
          </p:cNvSpPr>
          <p:nvPr/>
        </p:nvSpPr>
        <p:spPr>
          <a:xfrm>
            <a:off x="3203848" y="188640"/>
            <a:ext cx="3096344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4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Синквейн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908720"/>
            <a:ext cx="65527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Чтение. </a:t>
            </a:r>
            <a:br>
              <a:rPr lang="ru-RU" sz="2800" dirty="0" smtClean="0"/>
            </a:br>
            <a:r>
              <a:rPr lang="ru-RU" sz="2800" dirty="0" smtClean="0"/>
              <a:t>2. Приятное, увлекательное.</a:t>
            </a:r>
            <a:br>
              <a:rPr lang="ru-RU" sz="2800" dirty="0" smtClean="0"/>
            </a:br>
            <a:r>
              <a:rPr lang="ru-RU" sz="2800" dirty="0" smtClean="0"/>
              <a:t>3. Развивает, помогает, интересует.</a:t>
            </a:r>
            <a:br>
              <a:rPr lang="ru-RU" sz="2800" dirty="0" smtClean="0"/>
            </a:br>
            <a:r>
              <a:rPr lang="ru-RU" sz="2800" dirty="0" smtClean="0"/>
              <a:t>4. Чтение расширяет наш кругозор.</a:t>
            </a:r>
            <a:br>
              <a:rPr lang="ru-RU" sz="2800" dirty="0" smtClean="0"/>
            </a:br>
            <a:r>
              <a:rPr lang="ru-RU" sz="2800" dirty="0" smtClean="0"/>
              <a:t>5. Знание.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005064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Осень.</a:t>
            </a:r>
          </a:p>
          <a:p>
            <a:r>
              <a:rPr lang="ru-RU" sz="2800" dirty="0" smtClean="0"/>
              <a:t>2. Таинственная, печальная.</a:t>
            </a:r>
          </a:p>
          <a:p>
            <a:r>
              <a:rPr lang="ru-RU" sz="2800" dirty="0" smtClean="0"/>
              <a:t>3. Опадают, темнеет, холодеет</a:t>
            </a:r>
          </a:p>
          <a:p>
            <a:r>
              <a:rPr lang="ru-RU" sz="2800" dirty="0" smtClean="0"/>
              <a:t>4. Очень холодное время года.</a:t>
            </a:r>
          </a:p>
          <a:p>
            <a:r>
              <a:rPr lang="ru-RU" sz="2800" dirty="0" smtClean="0"/>
              <a:t>5. Скучная пора.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42900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« А. С. Пушкин «…Уж небо осенью дышало»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b="1" dirty="0" smtClean="0"/>
              <a:t>Приём «Разверни информацию» </a:t>
            </a:r>
            <a:r>
              <a:rPr lang="ru-RU" dirty="0" smtClean="0"/>
              <a:t>(пересказ по плану, простому, вопросному, цитатному, рисованному).</a:t>
            </a:r>
          </a:p>
          <a:p>
            <a:pPr marL="514350" indent="-514350" algn="just">
              <a:buAutoNum type="arabicPeriod"/>
            </a:pPr>
            <a:r>
              <a:rPr lang="ru-RU" b="1" dirty="0" smtClean="0"/>
              <a:t>Приём  «Рассыпанный план» </a:t>
            </a:r>
            <a:r>
              <a:rPr lang="ru-RU" dirty="0" smtClean="0"/>
              <a:t> (расставить пункты плана в соответствии с сюжетом).</a:t>
            </a:r>
          </a:p>
          <a:p>
            <a:pPr marL="514350" indent="-514350" algn="just">
              <a:buAutoNum type="arabicPeriod"/>
            </a:pPr>
            <a:r>
              <a:rPr lang="ru-RU" b="1" dirty="0" smtClean="0"/>
              <a:t>Приём «Сопоставление» </a:t>
            </a:r>
            <a:r>
              <a:rPr lang="ru-RU" dirty="0" smtClean="0"/>
              <a:t>(к картинному пункту плана подобрать фрагменты текста).</a:t>
            </a:r>
          </a:p>
          <a:p>
            <a:pPr marL="514350" indent="-514350" algn="just">
              <a:buAutoNum type="arabicPeriod"/>
            </a:pPr>
            <a:r>
              <a:rPr lang="ru-RU" b="1" dirty="0" smtClean="0"/>
              <a:t>Приём «Проталинки»  </a:t>
            </a:r>
            <a:r>
              <a:rPr lang="ru-RU" dirty="0" smtClean="0"/>
              <a:t>(в плане пропустить пункты, предложить ученикам восстановить его).</a:t>
            </a:r>
          </a:p>
          <a:p>
            <a:pPr marL="514350" indent="-514350" algn="just">
              <a:buAutoNum type="arabicPeriod"/>
            </a:pPr>
            <a:r>
              <a:rPr lang="ru-RU" b="1" dirty="0" smtClean="0"/>
              <a:t>Приём «Логическая цепочка» </a:t>
            </a:r>
            <a:r>
              <a:rPr lang="ru-RU" dirty="0" smtClean="0"/>
              <a:t>(нарушив  последовательность плана, пропустив одно звено или перепутав цепочку, предложить ученикам исправить ошибку).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04664"/>
            <a:ext cx="6192688" cy="945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ts val="32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Times New Roman" pitchFamily="18" charset="0"/>
                <a:cs typeface="Times New Roman" pitchFamily="18" charset="0"/>
              </a:rPr>
              <a:t>«Приёмы работы с составленным планом»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124744"/>
            <a:ext cx="734481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</a:t>
            </a:r>
            <a:r>
              <a:rPr lang="ru-RU" sz="4000" b="1" i="1" dirty="0" smtClean="0"/>
              <a:t> </a:t>
            </a:r>
            <a:r>
              <a:rPr lang="ru-RU" sz="4000" b="1" i="1" dirty="0"/>
              <a:t>«Результат обучения оценивается не количеством сообщённой информации, а качеством усвоения и развития способностей к обучению </a:t>
            </a:r>
            <a:r>
              <a:rPr lang="ru-RU" sz="4000" b="1" i="1" dirty="0" smtClean="0"/>
              <a:t>и самообразованию</a:t>
            </a:r>
            <a:r>
              <a:rPr lang="ru-RU" sz="4000" b="1" i="1" dirty="0"/>
              <a:t>»</a:t>
            </a:r>
            <a:endParaRPr lang="ru-RU" sz="4000" dirty="0"/>
          </a:p>
          <a:p>
            <a:r>
              <a:rPr lang="ru-RU" sz="4000" b="1" i="1" dirty="0" smtClean="0"/>
              <a:t>				Л.Д.Кудрявцев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носка-облако 14"/>
          <p:cNvSpPr/>
          <p:nvPr/>
        </p:nvSpPr>
        <p:spPr>
          <a:xfrm rot="20158582" flipH="1">
            <a:off x="663260" y="3247204"/>
            <a:ext cx="2643783" cy="1659737"/>
          </a:xfrm>
          <a:prstGeom prst="cloudCallout">
            <a:avLst/>
          </a:prstGeom>
          <a:solidFill>
            <a:srgbClr val="C0F2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-облако 13"/>
          <p:cNvSpPr/>
          <p:nvPr/>
        </p:nvSpPr>
        <p:spPr>
          <a:xfrm rot="1943822">
            <a:off x="6674809" y="3638115"/>
            <a:ext cx="2508215" cy="1320635"/>
          </a:xfrm>
          <a:prstGeom prst="cloud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338" y="2010813"/>
            <a:ext cx="3826396" cy="38263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2878" y="2693463"/>
            <a:ext cx="3461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составе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 rot="1268065">
            <a:off x="6022258" y="1170076"/>
            <a:ext cx="2572092" cy="1734125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4744"/>
            <a:ext cx="250382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7744" y="1556792"/>
            <a:ext cx="1646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УУД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22092">
            <a:off x="6129953" y="1725021"/>
            <a:ext cx="222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838627">
            <a:off x="6827360" y="3900718"/>
            <a:ext cx="202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235602">
            <a:off x="1096099" y="3764059"/>
            <a:ext cx="1863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УУД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863080" y="0"/>
            <a:ext cx="8280920" cy="107721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Смысловое чтение – фундамент всех обозначенных в стандарте результатов</a:t>
            </a:r>
            <a:endParaRPr lang="ru-RU" sz="3200" i="1" dirty="0"/>
          </a:p>
        </p:txBody>
      </p:sp>
    </p:spTree>
    <p:extLst>
      <p:ext uri="{BB962C8B-B14F-4D97-AF65-F5344CB8AC3E}">
        <p14:creationId xmlns="" xmlns:p14="http://schemas.microsoft.com/office/powerpoint/2010/main" val="23695772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755576" y="1268760"/>
            <a:ext cx="77768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Цель смыслового чтения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максимально точно и полно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понять содержание текста,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уловить все детали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практически осмыслить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извлеченную информацию.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deti-knigi.com/media/k2/items/cache/258ee2700b8562b5d51ebf2117179b3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5184576" cy="4970712"/>
          </a:xfrm>
          <a:prstGeom prst="rect">
            <a:avLst/>
          </a:prstGeom>
          <a:noFill/>
        </p:spPr>
      </p:pic>
      <p:sp useBgFill="1"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95736" y="548680"/>
            <a:ext cx="4680520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i="1" dirty="0" smtClean="0"/>
              <a:t>«Чтение в кружок»</a:t>
            </a:r>
            <a:endParaRPr lang="ru-RU" sz="4000" i="1" dirty="0"/>
          </a:p>
        </p:txBody>
      </p:sp>
      <p:sp useBgFill="1">
        <p:nvSpPr>
          <p:cNvPr id="7" name="Содержимое 4"/>
          <p:cNvSpPr txBox="1">
            <a:spLocks/>
          </p:cNvSpPr>
          <p:nvPr/>
        </p:nvSpPr>
        <p:spPr>
          <a:xfrm>
            <a:off x="179512" y="1196752"/>
            <a:ext cx="3419872" cy="1106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«Чтение про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себя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вопросами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8" name="Содержимое 4"/>
          <p:cNvSpPr txBox="1">
            <a:spLocks/>
          </p:cNvSpPr>
          <p:nvPr/>
        </p:nvSpPr>
        <p:spPr>
          <a:xfrm>
            <a:off x="5868144" y="1196752"/>
            <a:ext cx="3024336" cy="110697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91440" tIns="45720" rIns="91440" bIns="45720" rtlCol="0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«Чтение</a:t>
            </a:r>
            <a:r>
              <a:rPr kumimoji="0" lang="ru-RU" sz="32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b="1" i="1" dirty="0" smtClean="0"/>
              <a:t>остановками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 descr="https://im0-tub-ru.yandex.net/i?id=40417534b4932e09879d243232e7ca97-l&amp;n=13"/>
          <p:cNvPicPr>
            <a:picLocks noChangeAspect="1" noChangeArrowheads="1"/>
          </p:cNvPicPr>
          <p:nvPr/>
        </p:nvPicPr>
        <p:blipFill>
          <a:blip r:embed="rId2" cstate="print"/>
          <a:srcRect l="1866" t="29375" r="2988" b="8043"/>
          <a:stretch>
            <a:fillRect/>
          </a:stretch>
        </p:blipFill>
        <p:spPr bwMode="auto">
          <a:xfrm>
            <a:off x="899592" y="2492896"/>
            <a:ext cx="7344816" cy="3528392"/>
          </a:xfrm>
          <a:prstGeom prst="rect">
            <a:avLst/>
          </a:prstGeom>
          <a:noFill/>
        </p:spPr>
      </p:pic>
      <p:sp useBgFill="1">
        <p:nvSpPr>
          <p:cNvPr id="4" name="Содержимое 4"/>
          <p:cNvSpPr txBox="1">
            <a:spLocks/>
          </p:cNvSpPr>
          <p:nvPr/>
        </p:nvSpPr>
        <p:spPr>
          <a:xfrm>
            <a:off x="2195736" y="764704"/>
            <a:ext cx="5688632" cy="132856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«Чтение с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пометами</a:t>
            </a: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000" b="1" i="1" dirty="0" smtClean="0"/>
              <a:t>			</a:t>
            </a:r>
            <a:r>
              <a:rPr lang="ru-RU" sz="4000" b="1" i="1" dirty="0" err="1" smtClean="0"/>
              <a:t>Инсерт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im0-tub-ru.yandex.net/i?id=e602ee9c6d058677f5d82021f769ecbd-l&amp;n=13"/>
          <p:cNvPicPr>
            <a:picLocks noChangeAspect="1" noChangeArrowheads="1"/>
          </p:cNvPicPr>
          <p:nvPr/>
        </p:nvPicPr>
        <p:blipFill>
          <a:blip r:embed="rId2" cstate="print"/>
          <a:srcRect l="4794" t="32365" r="4399" b="36094"/>
          <a:stretch>
            <a:fillRect/>
          </a:stretch>
        </p:blipFill>
        <p:spPr bwMode="auto">
          <a:xfrm>
            <a:off x="1043608" y="2132856"/>
            <a:ext cx="6912768" cy="2304256"/>
          </a:xfrm>
          <a:prstGeom prst="rect">
            <a:avLst/>
          </a:prstGeom>
          <a:noFill/>
        </p:spPr>
      </p:pic>
      <p:sp useBgFill="1">
        <p:nvSpPr>
          <p:cNvPr id="5" name="Содержимое 4"/>
          <p:cNvSpPr txBox="1">
            <a:spLocks/>
          </p:cNvSpPr>
          <p:nvPr/>
        </p:nvSpPr>
        <p:spPr>
          <a:xfrm>
            <a:off x="2771800" y="836712"/>
            <a:ext cx="3960440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«Таблица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ЗХУ»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Содержимое 4"/>
          <p:cNvSpPr txBox="1">
            <a:spLocks/>
          </p:cNvSpPr>
          <p:nvPr/>
        </p:nvSpPr>
        <p:spPr>
          <a:xfrm>
            <a:off x="1835696" y="764704"/>
            <a:ext cx="6120680" cy="132856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«Чтение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составлением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таблицы, схемы»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2636912"/>
          <a:ext cx="7488831" cy="2245211"/>
        </p:xfrm>
        <a:graphic>
          <a:graphicData uri="http://schemas.openxmlformats.org/drawingml/2006/table">
            <a:tbl>
              <a:tblPr/>
              <a:tblGrid>
                <a:gridCol w="2495811"/>
                <a:gridCol w="2496510"/>
                <a:gridCol w="2496510"/>
              </a:tblGrid>
              <a:tr h="4011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Ель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Лиственница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Отношение к свету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теневыносливая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светолюбивая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Форма шишки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конусовидная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округлая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6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Расположение хвоинок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одиночное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пучками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2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Продолжительность жизни хвоинок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5-7 лет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im0-tub-ru.yandex.net/i?id=befd98e231ba37e69333f10ea051d303-l&amp;n=13"/>
          <p:cNvPicPr>
            <a:picLocks noChangeAspect="1" noChangeArrowheads="1"/>
          </p:cNvPicPr>
          <p:nvPr/>
        </p:nvPicPr>
        <p:blipFill>
          <a:blip r:embed="rId2" cstate="print"/>
          <a:srcRect l="7560" t="37719" r="3881" b="14129"/>
          <a:stretch>
            <a:fillRect/>
          </a:stretch>
        </p:blipFill>
        <p:spPr bwMode="auto">
          <a:xfrm>
            <a:off x="1619672" y="2060848"/>
            <a:ext cx="5904656" cy="4320480"/>
          </a:xfrm>
          <a:prstGeom prst="rect">
            <a:avLst/>
          </a:prstGeom>
          <a:noFill/>
        </p:spPr>
      </p:pic>
      <p:sp useBgFill="1">
        <p:nvSpPr>
          <p:cNvPr id="3" name="Содержимое 4"/>
          <p:cNvSpPr txBox="1">
            <a:spLocks/>
          </p:cNvSpPr>
          <p:nvPr/>
        </p:nvSpPr>
        <p:spPr>
          <a:xfrm>
            <a:off x="1763688" y="620688"/>
            <a:ext cx="6120680" cy="132856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«Чтение</a:t>
            </a: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составлением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4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таблицы, схемы»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389</Words>
  <Application>Microsoft Office PowerPoint</Application>
  <PresentationFormat>Экран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Office Theme</vt:lpstr>
      <vt:lpstr>  ПРИЁМЫ ОБУЧЕНИЯ СМЫСЛОВОМУ ЧТЕНИЮ НА УРОКАХ В НАЧАЛЬНОЙ ШКОЛЕ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пк</cp:lastModifiedBy>
  <cp:revision>40</cp:revision>
  <dcterms:created xsi:type="dcterms:W3CDTF">2019-03-27T17:59:05Z</dcterms:created>
  <dcterms:modified xsi:type="dcterms:W3CDTF">2019-03-28T06:36:56Z</dcterms:modified>
</cp:coreProperties>
</file>