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image" Target="../media/image6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00306"/>
            <a:ext cx="7772400" cy="1100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415" cmpd="sng">
                  <a:solidFill>
                    <a:schemeClr val="accent3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«Система сопровождения развития ребенка раннего возраста».</a:t>
            </a:r>
            <a:endParaRPr lang="ru-RU" b="1" dirty="0">
              <a:ln w="18415" cmpd="sng">
                <a:solidFill>
                  <a:schemeClr val="accent3"/>
                </a:solidFill>
                <a:prstDash val="solid"/>
              </a:ln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4857760"/>
            <a:ext cx="7486680" cy="150019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Опыт работы воспитателя высшей квалификационной категории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«Детский сад № 5 комбинированного вида города Бокситогорска»</a:t>
            </a:r>
          </a:p>
          <a:p>
            <a:pPr algn="l"/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Афанасьевой Натальи Викторовны.</a:t>
            </a:r>
            <a:endParaRPr lang="ru-RU" sz="5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solnishko.obr-tacin.ru/images/news/karti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1905013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214546" y="214290"/>
            <a:ext cx="6715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УЧАСТНИКА ВСЕРОССИЙСКОГО КОНКУРСА «ДЕТСКИЕ САДЫ – ДЕТЯМ»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Номинация: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Лучший воспитатель детского сада. </a:t>
            </a:r>
          </a:p>
          <a:p>
            <a:r>
              <a:rPr lang="ru-RU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Подноминация</a:t>
            </a:r>
            <a:r>
              <a:rPr lang="ru-RU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Лучший воспитатель  групп раннего возраста.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чий стол\НАТАША\ПРЕЗЕНТАЦИЯ\Презентация\i (8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71340" y="5214950"/>
            <a:ext cx="2003655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9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Использование песенок,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и других форм русского народного творчества.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14422"/>
            <a:ext cx="57618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Использование пальчиковых игр.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857364"/>
            <a:ext cx="85010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Использование нетрадиционных форм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изодеятельности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728" y="6215082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N497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00034" y="2285992"/>
            <a:ext cx="1725444" cy="23655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N406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4282" y="4857760"/>
            <a:ext cx="1928826" cy="1459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N508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762221" y="2576166"/>
            <a:ext cx="2738473" cy="2710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аттестация 00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357950" y="2389180"/>
            <a:ext cx="2428892" cy="1889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питер 2013 00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857884" y="4500569"/>
            <a:ext cx="2357454" cy="1768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y2EwLVou6A4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357950" y="714356"/>
            <a:ext cx="1714512" cy="1234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Ранний возраст – это период от года до трех лет, когда ребенок начинает активно исследовать окружающий его мир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адик 0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8794" y="2714620"/>
            <a:ext cx="5160449" cy="3870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PIC_00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674332">
            <a:off x="390614" y="1675728"/>
            <a:ext cx="2763926" cy="2072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N566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14744" y="1285860"/>
            <a:ext cx="2428892" cy="1821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3EOVQUEQ54Q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358082" y="3571876"/>
            <a:ext cx="1646156" cy="2928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N560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42844" y="3929066"/>
            <a:ext cx="1476392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J8UX-36zuwM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 rot="1002995">
            <a:off x="7035021" y="1355361"/>
            <a:ext cx="1466953" cy="2746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785794"/>
            <a:ext cx="7715304" cy="128588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Условно работу воспитателя с детьми  раннего возраста можно разделить на два основных этапа: 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работа по адаптации детей раннего возраста к условиям ДОО;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-дальнейшая работа с детьми после их адаптации к условиям детского сада.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250033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/>
                <a:ea typeface="Times New Roman"/>
              </a:rPr>
              <a:t>Период адаптации детей к условиям дошкольного учреждения можно назвать наиболее сложным в работе воспитателя группы раннего возраста.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Адаптация-это процесс приспособления организма и личности ребенка к новой обстановке и новым условиям.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зависимости от продолжительности адаптацию делят на легкую, адаптацию средней тяжести и тяжелую.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426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072330" y="1785926"/>
            <a:ext cx="1620467" cy="2370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SAM_197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120452">
            <a:off x="5597649" y="1850961"/>
            <a:ext cx="1663345" cy="2217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_006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flipH="1">
            <a:off x="142844" y="1928802"/>
            <a:ext cx="1822781" cy="2190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SCN554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3108" y="1928802"/>
            <a:ext cx="1643074" cy="2190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DSCN5677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071934" y="1643050"/>
            <a:ext cx="1285884" cy="2515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D:\Рабочий стол\НАТАША\ПРЕЗЕНТАЦИЯ\Презентация\1468597064_3290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286644" y="5000636"/>
            <a:ext cx="2589627" cy="2071701"/>
          </a:xfrm>
          <a:prstGeom prst="rect">
            <a:avLst/>
          </a:prstGeom>
          <a:noFill/>
        </p:spPr>
      </p:pic>
      <p:pic>
        <p:nvPicPr>
          <p:cNvPr id="2052" name="Picture 4" descr="D:\Рабочий стол\НАТАША\ПРЕЗЕНТАЦИЯ\Презентация\animashki-multyashki-498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500042"/>
            <a:ext cx="885825" cy="85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n w="18415" cmpd="sng">
                  <a:solidFill>
                    <a:schemeClr val="accent3"/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 сопровождения развития ребенка раннего возраста включает в себя: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498317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Формы работы с родителями – традиционные и нетрадиционные.</a:t>
            </a:r>
          </a:p>
          <a:p>
            <a:pPr marL="457200" indent="-45720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-диагностика  (анкетирование);</a:t>
            </a:r>
          </a:p>
          <a:p>
            <a:pPr marL="457200" indent="-45720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-педагогическое просвещение (беседы, консультации, родительское собрание, оформление наглядной агитации, выставки);</a:t>
            </a:r>
          </a:p>
          <a:p>
            <a:pPr marL="457200" indent="-45720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-совместная деятельность  (создание предметно-развивающей среды, творческие  проекты).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500174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Задача: </a:t>
            </a:r>
            <a:r>
              <a:rPr lang="ru-RU" dirty="0" smtClean="0">
                <a:solidFill>
                  <a:srgbClr val="002060"/>
                </a:solidFill>
              </a:rPr>
              <a:t>обогатить родителей  педагогическими знаниями</a:t>
            </a:r>
            <a:endParaRPr lang="ru-RU" dirty="0"/>
          </a:p>
        </p:txBody>
      </p:sp>
      <p:pic>
        <p:nvPicPr>
          <p:cNvPr id="5" name="Рисунок 4" descr="0cS6CvPMCH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42845" y="4071942"/>
            <a:ext cx="1749770" cy="2285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GkgkN7NLems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143768" y="4000504"/>
            <a:ext cx="1857356" cy="2326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N496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72397" y="392860"/>
            <a:ext cx="1285884" cy="964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N496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0236382" flipH="1">
            <a:off x="6768169" y="769563"/>
            <a:ext cx="895605" cy="1194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N5019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500562" y="3786190"/>
            <a:ext cx="2393172" cy="1914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N5017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2000231" y="5072074"/>
            <a:ext cx="3482543" cy="1785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SCN5015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781064">
            <a:off x="7795427" y="1329684"/>
            <a:ext cx="1119164" cy="8393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DSCN5088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643570" y="5893587"/>
            <a:ext cx="1285884" cy="964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SCN5089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2071670" y="3643314"/>
            <a:ext cx="2286000" cy="1143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_tkcJa0pFkQ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928793" y="4429132"/>
            <a:ext cx="2313849" cy="2047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N404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763480">
            <a:off x="5357220" y="2981098"/>
            <a:ext cx="1428760" cy="2748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Создание специальной предметно-развивающей среды в группе, направленной на обеспечение всестороннего развития детей раннего возраста.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Принципы построения предметно-развивающей среды: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открытость;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гибкое зонирование;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стабильность – динамичность;</a:t>
            </a: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гендерный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подход.</a:t>
            </a:r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2143116"/>
            <a:ext cx="378621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Зона для приема пищи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специально организованной 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</p:txBody>
      </p:sp>
      <p:pic>
        <p:nvPicPr>
          <p:cNvPr id="5" name="Рисунок 4" descr="DSCN399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357950" y="5039252"/>
            <a:ext cx="2578261" cy="1533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YlgM2adsWOQ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20531192">
            <a:off x="7259786" y="3377996"/>
            <a:ext cx="1366479" cy="1906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000100" y="3786190"/>
            <a:ext cx="321471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Зона для развития движений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DSCN4029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20920678">
            <a:off x="245840" y="5245373"/>
            <a:ext cx="1888008" cy="123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gAxdR6gQKqA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21268540">
            <a:off x="4141109" y="5155878"/>
            <a:ext cx="1294369" cy="1643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Dqc4162Aos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0" y="1214438"/>
            <a:ext cx="2208213" cy="1655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4282" y="357166"/>
            <a:ext cx="257176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Зона игровых двигательных модулей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DSCN571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71736" y="1643050"/>
            <a:ext cx="1937973" cy="1643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N572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28926" y="142852"/>
            <a:ext cx="1214446" cy="1323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857752" y="214290"/>
            <a:ext cx="221457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«Жилая комната»</a:t>
            </a:r>
          </a:p>
        </p:txBody>
      </p:sp>
      <p:pic>
        <p:nvPicPr>
          <p:cNvPr id="9" name="Рисунок 8" descr="3AyRBEG6Kc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4876" y="1142984"/>
            <a:ext cx="1906574" cy="1429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N5719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7358082" y="214290"/>
            <a:ext cx="1428760" cy="1727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SCN5728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rot="20977661">
            <a:off x="6501706" y="1896276"/>
            <a:ext cx="1382130" cy="17223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DSCN5729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8001024" y="2071678"/>
            <a:ext cx="100457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3143240" y="3571876"/>
            <a:ext cx="300039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Зона развития сенсорных способностей</a:t>
            </a:r>
          </a:p>
        </p:txBody>
      </p:sp>
      <p:pic>
        <p:nvPicPr>
          <p:cNvPr id="14" name="Рисунок 13" descr="DSCN5538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214282" y="3714752"/>
            <a:ext cx="1546860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SAM_1970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1928794" y="4524359"/>
            <a:ext cx="1643074" cy="2190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4" descr="D:\Рабочий стол\НАТАША\Фото садик\для презентации\фото детский сад\Вика Белова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929058" y="4643446"/>
            <a:ext cx="2071702" cy="1948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3" descr="D:\Рабочий стол\НАТАША\Фото садик\для презентации\фото детский сад\-GHEloRs6Fs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429388" y="4786322"/>
            <a:ext cx="2348085" cy="1646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qVcDj0f5m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357950" y="857232"/>
            <a:ext cx="2384359" cy="19741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bakkYuvJ18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142852"/>
            <a:ext cx="1446602" cy="1928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DSCN566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4810" y="2071678"/>
            <a:ext cx="2285984" cy="1714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N565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214546" y="785794"/>
            <a:ext cx="1643074" cy="2092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4" descr="DSCN5552.JPG"/>
          <p:cNvPicPr>
            <a:picLocks noGrp="1" noChangeAspect="1"/>
          </p:cNvPicPr>
          <p:nvPr>
            <p:ph idx="4294967295"/>
          </p:nvPr>
        </p:nvPicPr>
        <p:blipFill>
          <a:blip r:embed="rId6" cstate="screen"/>
          <a:stretch>
            <a:fillRect/>
          </a:stretch>
        </p:blipFill>
        <p:spPr>
          <a:xfrm>
            <a:off x="142844" y="1071546"/>
            <a:ext cx="1874838" cy="2500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4282" y="142852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Зона развития мелкой моторики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142852"/>
            <a:ext cx="250033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Уголок экспериментирования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357562"/>
            <a:ext cx="257176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Уголок изобразительной деятельности</a:t>
            </a:r>
          </a:p>
        </p:txBody>
      </p:sp>
      <p:pic>
        <p:nvPicPr>
          <p:cNvPr id="11" name="Рисунок 10" descr="B3DvRzTKwf8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142844" y="4143380"/>
            <a:ext cx="2293456" cy="2419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SCN3981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2857488" y="4286256"/>
            <a:ext cx="3047973" cy="1785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DSCN4757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357950" y="4357694"/>
            <a:ext cx="2643174" cy="1982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DSCN5360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 rot="20755944" flipH="1">
            <a:off x="7143768" y="2500306"/>
            <a:ext cx="1357322" cy="1602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DSCN5355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 rot="20834277">
            <a:off x="4759253" y="5459436"/>
            <a:ext cx="1643074" cy="1232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DSCN5357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 rot="20455660">
            <a:off x="1368385" y="2374335"/>
            <a:ext cx="1619229" cy="1214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214942" y="3929066"/>
            <a:ext cx="264320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Уголок развития речи</a:t>
            </a:r>
          </a:p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9"/>
            <a:ext cx="835824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Постепенное привыкание детей к новым условиям.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(Сохранение в первые 2-3 недели имеющихся у малышей привычек).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Основные задачи: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Создание эмоционально благоприятной атмосферы в группе;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-Снятие эмоционального и мышечного напряжения;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-Снижение импульсивности, тревожности, агрессии у детей;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-Формирование чувства уверенности в окружающем;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-Формирование у детей доверия к воспитателю;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-Развитие навыков взаимодействия детей друг с другом;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-Помощь ребенку в освоении новой среды;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-Развитие игровых навыков.</a:t>
            </a:r>
          </a:p>
          <a:p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Рабочий стол\НАТАША\Фото садик\для презентации\фото детский сад\август 091.jpg"/>
          <p:cNvPicPr>
            <a:picLocks noChangeAspect="1" noChangeArrowheads="1"/>
          </p:cNvPicPr>
          <p:nvPr/>
        </p:nvPicPr>
        <p:blipFill>
          <a:blip r:embed="rId2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6643702" y="714356"/>
            <a:ext cx="2217988" cy="150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D:\Рабочий стол\НАТАША\Фото садик\для презентации\фото детский сад\EpB12UPj9r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48486" y="2143117"/>
            <a:ext cx="2095514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8596" y="3214686"/>
            <a:ext cx="6429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Наблюдение за состоянием здоровья и поведением детей.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071942"/>
            <a:ext cx="6429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5.Соблюдение режима дня, а также обеспечение двигательной активности детей.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SCN401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42844" y="4857760"/>
            <a:ext cx="1285884" cy="1872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pLF_SjVaW5w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286380" y="2000240"/>
            <a:ext cx="1633687" cy="1214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SCN4958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7572396" y="4071942"/>
            <a:ext cx="1428760" cy="2637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сад 04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714480" y="4857760"/>
            <a:ext cx="1393023" cy="1857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SCN5079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3357554" y="4857760"/>
            <a:ext cx="2153465" cy="1857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DSCN5094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643570" y="5072074"/>
            <a:ext cx="1762137" cy="13216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1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Проведение игровых сеансов, направленных на снижение уровня тревожности и улучшение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психо-эмоционального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состояния детей.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071547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n w="10541" cmpd="sng">
                  <a:noFill/>
                  <a:prstDash val="solid"/>
                </a:ln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Условия проведения  игр:</a:t>
            </a:r>
          </a:p>
          <a:p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500174"/>
            <a:ext cx="371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-Взрослый – инициатор.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-Взрослый – активный участник.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-Учет возможностей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-Добровольность участия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-Похвала и подбадривание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-Многократное повторение игр.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1000108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Игры для детей </a:t>
            </a:r>
            <a:r>
              <a:rPr lang="ru-RU" b="1" u="sng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раннего возраста:</a:t>
            </a:r>
            <a:endParaRPr lang="ru-RU" b="1" u="sng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643050"/>
            <a:ext cx="3357586" cy="4390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Игры-забавы;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Хороводные игры;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-Игры, направленные на сближение детей с педагогом и друг с другом;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-Игры с песком и водой;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-Подвижные игры;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-Игры-знакомства;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-Пальчиковые игры;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-Игры с прищепками;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-Игры с предметами;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-Игры, направленные на освоение ребенком окружающего мира.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10" name="Рисунок 9" descr="vYEdWb2DdYg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215206" y="928670"/>
            <a:ext cx="1686321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6XT0lrNZz-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357562"/>
            <a:ext cx="2216139" cy="1662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Ty5k1RXY-Fk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571736" y="3286124"/>
            <a:ext cx="1752598" cy="2075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для аттес. ФОТО 03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42844" y="5214950"/>
            <a:ext cx="2031973" cy="1428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SCN5526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500430" y="1285860"/>
            <a:ext cx="1023935" cy="1535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DSCN554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929190" y="5625695"/>
            <a:ext cx="1643074" cy="1232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DSCN5712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571736" y="5500702"/>
            <a:ext cx="1619229" cy="1214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DSCN5556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215206" y="4357694"/>
            <a:ext cx="1696635" cy="2262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DSCN5732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 rot="478017">
            <a:off x="7616115" y="2660062"/>
            <a:ext cx="1404854" cy="1873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497</Words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«Система сопровождения развития ребенка раннего возраста».</vt:lpstr>
      <vt:lpstr>Ранний возраст – это период от года до трех лет, когда ребенок начинает активно исследовать окружающий его мир. </vt:lpstr>
      <vt:lpstr>Условно работу воспитателя с детьми  раннего возраста можно разделить на два основных этапа:  - работа по адаптации детей раннего возраста к условиям ДОО; -дальнейшая работа с детьми после их адаптации к условиям детского сада.  </vt:lpstr>
      <vt:lpstr>Система сопровождения развития ребенка раннего возраста включает в себя:</vt:lpstr>
      <vt:lpstr>2. Создание специальной предметно-развивающей среды в группе, направленной на обеспечение всестороннего развития детей раннего возраста.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Volodya</dc:creator>
  <cp:lastModifiedBy>Volodya</cp:lastModifiedBy>
  <cp:revision>95</cp:revision>
  <dcterms:created xsi:type="dcterms:W3CDTF">2017-11-04T05:09:14Z</dcterms:created>
  <dcterms:modified xsi:type="dcterms:W3CDTF">2019-12-14T07:24:53Z</dcterms:modified>
</cp:coreProperties>
</file>