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D1F8-59D9-4774-82B8-B403D5FBDAEE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F532BB6-6CB2-40CC-AAAE-95E48A191B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D1F8-59D9-4774-82B8-B403D5FBDAEE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32BB6-6CB2-40CC-AAAE-95E48A191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F532BB6-6CB2-40CC-AAAE-95E48A191B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D1F8-59D9-4774-82B8-B403D5FBDAEE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D1F8-59D9-4774-82B8-B403D5FBDAEE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F532BB6-6CB2-40CC-AAAE-95E48A191B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D1F8-59D9-4774-82B8-B403D5FBDAEE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F532BB6-6CB2-40CC-AAAE-95E48A191B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F7CD1F8-59D9-4774-82B8-B403D5FBDAEE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32BB6-6CB2-40CC-AAAE-95E48A191B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D1F8-59D9-4774-82B8-B403D5FBDAEE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F532BB6-6CB2-40CC-AAAE-95E48A191B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D1F8-59D9-4774-82B8-B403D5FBDAEE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F532BB6-6CB2-40CC-AAAE-95E48A191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D1F8-59D9-4774-82B8-B403D5FBDAEE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F532BB6-6CB2-40CC-AAAE-95E48A191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F532BB6-6CB2-40CC-AAAE-95E48A191B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D1F8-59D9-4774-82B8-B403D5FBDAEE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F532BB6-6CB2-40CC-AAAE-95E48A191B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F7CD1F8-59D9-4774-82B8-B403D5FBDAEE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F7CD1F8-59D9-4774-82B8-B403D5FBDAEE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F532BB6-6CB2-40CC-AAAE-95E48A191B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coollady.ru/puc/3/shkola/b/19_1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3352800" cy="4762500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643306" y="642918"/>
            <a:ext cx="52149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00FF"/>
                </a:solidFill>
                <a:latin typeface="Impact" pitchFamily="34" charset="0"/>
              </a:rPr>
              <a:t>ПСИХОЛОГИЧЕСКАЯ ГОТОВНОСТЬ </a:t>
            </a:r>
          </a:p>
          <a:p>
            <a:r>
              <a:rPr lang="ru-RU" sz="4800" dirty="0" smtClean="0">
                <a:solidFill>
                  <a:srgbClr val="0000FF"/>
                </a:solidFill>
                <a:latin typeface="Impact" pitchFamily="34" charset="0"/>
              </a:rPr>
              <a:t>К ШКОЛЕ</a:t>
            </a:r>
            <a:endParaRPr lang="ru-RU" sz="4800" dirty="0">
              <a:solidFill>
                <a:srgbClr val="0000FF"/>
              </a:solidFill>
              <a:latin typeface="Impac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2034" y="5000636"/>
            <a:ext cx="407196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Учитель начальных классов:</a:t>
            </a:r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Драгунова Наталья Михайловна,</a:t>
            </a:r>
          </a:p>
          <a:p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Государственное бюджетное общеобразовательное учреждение города Москвы «Школа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№2075»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РУССКИЙ ЯЗЫК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2000240"/>
            <a:ext cx="21621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785786" y="4857760"/>
            <a:ext cx="37147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Канакина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В.П., Горецкий В.Г.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Русский язык.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Учебник: 1 класс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2000240"/>
            <a:ext cx="2286000" cy="2876550"/>
          </a:xfrm>
          <a:prstGeom prst="rect">
            <a:avLst/>
          </a:prstGeom>
          <a:noFill/>
          <a:ln w="9525">
            <a:solidFill>
              <a:schemeClr val="accent6"/>
            </a:solidFill>
            <a:miter lim="800000"/>
            <a:headEnd/>
            <a:tailEnd/>
          </a:ln>
        </p:spPr>
      </p:pic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4572000" y="4857760"/>
            <a:ext cx="392909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Русский язык.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Рабочая тетрадь: 1 класс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ЛИТЕРАТУРНОЕ ЧТЕНИЕ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000240"/>
            <a:ext cx="21717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28926" y="2000240"/>
            <a:ext cx="21717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28596" y="4857760"/>
            <a:ext cx="450059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Климанова Л. Ф., Горецкий В. Г.,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Голованова М. В. и др.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Литературное чтение: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Учебник: 1 класс: В 2 ч.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15140" y="2000240"/>
            <a:ext cx="21907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5429224" y="4857760"/>
            <a:ext cx="35719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Бойкина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М. В., Виноградская Л. 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Литературное чтение: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Рабочая тетрадь: 1 класс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МАТЕМАТИКА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214282" y="2000240"/>
            <a:ext cx="2286000" cy="285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1736" y="2000240"/>
            <a:ext cx="2286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14282" y="4857760"/>
            <a:ext cx="464347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Моро М.И., Волкова С.И., Степанова С.В. и др.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Математика: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Учебник: 1 класс: В 2 ч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7818" y="2000240"/>
            <a:ext cx="2000250" cy="2857500"/>
          </a:xfrm>
          <a:prstGeom prst="rect">
            <a:avLst/>
          </a:prstGeom>
          <a:noFill/>
          <a:ln w="9525">
            <a:solidFill>
              <a:schemeClr val="accent6"/>
            </a:solidFill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58016" y="1357298"/>
            <a:ext cx="2000250" cy="2857500"/>
          </a:xfrm>
          <a:prstGeom prst="rect">
            <a:avLst/>
          </a:prstGeom>
          <a:noFill/>
          <a:ln w="9525">
            <a:solidFill>
              <a:schemeClr val="accent6"/>
            </a:solidFill>
            <a:miter lim="800000"/>
            <a:headEnd/>
            <a:tailEnd/>
          </a:ln>
        </p:spPr>
      </p:pic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5357818" y="4857760"/>
            <a:ext cx="36433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Моро М.И., Волкова С.И.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Математика: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Рабочая тетрадь: 1 класс: В 2 ч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ОКРУЖАЮЩИЙ МИР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000240"/>
            <a:ext cx="22098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1357298"/>
            <a:ext cx="22098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14282" y="4857760"/>
            <a:ext cx="36433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Плешаков А.А.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Окружающий мир.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Учебник: 1 класс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86380" y="2000240"/>
            <a:ext cx="22098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43702" y="1357298"/>
            <a:ext cx="2209419" cy="285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5286380" y="4857760"/>
            <a:ext cx="37147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Плешаков А.А.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Окружающий мир.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Рабочая тетрадь: 1 класс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868" y="4286256"/>
            <a:ext cx="1528766" cy="207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ТЕХНОЛОГИЯ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2000240"/>
            <a:ext cx="21812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2000240"/>
            <a:ext cx="21717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857224" y="4857760"/>
            <a:ext cx="335758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Роговцева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Н. И.,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Богданова Н. В.,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Фрейтаг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И. П.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Технология: Учебник: 1 класс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4500562" y="4857760"/>
            <a:ext cx="378621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Роговцева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Н. И.,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Богданова Н. В.,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Фрейтаг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И. П.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Технология: Рабочая тетрадь: 1 класс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МУЗЫКА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2000240"/>
            <a:ext cx="20383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785786" y="4857760"/>
            <a:ext cx="307183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Критская Е. Д.,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Сергеева Г. П.,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Шмагина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Т. С.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Музыка: Учебник: 1 класс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2000240"/>
            <a:ext cx="215265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4786314" y="4643446"/>
            <a:ext cx="37147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Критская Е. Д.,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Сергеева Г. П.,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Шмагина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Т. С.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Музыка: Рабочая тетрадь: 1 класс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ИЗОБРАЗИТЕЛЬНОЕ ИСКУССТВО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68" y="2000240"/>
            <a:ext cx="19526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500166" y="4857760"/>
            <a:ext cx="657229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Неменская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Л.А.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Изобразительное искусство: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 изображаешь, украшаешь и строишь: 1 класс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 Под ред. Б. М.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Неменского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школа">
            <a:hlinkClick r:id="rId2" tooltip="http://www.coollady.ru/puc/3/shkola/b/19_1.jpg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28926" y="3714752"/>
            <a:ext cx="3286148" cy="191838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ШКОЛЬНАЯ ГОТОВНОСТЬ</a:t>
            </a:r>
            <a:endParaRPr lang="ru-RU" sz="4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/>
              <a:t>ПЕДАГОГИЧЕСКАЯ</a:t>
            </a:r>
          </a:p>
          <a:p>
            <a:pPr algn="ctr">
              <a:buNone/>
            </a:pPr>
            <a:r>
              <a:rPr lang="ru-RU" sz="3200" b="1" dirty="0" smtClean="0"/>
              <a:t>ФИЗИЧЕСКАЯ</a:t>
            </a:r>
            <a:endParaRPr lang="ru-RU" sz="3200" dirty="0" smtClean="0"/>
          </a:p>
          <a:p>
            <a:pPr algn="ctr">
              <a:buNone/>
            </a:pPr>
            <a:r>
              <a:rPr lang="ru-RU" sz="3200" b="1" dirty="0" smtClean="0"/>
              <a:t>ПСИХОЛОГИЧЕСКАЯ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3200" b="1" dirty="0" smtClean="0"/>
              <a:t>Интеллектуальная </a:t>
            </a:r>
          </a:p>
          <a:p>
            <a:pPr>
              <a:buFont typeface="Wingdings" pitchFamily="2" charset="2"/>
              <a:buChar char="q"/>
            </a:pPr>
            <a:r>
              <a:rPr lang="ru-RU" sz="3200" b="1" dirty="0" smtClean="0"/>
              <a:t>Мотивационная</a:t>
            </a:r>
          </a:p>
          <a:p>
            <a:pPr>
              <a:buFont typeface="Wingdings" pitchFamily="2" charset="2"/>
              <a:buChar char="q"/>
            </a:pPr>
            <a:r>
              <a:rPr lang="ru-RU" sz="3200" b="1" dirty="0" smtClean="0"/>
              <a:t>Коммуникативная</a:t>
            </a:r>
          </a:p>
          <a:p>
            <a:pPr>
              <a:buFont typeface="Wingdings" pitchFamily="2" charset="2"/>
              <a:buChar char="q"/>
            </a:pPr>
            <a:r>
              <a:rPr lang="ru-RU" sz="3200" b="1" dirty="0" smtClean="0"/>
              <a:t>Эмоционально-волевая</a:t>
            </a:r>
            <a:endParaRPr lang="ru-RU" sz="3200" b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ПСИХОЛОГИЧЕСКАЯ ГОТОВНОСТЬ</a:t>
            </a:r>
            <a:endParaRPr lang="ru-RU" sz="3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57950" y="1643051"/>
            <a:ext cx="2309812" cy="2305193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ИНТЕЛЛЕКТУАЛЬНАЯ  ГОТОВНОСТЬ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214422"/>
            <a:ext cx="8503920" cy="5429288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ru-RU" sz="6400" b="1" dirty="0" err="1" smtClean="0"/>
              <a:t>дифференцированность</a:t>
            </a:r>
            <a:r>
              <a:rPr lang="ru-RU" sz="6400" b="1" dirty="0" smtClean="0"/>
              <a:t> восприятия как основа мышления;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ru-RU" sz="6400" b="1" dirty="0" smtClean="0"/>
              <a:t>развитое воображение;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ru-RU" sz="6400" b="1" dirty="0" smtClean="0"/>
              <a:t>хорошая ориентировка в пространстве и времени;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ru-RU" sz="6400" b="1" dirty="0" smtClean="0"/>
              <a:t>развитое наглядно-образное мышление (умение выделять существенное в    явлениях окружающей действительности, а также умение сравнивать их, видеть сходное и отличное);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ru-RU" sz="6400" b="1" dirty="0" smtClean="0"/>
              <a:t>развитая тонкая моторика рук (владение карандашом, ручкой, ножницами, навыки рисования);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ru-RU" sz="6400" b="1" dirty="0" smtClean="0"/>
              <a:t>хорошая память;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ru-RU" sz="6400" b="1" dirty="0" smtClean="0"/>
              <a:t>развита регулирующая функция речи (выполняет словесные инструкции);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ru-RU" sz="6400" b="1" dirty="0" smtClean="0"/>
              <a:t>интеллектуальная активность (умение превратить учебную задачу в самостоятельную цель деятельности);</a:t>
            </a:r>
          </a:p>
          <a:p>
            <a:pPr>
              <a:lnSpc>
                <a:spcPct val="120000"/>
              </a:lnSpc>
              <a:buFont typeface="Wingdings" pitchFamily="2" charset="2"/>
              <a:buChar char="q"/>
            </a:pPr>
            <a:r>
              <a:rPr lang="ru-RU" sz="6400" b="1" dirty="0" smtClean="0"/>
              <a:t>предпосылки абстрактно-логического мышления (способность понимать символы, способность сформулировать вопросы, способность самостоятельно рассуждать, находить причины явлений и делать простые выводы).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МОТИВАЦИОННАЯ  ГОТОВНОСТЬ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sz="1600" b="1" dirty="0" smtClean="0"/>
              <a:t> выраженность познавательных интересов;</a:t>
            </a:r>
          </a:p>
          <a:p>
            <a:pPr>
              <a:buNone/>
            </a:pPr>
            <a:endParaRPr lang="ru-RU" sz="1600" b="1" dirty="0" smtClean="0"/>
          </a:p>
          <a:p>
            <a:pPr>
              <a:buFont typeface="Wingdings" pitchFamily="2" charset="2"/>
              <a:buChar char="q"/>
            </a:pPr>
            <a:r>
              <a:rPr lang="ru-RU" sz="1600" b="1" dirty="0" smtClean="0"/>
              <a:t> стремление освоить роль школьника (хочет ходить в школу и т. п.);</a:t>
            </a:r>
          </a:p>
          <a:p>
            <a:endParaRPr lang="ru-RU" sz="1600" b="1" dirty="0" smtClean="0"/>
          </a:p>
          <a:p>
            <a:pPr>
              <a:buFont typeface="Wingdings" pitchFamily="2" charset="2"/>
              <a:buChar char="q"/>
            </a:pPr>
            <a:r>
              <a:rPr lang="ru-RU" sz="1600" b="1" dirty="0" smtClean="0"/>
              <a:t> принятие системы требований, предъявляемой школой и учителем.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12" descr="C:\Documents and Settings\User\Рабочий стол\Таня\Школа - клипарт_  Картинки  Статьи  COOLLADY женский сайт.files\13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3429000"/>
            <a:ext cx="2271698" cy="2639558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3429000"/>
            <a:ext cx="2557450" cy="2668643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КОММУНИКАТИВНАЯ ГОТОВНОСТЬ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sz="2600" b="1" dirty="0" smtClean="0"/>
              <a:t> желание общаться со взрослыми и детьми;</a:t>
            </a:r>
          </a:p>
          <a:p>
            <a:endParaRPr lang="ru-RU" sz="2600" b="1" dirty="0" smtClean="0"/>
          </a:p>
          <a:p>
            <a:pPr>
              <a:buFont typeface="Wingdings" pitchFamily="2" charset="2"/>
              <a:buChar char="q"/>
            </a:pPr>
            <a:r>
              <a:rPr lang="ru-RU" sz="2600" b="1" dirty="0" smtClean="0"/>
              <a:t>умение установить контакт с учителем;</a:t>
            </a:r>
          </a:p>
          <a:p>
            <a:pPr>
              <a:buNone/>
            </a:pPr>
            <a:r>
              <a:rPr lang="ru-RU" sz="2600" b="1" dirty="0" smtClean="0"/>
              <a:t> </a:t>
            </a:r>
          </a:p>
          <a:p>
            <a:pPr>
              <a:buFont typeface="Wingdings" pitchFamily="2" charset="2"/>
              <a:buChar char="q"/>
            </a:pPr>
            <a:r>
              <a:rPr lang="ru-RU" sz="2600" b="1" dirty="0" smtClean="0"/>
              <a:t>сохранение чувства дистанции;</a:t>
            </a:r>
          </a:p>
          <a:p>
            <a:pPr>
              <a:buNone/>
            </a:pPr>
            <a:r>
              <a:rPr lang="ru-RU" sz="2600" b="1" dirty="0" smtClean="0"/>
              <a:t> </a:t>
            </a:r>
          </a:p>
          <a:p>
            <a:pPr>
              <a:buFont typeface="Wingdings" pitchFamily="2" charset="2"/>
              <a:buChar char="q"/>
            </a:pPr>
            <a:r>
              <a:rPr lang="ru-RU" sz="2600" b="1" dirty="0" smtClean="0"/>
              <a:t>способность к личностному контакту со взрослым (в противовес ситуативному);</a:t>
            </a:r>
          </a:p>
          <a:p>
            <a:pPr>
              <a:buNone/>
            </a:pPr>
            <a:r>
              <a:rPr lang="ru-RU" sz="2600" b="1" dirty="0" smtClean="0"/>
              <a:t> </a:t>
            </a:r>
          </a:p>
          <a:p>
            <a:pPr>
              <a:buFont typeface="Wingdings" pitchFamily="2" charset="2"/>
              <a:buChar char="q"/>
            </a:pPr>
            <a:r>
              <a:rPr lang="ru-RU" sz="2600" b="1" dirty="0" smtClean="0"/>
              <a:t>умение устанавливать контакт со сверстниками;</a:t>
            </a:r>
          </a:p>
          <a:p>
            <a:pPr>
              <a:buNone/>
            </a:pPr>
            <a:r>
              <a:rPr lang="ru-RU" sz="2600" b="1" dirty="0" smtClean="0"/>
              <a:t> </a:t>
            </a:r>
          </a:p>
          <a:p>
            <a:pPr>
              <a:buFont typeface="Wingdings" pitchFamily="2" charset="2"/>
              <a:buChar char="q"/>
            </a:pPr>
            <a:r>
              <a:rPr lang="ru-RU" sz="2600" b="1" dirty="0" smtClean="0"/>
              <a:t>умение войти  в детский коллектив и найти свое место в нем;</a:t>
            </a:r>
          </a:p>
          <a:p>
            <a:pPr>
              <a:buNone/>
            </a:pPr>
            <a:r>
              <a:rPr lang="ru-RU" sz="2600" b="1" dirty="0" smtClean="0"/>
              <a:t> </a:t>
            </a:r>
          </a:p>
          <a:p>
            <a:pPr>
              <a:buFont typeface="Wingdings" pitchFamily="2" charset="2"/>
              <a:buChar char="q"/>
            </a:pPr>
            <a:r>
              <a:rPr lang="ru-RU" sz="2600" b="1" dirty="0" smtClean="0"/>
              <a:t>умение выполнять совместную работу;</a:t>
            </a:r>
          </a:p>
          <a:p>
            <a:pPr>
              <a:buNone/>
            </a:pPr>
            <a:r>
              <a:rPr lang="ru-RU" sz="2600" b="1" dirty="0" smtClean="0"/>
              <a:t> </a:t>
            </a:r>
          </a:p>
          <a:p>
            <a:pPr>
              <a:buFont typeface="Wingdings" pitchFamily="2" charset="2"/>
              <a:buChar char="q"/>
            </a:pPr>
            <a:r>
              <a:rPr lang="ru-RU" sz="2600" b="1" dirty="0" smtClean="0"/>
              <a:t> умение поддерживать равноправные взаимоотношения со сверстниками.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ЭМОЦИОНАЛЬНО-ВОЛЕВАЯ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700" b="1" dirty="0" smtClean="0"/>
              <a:t>умение управлять своим поведением (на уроке, во время перемены);</a:t>
            </a:r>
          </a:p>
          <a:p>
            <a:pPr>
              <a:buNone/>
            </a:pPr>
            <a:r>
              <a:rPr lang="ru-RU" sz="1700" b="1" dirty="0" smtClean="0"/>
              <a:t> </a:t>
            </a:r>
          </a:p>
          <a:p>
            <a:pPr>
              <a:buFont typeface="Wingdings" pitchFamily="2" charset="2"/>
              <a:buChar char="q"/>
            </a:pPr>
            <a:r>
              <a:rPr lang="ru-RU" sz="1700" b="1" dirty="0" smtClean="0"/>
              <a:t>сохранение работоспособности в течение одного урока и в течение учебного дня;</a:t>
            </a:r>
          </a:p>
          <a:p>
            <a:endParaRPr lang="ru-RU" sz="1700" b="1" dirty="0" smtClean="0"/>
          </a:p>
          <a:p>
            <a:pPr>
              <a:buFont typeface="Wingdings" pitchFamily="2" charset="2"/>
              <a:buChar char="q"/>
            </a:pPr>
            <a:r>
              <a:rPr lang="ru-RU" sz="1700" b="1" dirty="0" smtClean="0"/>
              <a:t> эмоциональная устойчивость (регуляция эмоций);</a:t>
            </a:r>
          </a:p>
          <a:p>
            <a:pPr>
              <a:buNone/>
            </a:pPr>
            <a:r>
              <a:rPr lang="ru-RU" sz="1700" b="1" dirty="0" smtClean="0"/>
              <a:t> </a:t>
            </a:r>
          </a:p>
          <a:p>
            <a:pPr>
              <a:buFont typeface="Wingdings" pitchFamily="2" charset="2"/>
              <a:buChar char="q"/>
            </a:pPr>
            <a:r>
              <a:rPr lang="ru-RU" sz="1700" b="1" dirty="0" smtClean="0"/>
              <a:t>произвольная регуляция внимания (концентрация, устойчивость, переключение внимания);</a:t>
            </a:r>
          </a:p>
          <a:p>
            <a:endParaRPr lang="ru-RU" sz="1700" b="1" dirty="0" smtClean="0"/>
          </a:p>
          <a:p>
            <a:pPr>
              <a:buFont typeface="Wingdings" pitchFamily="2" charset="2"/>
              <a:buChar char="q"/>
            </a:pPr>
            <a:r>
              <a:rPr lang="ru-RU" sz="1700" b="1" dirty="0" smtClean="0"/>
              <a:t>умение задерживать свои импульсы (например, не перебивать других в разговоре);</a:t>
            </a:r>
          </a:p>
          <a:p>
            <a:pPr>
              <a:buNone/>
            </a:pPr>
            <a:r>
              <a:rPr lang="ru-RU" sz="1700" b="1" dirty="0" smtClean="0"/>
              <a:t> </a:t>
            </a:r>
          </a:p>
          <a:p>
            <a:pPr>
              <a:buFont typeface="Wingdings" pitchFamily="2" charset="2"/>
              <a:buChar char="q"/>
            </a:pPr>
            <a:r>
              <a:rPr lang="ru-RU" sz="1700" b="1" dirty="0" smtClean="0"/>
              <a:t> умение продлить действие, приложив к этому волевое усилие.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00430" y="1428736"/>
            <a:ext cx="5500726" cy="457200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«Быть готовым к школе – </a:t>
            </a:r>
          </a:p>
          <a:p>
            <a:pPr>
              <a:buNone/>
            </a:pPr>
            <a:r>
              <a:rPr lang="ru-RU" b="1" dirty="0" smtClean="0"/>
              <a:t>не значит уметь читать, </a:t>
            </a:r>
          </a:p>
          <a:p>
            <a:pPr>
              <a:buNone/>
            </a:pPr>
            <a:r>
              <a:rPr lang="ru-RU" b="1" dirty="0" smtClean="0"/>
              <a:t>писать и считать.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Быть готовым к школе </a:t>
            </a:r>
          </a:p>
          <a:p>
            <a:pPr>
              <a:buNone/>
            </a:pPr>
            <a:r>
              <a:rPr lang="ru-RU" b="1" dirty="0" smtClean="0"/>
              <a:t>значит быть готовым всему </a:t>
            </a:r>
          </a:p>
          <a:p>
            <a:pPr>
              <a:buNone/>
            </a:pPr>
            <a:r>
              <a:rPr lang="ru-RU" b="1" dirty="0" smtClean="0"/>
              <a:t>этому научиться» </a:t>
            </a:r>
          </a:p>
          <a:p>
            <a:pPr>
              <a:buNone/>
            </a:pPr>
            <a:endParaRPr lang="ru-RU" b="1" dirty="0" smtClean="0"/>
          </a:p>
          <a:p>
            <a:pPr algn="r">
              <a:buNone/>
            </a:pPr>
            <a:r>
              <a:rPr lang="ru-RU" b="1" dirty="0" smtClean="0"/>
              <a:t>(</a:t>
            </a:r>
            <a:r>
              <a:rPr lang="ru-RU" b="1" dirty="0" err="1" smtClean="0"/>
              <a:t>Венгер</a:t>
            </a:r>
            <a:r>
              <a:rPr lang="ru-RU" b="1" dirty="0" smtClean="0"/>
              <a:t> Л. А.) 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357298"/>
            <a:ext cx="3381375" cy="47625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71451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ОБУЧЕНИЕ ГРАМОТЕ И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 РАЗВИТИЕ РЕЧИ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000240"/>
            <a:ext cx="21336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28860" y="2000240"/>
            <a:ext cx="21336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71472" y="4857760"/>
            <a:ext cx="3786214" cy="603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Горецкий В. Г.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Азбука. Учебник: 1 класс: В 2 ч.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2285992"/>
            <a:ext cx="3929090" cy="218122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286380" y="4857760"/>
            <a:ext cx="33575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Илюхина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В. А.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Чудо-прописи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1, 2, 3, 4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210</TotalTime>
  <Words>487</Words>
  <Application>Microsoft Office PowerPoint</Application>
  <PresentationFormat>Экран (4:3)</PresentationFormat>
  <Paragraphs>120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Официальная</vt:lpstr>
      <vt:lpstr>Слайд 1</vt:lpstr>
      <vt:lpstr>ШКОЛЬНАЯ ГОТОВНОСТЬ</vt:lpstr>
      <vt:lpstr>ПСИХОЛОГИЧЕСКАЯ ГОТОВНОСТЬ</vt:lpstr>
      <vt:lpstr>ИНТЕЛЛЕКТУАЛЬНАЯ  ГОТОВНОСТЬ</vt:lpstr>
      <vt:lpstr>МОТИВАЦИОННАЯ  ГОТОВНОСТЬ</vt:lpstr>
      <vt:lpstr>КОММУНИКАТИВНАЯ ГОТОВНОСТЬ</vt:lpstr>
      <vt:lpstr>ЭМОЦИОНАЛЬНО-ВОЛЕВАЯ</vt:lpstr>
      <vt:lpstr>Слайд 8</vt:lpstr>
      <vt:lpstr>ОБУЧЕНИЕ ГРАМОТЕ И  РАЗВИТИЕ РЕЧИ </vt:lpstr>
      <vt:lpstr>РУССКИЙ ЯЗЫК</vt:lpstr>
      <vt:lpstr>ЛИТЕРАТУРНОЕ ЧТЕНИЕ</vt:lpstr>
      <vt:lpstr>МАТЕМАТИКА</vt:lpstr>
      <vt:lpstr>ОКРУЖАЮЩИЙ МИР</vt:lpstr>
      <vt:lpstr>ТЕХНОЛОГИЯ</vt:lpstr>
      <vt:lpstr>МУЗЫКА</vt:lpstr>
      <vt:lpstr>ИЗОБРАЗИТЕЛЬНОЕ ИСКУССТВО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53</cp:revision>
  <dcterms:created xsi:type="dcterms:W3CDTF">2012-05-15T18:15:03Z</dcterms:created>
  <dcterms:modified xsi:type="dcterms:W3CDTF">2019-12-14T07:19:38Z</dcterms:modified>
</cp:coreProperties>
</file>