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87145-93A8-4E73-804E-1D97DA5BDA3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BF60B-9E11-4A88-9A90-48F4B7DC64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3108" y="857232"/>
            <a:ext cx="578647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речи   дошкольников в сюжетно    – ролевой  игре.</a:t>
            </a:r>
            <a:endParaRPr lang="ru-RU" sz="4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4500570"/>
            <a:ext cx="2670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: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Кунакбаева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З.Н.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noFill/>
          </a:ln>
        </p:spPr>
      </p:pic>
      <p:pic>
        <p:nvPicPr>
          <p:cNvPr id="3074" name="Picture 2" descr="https://pp.userapi.com/c845124/v845124964/f501/K2KluRE7gX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28604"/>
            <a:ext cx="3024166" cy="3276619"/>
          </a:xfrm>
          <a:prstGeom prst="wedgeEllipseCallout">
            <a:avLst/>
          </a:prstGeom>
          <a:noFill/>
          <a:ln w="57150">
            <a:solidFill>
              <a:srgbClr val="FFC000"/>
            </a:solidFill>
          </a:ln>
        </p:spPr>
      </p:pic>
      <p:pic>
        <p:nvPicPr>
          <p:cNvPr id="3076" name="Picture 4" descr="https://sun1-7.userapi.com/c840536/v840536676/69dc3/yb_H649nkR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428604"/>
            <a:ext cx="3251211" cy="3214710"/>
          </a:xfrm>
          <a:prstGeom prst="wedgeEllipseCallout">
            <a:avLst>
              <a:gd name="adj1" fmla="val -7957"/>
              <a:gd name="adj2" fmla="val 64556"/>
            </a:avLst>
          </a:prstGeom>
          <a:noFill/>
          <a:ln w="57150">
            <a:solidFill>
              <a:srgbClr val="FFC000"/>
            </a:solidFill>
          </a:ln>
        </p:spPr>
      </p:pic>
      <p:pic>
        <p:nvPicPr>
          <p:cNvPr id="3078" name="Picture 6" descr="https://pp.userapi.com/c846017/v846017676/cecc/p6KdaYjNXp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3286124"/>
            <a:ext cx="4346551" cy="2357455"/>
          </a:xfrm>
          <a:prstGeom prst="wedgeEllipseCallout">
            <a:avLst/>
          </a:prstGeom>
          <a:noFill/>
          <a:ln w="57150">
            <a:solidFill>
              <a:srgbClr val="FFC00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pp.userapi.com/c847016/v847016676/cbec/a_QhAEtF4D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571480"/>
            <a:ext cx="3238480" cy="3000396"/>
          </a:xfrm>
          <a:prstGeom prst="round2DiagRect">
            <a:avLst/>
          </a:prstGeom>
          <a:noFill/>
          <a:ln w="57150">
            <a:solidFill>
              <a:srgbClr val="FFC000"/>
            </a:solidFill>
          </a:ln>
        </p:spPr>
      </p:pic>
      <p:pic>
        <p:nvPicPr>
          <p:cNvPr id="2054" name="Picture 6" descr="https://sun1-2.userapi.com/c830709/v830709676/b087a/SOodj8YLdH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642918"/>
            <a:ext cx="3394087" cy="2873390"/>
          </a:xfrm>
          <a:prstGeom prst="round2DiagRect">
            <a:avLst/>
          </a:prstGeom>
          <a:noFill/>
          <a:ln w="57150">
            <a:solidFill>
              <a:srgbClr val="FFC000"/>
            </a:solidFill>
          </a:ln>
        </p:spPr>
      </p:pic>
      <p:pic>
        <p:nvPicPr>
          <p:cNvPr id="2052" name="Picture 4" descr="https://pp.userapi.com/c845417/v845417676/11177/-_x9Tw-SPtw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357562"/>
            <a:ext cx="3381356" cy="3000396"/>
          </a:xfrm>
          <a:prstGeom prst="round2DiagRect">
            <a:avLst/>
          </a:prstGeom>
          <a:noFill/>
          <a:ln w="57150">
            <a:solidFill>
              <a:srgbClr val="FFC00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1214422"/>
            <a:ext cx="62880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 внимание 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85728"/>
            <a:ext cx="60007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«Без игры нет и не может быть полноценного умственного развития. Игра — это огромное светлое окно, через которое в духовный мир ребенка вливается живительный поток представлений, понятий. Игра — это искра, зажигающая огонек пытливости и любознательности» </a:t>
            </a:r>
            <a:endParaRPr lang="ru-RU" sz="2800" b="1" dirty="0" smtClean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В.А</a:t>
            </a:r>
            <a:r>
              <a:rPr lang="ru-RU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Сухомлинский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57422" y="214290"/>
            <a:ext cx="6572296" cy="474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наше непростое время дети нуждаются в коррекции речи. А так как игра является ведущим видом деятельности детей, то я это делаю в процессе сюжетно - ролевой игры. Ролевая игра строится на межличностных отношениях, которые реализуются в процессе общения.</a:t>
            </a:r>
            <a:r>
              <a:rPr lang="ru-RU" sz="20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Сюжетно - ролевые игры такие как "Больница", "Аптека", "Магазин" развивают у детей навыки общения друг с другом их речь. Я убедилась в том, что сюжетно - ролевая игра оказывает положительное влияние на  развитие связной речи. В ходе игры ребенок вслух разговаривает с игрушкой, говорит и за себя, и за неё, подражает голосам зверей, гудению самолёта. Таким образом, в сюжетно - ролевой игре развивается речевая активность детей.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D:\работа фото Зухра\2017 старш. гр\DSCF11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85728"/>
            <a:ext cx="3214710" cy="2714644"/>
          </a:xfrm>
          <a:prstGeom prst="pentagon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5123" name="Picture 3" descr="D:\работа фото Зухра\2017 старш. гр\DSCF1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571480"/>
            <a:ext cx="2928958" cy="24311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5124" name="Picture 4" descr="D:\работа фото Зухра\2017 старш. гр\DSCF11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071810"/>
            <a:ext cx="3286148" cy="2071678"/>
          </a:xfrm>
          <a:prstGeom prst="snip2Diag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D:\работа фото Зухра\2017 старш. гр\DSCF1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500042"/>
            <a:ext cx="4143372" cy="2357454"/>
          </a:xfrm>
          <a:prstGeom prst="snip2Diag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6147" name="Picture 3" descr="D:\работа фото Зухра\2017 старш. гр\DSCF11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928934"/>
            <a:ext cx="3143240" cy="2143140"/>
          </a:xfrm>
          <a:prstGeom prst="snip2Diag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D:\работа фото Зухра\2016\IMG_20161107_1618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642918"/>
            <a:ext cx="2786064" cy="3643338"/>
          </a:xfrm>
          <a:prstGeom prst="flowChartPunchedCard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7171" name="Picture 3" descr="D:\работа фото Зухра\2016\IMG_20161108_1630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642918"/>
            <a:ext cx="2500312" cy="3643338"/>
          </a:xfrm>
          <a:prstGeom prst="snip1Rect">
            <a:avLst>
              <a:gd name="adj" fmla="val 29004"/>
            </a:avLst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https://pp.userapi.com/c639127/v639127178/a623/MbWKIfbHWQ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714356"/>
            <a:ext cx="2974316" cy="3429024"/>
          </a:xfrm>
          <a:prstGeom prst="flowChartDisplay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11268" name="Picture 4" descr="https://pp.userapi.com/c639127/v639127178/a659/sLCK8U2riQ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642918"/>
            <a:ext cx="3095604" cy="3500462"/>
          </a:xfrm>
          <a:prstGeom prst="flowChartDisplay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https://pp.userapi.com/c639127/v639127178/a62c/91SCJOwph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14290"/>
            <a:ext cx="2822583" cy="2659076"/>
          </a:xfrm>
          <a:prstGeom prst="cloudCallout">
            <a:avLst>
              <a:gd name="adj1" fmla="val 2976"/>
              <a:gd name="adj2" fmla="val 70786"/>
            </a:avLst>
          </a:prstGeom>
          <a:noFill/>
          <a:ln w="57150">
            <a:solidFill>
              <a:srgbClr val="00B050"/>
            </a:solidFill>
          </a:ln>
        </p:spPr>
      </p:pic>
      <p:pic>
        <p:nvPicPr>
          <p:cNvPr id="10246" name="Picture 6" descr="https://pp.userapi.com/c847219/v847219173/18b9/b80j23HCiH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500306"/>
            <a:ext cx="1822451" cy="2230448"/>
          </a:xfrm>
          <a:prstGeom prst="cloudCallout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10" name="Picture 2" descr="https://pp.userapi.com/c840232/v840232422/87eb7/mRs0O2lhx3Q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214290"/>
            <a:ext cx="2595538" cy="4052860"/>
          </a:xfrm>
          <a:prstGeom prst="cloudCallout">
            <a:avLst>
              <a:gd name="adj1" fmla="val -69346"/>
              <a:gd name="adj2" fmla="val 58801"/>
            </a:avLst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funforkids.ru/pictures/bg/bg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s://pp.userapi.com/c639127/v639127178/a611/_oaj04Ka8M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57166"/>
            <a:ext cx="3000397" cy="2357454"/>
          </a:xfrm>
          <a:prstGeom prst="doubleWave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1028" name="Picture 4" descr="https://pp.userapi.com/c639127/v639127178/a61a/I96xBVFTp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57166"/>
            <a:ext cx="3286148" cy="2357391"/>
          </a:xfrm>
          <a:prstGeom prst="doubleWave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1030" name="Picture 6" descr="https://sun1-1.userapi.com/c831408/v831408387/3cdeb/pR7OqqLQyG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2786058"/>
            <a:ext cx="3786214" cy="2286016"/>
          </a:xfrm>
          <a:prstGeom prst="doubleWave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192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2018-03-20T14:49:15Z</dcterms:created>
  <dcterms:modified xsi:type="dcterms:W3CDTF">2019-12-14T16:29:30Z</dcterms:modified>
</cp:coreProperties>
</file>