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3" d="100"/>
          <a:sy n="93" d="100"/>
        </p:scale>
        <p:origin x="1392" y="-24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96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708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9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44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5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1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36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72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373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139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37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A69E8-C419-453A-8E73-73DE043BFBA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915E3-3CB6-4920-9182-5310067DD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922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643" y="323217"/>
            <a:ext cx="546451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Flashcards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Pictures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слов в предложении. Прилагательное после существительного.</a:t>
            </a:r>
          </a:p>
          <a:p>
            <a:pPr algn="ctr"/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язык 5 класс. 1 год обучения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Презентация</a:t>
            </a:r>
          </a:p>
          <a:p>
            <a:pPr>
              <a:spcBef>
                <a:spcPts val="600"/>
              </a:spcBef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1а. Экспозиция:</a:t>
            </a:r>
          </a:p>
          <a:p>
            <a:pPr>
              <a:spcBef>
                <a:spcPts val="600"/>
              </a:spcBef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Покажите детям две картинки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слон и мышка. Задаем вопросы: в чем отличие? Дети говорят свои предложения. (Слон большой, мышка маленькая, слон серый, мышка белая)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1б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Презентация (</a:t>
            </a: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pictures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попробуем описать картинки. Какая часть речи описывает предмет? (Прилагательное).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прилагательные нам нужны для описания этих картинок? (</a:t>
            </a:r>
            <a:r>
              <a:rPr lang="de-D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groß, klein)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Далее учитель произносит предложения, дети повторяют.</a:t>
            </a: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1в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Пример</a:t>
            </a:r>
          </a:p>
          <a:p>
            <a:pPr>
              <a:spcBef>
                <a:spcPts val="600"/>
              </a:spcBef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на доске: </a:t>
            </a:r>
            <a:r>
              <a:rPr lang="de-DE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 Maus ist klein.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Прочитать. Попросить детей составить по аналогии подобные предложения (показывая другие картинки)</a:t>
            </a:r>
          </a:p>
          <a:p>
            <a:pPr>
              <a:spcBef>
                <a:spcPts val="600"/>
              </a:spcBef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ИТ. Шаблон поможет составить предложения, описывающие предмет или объект. На второй внешней створке указан порядок слов. Внутри слова разделены на секции в зависимости от их местоположения в предложении. В центре оставлено место для написания детьми примеров предложений.</a:t>
            </a:r>
            <a:endParaRPr lang="ru-RU" sz="12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57.userapi.com/c858328/v858328439/115a23/IoH3b-YW7I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35" y="6015921"/>
            <a:ext cx="1582717" cy="211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4.userapi.com/c857536/v857536439/123ae8/jHFSgKlnw8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4" y="6015921"/>
            <a:ext cx="1582716" cy="211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63.userapi.com/c856524/v856524439/82936/7qwXzuK66z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07" y="6015920"/>
            <a:ext cx="2813719" cy="211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64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61480" y="4863830"/>
            <a:ext cx="1971473" cy="3910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29455" y="4863830"/>
            <a:ext cx="1971473" cy="39105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447472" y="369651"/>
            <a:ext cx="5914418" cy="3910519"/>
            <a:chOff x="447472" y="369651"/>
            <a:chExt cx="5914418" cy="3910519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447472" y="369651"/>
              <a:ext cx="5914418" cy="3910519"/>
              <a:chOff x="447472" y="369651"/>
              <a:chExt cx="6420254" cy="3910519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447472" y="369651"/>
                <a:ext cx="2140085" cy="39105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2587556" y="369651"/>
                <a:ext cx="2140085" cy="39105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4727641" y="369651"/>
                <a:ext cx="2140085" cy="3910519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18943" y="2030551"/>
              <a:ext cx="1999661" cy="224961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  <p:sp>
        <p:nvSpPr>
          <p:cNvPr id="14" name="Прямоугольник 13"/>
          <p:cNvSpPr/>
          <p:nvPr/>
        </p:nvSpPr>
        <p:spPr>
          <a:xfrm>
            <a:off x="747103" y="5289620"/>
            <a:ext cx="18002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Поря</a:t>
            </a:r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док </a:t>
            </a:r>
          </a:p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слов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1480" y="7145390"/>
            <a:ext cx="197147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Прилагательные после существительных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61479" y="6268785"/>
            <a:ext cx="197147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16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Adjektive nach dem Substantiv</a:t>
            </a:r>
            <a:endParaRPr lang="ru-RU" sz="16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4097" y="5298731"/>
            <a:ext cx="19714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u="sng" dirty="0" smtClean="0">
                <a:latin typeface="Georgia" panose="02040502050405020303" pitchFamily="18" charset="0"/>
              </a:rPr>
              <a:t>Порядок слов</a:t>
            </a:r>
            <a:r>
              <a:rPr lang="ru-RU" sz="1200" i="1" dirty="0" smtClean="0">
                <a:latin typeface="Georgia" panose="02040502050405020303" pitchFamily="18" charset="0"/>
              </a:rPr>
              <a:t>:</a:t>
            </a:r>
          </a:p>
          <a:p>
            <a:pPr algn="ctr"/>
            <a:endParaRPr lang="ru-RU" sz="1200" i="1" dirty="0">
              <a:latin typeface="Georgia" panose="02040502050405020303" pitchFamily="18" charset="0"/>
            </a:endParaRPr>
          </a:p>
          <a:p>
            <a:pPr algn="ctr"/>
            <a:endParaRPr lang="ru-RU" sz="1200" i="1" dirty="0" smtClean="0">
              <a:latin typeface="Georgia" panose="02040502050405020303" pitchFamily="18" charset="0"/>
            </a:endParaRPr>
          </a:p>
          <a:p>
            <a:r>
              <a:rPr lang="de-DE" sz="1200" i="1" dirty="0" smtClean="0">
                <a:latin typeface="Georgia" panose="02040502050405020303" pitchFamily="18" charset="0"/>
              </a:rPr>
              <a:t>1 </a:t>
            </a:r>
            <a:r>
              <a:rPr lang="ru-RU" sz="1200" i="1" dirty="0" smtClean="0">
                <a:latin typeface="Georgia" panose="02040502050405020303" pitchFamily="18" charset="0"/>
              </a:rPr>
              <a:t>– существительное с артиклем (или притяжательным местоимением)</a:t>
            </a:r>
          </a:p>
          <a:p>
            <a:endParaRPr lang="ru-RU" sz="1200" i="1" dirty="0" smtClean="0">
              <a:latin typeface="Georgia" panose="02040502050405020303" pitchFamily="18" charset="0"/>
            </a:endParaRPr>
          </a:p>
          <a:p>
            <a:endParaRPr lang="ru-RU" sz="1200" i="1" dirty="0">
              <a:latin typeface="Georgia" panose="02040502050405020303" pitchFamily="18" charset="0"/>
            </a:endParaRPr>
          </a:p>
          <a:p>
            <a:r>
              <a:rPr lang="ru-RU" sz="1200" i="1" dirty="0" smtClean="0">
                <a:latin typeface="Georgia" panose="02040502050405020303" pitchFamily="18" charset="0"/>
              </a:rPr>
              <a:t>2 – глагол</a:t>
            </a:r>
          </a:p>
          <a:p>
            <a:endParaRPr lang="ru-RU" sz="1200" i="1" dirty="0">
              <a:latin typeface="Georgia" panose="02040502050405020303" pitchFamily="18" charset="0"/>
            </a:endParaRPr>
          </a:p>
          <a:p>
            <a:endParaRPr lang="ru-RU" sz="1200" i="1" dirty="0" smtClean="0">
              <a:latin typeface="Georgia" panose="02040502050405020303" pitchFamily="18" charset="0"/>
            </a:endParaRPr>
          </a:p>
          <a:p>
            <a:endParaRPr lang="ru-RU" sz="1200" i="1" dirty="0">
              <a:latin typeface="Georgia" panose="02040502050405020303" pitchFamily="18" charset="0"/>
            </a:endParaRPr>
          </a:p>
          <a:p>
            <a:r>
              <a:rPr lang="ru-RU" sz="1200" i="1" dirty="0" smtClean="0">
                <a:latin typeface="Georgia" panose="02040502050405020303" pitchFamily="18" charset="0"/>
              </a:rPr>
              <a:t>3 - прилагательное</a:t>
            </a:r>
            <a:endParaRPr lang="ru-RU" sz="1200" i="1" dirty="0">
              <a:latin typeface="Georgia" panose="0204050205040502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1366" y="404155"/>
            <a:ext cx="17769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1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Der Tiger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Das Kaninchen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Die Maus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Die Elefanten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Der Bleistift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Das Buch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Die Bücher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Mein Bruder</a:t>
            </a:r>
          </a:p>
          <a:p>
            <a:pPr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Meine Familie</a:t>
            </a:r>
            <a:endParaRPr lang="ru-RU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503856" y="497635"/>
            <a:ext cx="1776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i="1" dirty="0" smtClean="0">
                <a:latin typeface="Georgia" panose="02040502050405020303" pitchFamily="18" charset="0"/>
              </a:rPr>
              <a:t>2</a:t>
            </a:r>
          </a:p>
          <a:p>
            <a:pPr algn="ctr"/>
            <a:endParaRPr lang="de-DE" sz="1600" i="1" dirty="0" smtClean="0">
              <a:latin typeface="Georgia" panose="02040502050405020303" pitchFamily="18" charset="0"/>
            </a:endParaRPr>
          </a:p>
          <a:p>
            <a:pPr algn="ctr"/>
            <a:r>
              <a:rPr lang="de-DE" sz="2400" i="1" dirty="0" smtClean="0">
                <a:latin typeface="Georgia" panose="02040502050405020303" pitchFamily="18" charset="0"/>
              </a:rPr>
              <a:t>ist</a:t>
            </a:r>
          </a:p>
          <a:p>
            <a:pPr algn="ctr"/>
            <a:r>
              <a:rPr lang="de-DE" sz="2400" i="1" dirty="0" smtClean="0">
                <a:latin typeface="Georgia" panose="02040502050405020303" pitchFamily="18" charset="0"/>
              </a:rPr>
              <a:t>sind</a:t>
            </a:r>
            <a:endParaRPr lang="ru-RU" sz="2400" i="1" dirty="0">
              <a:latin typeface="Georgia" panose="0204050205040502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8244" y="404155"/>
            <a:ext cx="177692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400" i="1" dirty="0" smtClean="0">
                <a:latin typeface="Georgia" panose="02040502050405020303" pitchFamily="18" charset="0"/>
              </a:rPr>
              <a:t>3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groß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interessant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neu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klein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alt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gut</a:t>
            </a: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schwarz</a:t>
            </a:r>
          </a:p>
          <a:p>
            <a:pPr algn="ctr">
              <a:lnSpc>
                <a:spcPct val="150000"/>
              </a:lnSpc>
            </a:pPr>
            <a:r>
              <a:rPr lang="de-DE" sz="1600" i="1" dirty="0" err="1" smtClean="0">
                <a:latin typeface="Georgia" panose="02040502050405020303" pitchFamily="18" charset="0"/>
              </a:rPr>
              <a:t>wieß</a:t>
            </a:r>
            <a:endParaRPr lang="de-DE" sz="1600" i="1" dirty="0" smtClean="0">
              <a:latin typeface="Georgia" panose="02040502050405020303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de-DE" sz="1600" i="1" dirty="0" smtClean="0">
                <a:latin typeface="Georgia" panose="02040502050405020303" pitchFamily="18" charset="0"/>
              </a:rPr>
              <a:t>stark</a:t>
            </a:r>
          </a:p>
          <a:p>
            <a:pPr algn="ctr">
              <a:lnSpc>
                <a:spcPct val="150000"/>
              </a:lnSpc>
            </a:pPr>
            <a:endParaRPr lang="de-DE" sz="1600" i="1" dirty="0" smtClean="0">
              <a:latin typeface="Georgia" panose="02040502050405020303" pitchFamily="18" charset="0"/>
            </a:endParaRPr>
          </a:p>
          <a:p>
            <a:pPr algn="ctr">
              <a:lnSpc>
                <a:spcPct val="150000"/>
              </a:lnSpc>
            </a:pPr>
            <a:endParaRPr lang="de-DE" sz="1400" i="1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70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234</Words>
  <Application>Microsoft Office PowerPoint</Application>
  <PresentationFormat>Лист A4 (210x297 мм)</PresentationFormat>
  <Paragraphs>51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houm</dc:creator>
  <cp:lastModifiedBy>Рыболов Мишаня</cp:lastModifiedBy>
  <cp:revision>7</cp:revision>
  <dcterms:created xsi:type="dcterms:W3CDTF">2019-12-10T08:30:05Z</dcterms:created>
  <dcterms:modified xsi:type="dcterms:W3CDTF">2019-12-10T14:05:08Z</dcterms:modified>
</cp:coreProperties>
</file>