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0" r:id="rId2"/>
    <p:sldId id="289" r:id="rId3"/>
    <p:sldId id="279" r:id="rId4"/>
    <p:sldId id="258" r:id="rId5"/>
    <p:sldId id="265" r:id="rId6"/>
    <p:sldId id="260" r:id="rId7"/>
    <p:sldId id="261" r:id="rId8"/>
    <p:sldId id="262" r:id="rId9"/>
    <p:sldId id="264" r:id="rId10"/>
    <p:sldId id="263" r:id="rId11"/>
    <p:sldId id="267" r:id="rId12"/>
    <p:sldId id="257" r:id="rId13"/>
    <p:sldId id="259" r:id="rId14"/>
    <p:sldId id="266" r:id="rId15"/>
    <p:sldId id="273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6" r:id="rId24"/>
    <p:sldId id="280" r:id="rId25"/>
    <p:sldId id="281" r:id="rId26"/>
    <p:sldId id="288" r:id="rId27"/>
    <p:sldId id="292" r:id="rId28"/>
    <p:sldId id="285" r:id="rId29"/>
    <p:sldId id="27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F036FE-CABD-43B1-A383-64000A8BDFE2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342D4E-FE5C-405D-A7EA-4FD254F09EA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Семинар-практикум для педагогов</a:t>
            </a:r>
            <a:br>
              <a:rPr lang="ru-RU" sz="6600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 «Культура речи педагогов»</a:t>
            </a:r>
          </a:p>
        </p:txBody>
      </p:sp>
    </p:spTree>
    <p:extLst>
      <p:ext uri="{BB962C8B-B14F-4D97-AF65-F5344CB8AC3E}">
        <p14:creationId xmlns:p14="http://schemas.microsoft.com/office/powerpoint/2010/main" val="3741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Кит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/>
          <a:lstStyle/>
          <a:p>
            <a:pPr algn="just"/>
            <a:r>
              <a:rPr lang="ru-RU" dirty="0" smtClean="0">
                <a:latin typeface="Arial Black" pitchFamily="34" charset="0"/>
              </a:rPr>
              <a:t>Самка кита, </a:t>
            </a:r>
            <a:r>
              <a:rPr lang="ru-RU" dirty="0" err="1" smtClean="0">
                <a:latin typeface="Arial Black" pitchFamily="34" charset="0"/>
              </a:rPr>
              <a:t>китиха</a:t>
            </a:r>
            <a:endParaRPr lang="ru-RU" dirty="0" smtClean="0">
              <a:latin typeface="Arial Black" pitchFamily="34" charset="0"/>
            </a:endParaRPr>
          </a:p>
          <a:p>
            <a:pPr algn="just"/>
            <a:r>
              <a:rPr lang="ru-RU" dirty="0" smtClean="0">
                <a:latin typeface="Arial Black" pitchFamily="34" charset="0"/>
              </a:rPr>
              <a:t>В научных изданиях употребляют либо словосочетание «детеныш кита», либо «теленок», в разговорной речи можно встретить китёнок.	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Детеныши кита, телята, китята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75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Самец щуки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Щука	</a:t>
            </a:r>
          </a:p>
          <a:p>
            <a:r>
              <a:rPr lang="ru-RU" dirty="0" smtClean="0">
                <a:latin typeface="Arial Black" pitchFamily="34" charset="0"/>
              </a:rPr>
              <a:t>Щурёнок, детеныш щуки, также существует название </a:t>
            </a:r>
            <a:r>
              <a:rPr lang="ru-RU" dirty="0" err="1" smtClean="0">
                <a:latin typeface="Arial Black" pitchFamily="34" charset="0"/>
              </a:rPr>
              <a:t>щукленок</a:t>
            </a:r>
            <a:r>
              <a:rPr lang="ru-RU" dirty="0" smtClean="0">
                <a:latin typeface="Arial Black" pitchFamily="34" charset="0"/>
              </a:rPr>
              <a:t>.	</a:t>
            </a:r>
          </a:p>
          <a:p>
            <a:r>
              <a:rPr lang="ru-RU" dirty="0" smtClean="0">
                <a:latin typeface="Arial Black" pitchFamily="34" charset="0"/>
              </a:rPr>
              <a:t>Щурята, детеныши щуки. В сказке «По щучьему велению» встречается название </a:t>
            </a:r>
            <a:r>
              <a:rPr lang="ru-RU" dirty="0" err="1" smtClean="0">
                <a:latin typeface="Arial Black" pitchFamily="34" charset="0"/>
              </a:rPr>
              <a:t>щукенятушки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39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Жираф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Жирафа, в разговорной речи встречается название — жирафиха.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	Теленок, так называют всех детенышей парнокопытных животных, но встречается также </a:t>
            </a:r>
            <a:r>
              <a:rPr lang="ru-RU" dirty="0" err="1" smtClean="0">
                <a:latin typeface="Arial Black" pitchFamily="34" charset="0"/>
              </a:rPr>
              <a:t>жирафёнок</a:t>
            </a:r>
            <a:r>
              <a:rPr lang="ru-RU" dirty="0" smtClean="0">
                <a:latin typeface="Arial Black" pitchFamily="34" charset="0"/>
              </a:rPr>
              <a:t>.	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Телята или в разговорной речи — </a:t>
            </a:r>
            <a:r>
              <a:rPr lang="ru-RU" dirty="0" err="1" smtClean="0">
                <a:latin typeface="Arial Black" pitchFamily="34" charset="0"/>
              </a:rPr>
              <a:t>жирафята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60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Зебра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21286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Зебра	</a:t>
            </a:r>
          </a:p>
          <a:p>
            <a:r>
              <a:rPr lang="ru-RU" sz="4800" dirty="0" smtClean="0">
                <a:latin typeface="Arial Black" pitchFamily="34" charset="0"/>
              </a:rPr>
              <a:t>Жеребёнок</a:t>
            </a:r>
          </a:p>
          <a:p>
            <a:r>
              <a:rPr lang="ru-RU" sz="4800" dirty="0" smtClean="0">
                <a:latin typeface="Arial Black" pitchFamily="34" charset="0"/>
              </a:rPr>
              <a:t>Жеребята</a:t>
            </a:r>
            <a:endParaRPr lang="ru-RU" sz="4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78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Пингвин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>
                <a:latin typeface="Arial Black" pitchFamily="34" charset="0"/>
              </a:rPr>
              <a:t>Пингвиниха</a:t>
            </a:r>
            <a:endParaRPr lang="ru-RU" sz="4400" dirty="0" smtClean="0">
              <a:latin typeface="Arial Black" pitchFamily="34" charset="0"/>
            </a:endParaRPr>
          </a:p>
          <a:p>
            <a:r>
              <a:rPr lang="ru-RU" sz="4400" dirty="0" err="1" smtClean="0">
                <a:latin typeface="Arial Black" pitchFamily="34" charset="0"/>
              </a:rPr>
              <a:t>Пингвинёнок</a:t>
            </a:r>
            <a:endParaRPr lang="ru-RU" sz="4400" dirty="0" smtClean="0">
              <a:latin typeface="Arial Black" pitchFamily="34" charset="0"/>
            </a:endParaRPr>
          </a:p>
          <a:p>
            <a:r>
              <a:rPr lang="ru-RU" sz="4400" dirty="0" err="1" smtClean="0">
                <a:latin typeface="Arial Black" pitchFamily="34" charset="0"/>
              </a:rPr>
              <a:t>Пингвинята</a:t>
            </a:r>
            <a:endParaRPr lang="ru-RU" sz="4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5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Дидактическая </a:t>
            </a:r>
            <a:r>
              <a:rPr lang="ru-RU" sz="4800" b="1" dirty="0">
                <a:solidFill>
                  <a:srgbClr val="FF0000"/>
                </a:solidFill>
                <a:latin typeface="Arial Black" pitchFamily="34" charset="0"/>
              </a:rPr>
              <a:t>игра «Подбери </a:t>
            </a: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признак»</a:t>
            </a:r>
            <a:endParaRPr lang="ru-RU" sz="4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70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6470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Шампунь-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муж.род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795" y="332656"/>
            <a:ext cx="2849894" cy="427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351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910" y="508518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Тюль-муж. род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548680"/>
            <a:ext cx="4193853" cy="419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71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971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Кофе –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муж.род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5963816" cy="3354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32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Пони-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муж.род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s://avatars.mds.yandex.net/get-pdb/903199/665999f6-81a6-4244-9287-11cc171cd871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5998319" cy="36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82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Медведь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Медведица</a:t>
            </a:r>
          </a:p>
          <a:p>
            <a:r>
              <a:rPr lang="ru-RU" sz="4000" dirty="0" smtClean="0">
                <a:latin typeface="Arial Black" pitchFamily="34" charset="0"/>
              </a:rPr>
              <a:t>Медвежонок</a:t>
            </a:r>
          </a:p>
          <a:p>
            <a:r>
              <a:rPr lang="ru-RU" sz="4000" dirty="0">
                <a:latin typeface="Arial Black" pitchFamily="34" charset="0"/>
              </a:rPr>
              <a:t>М</a:t>
            </a:r>
            <a:r>
              <a:rPr lang="ru-RU" sz="4000" dirty="0" smtClean="0">
                <a:latin typeface="Arial Black" pitchFamily="34" charset="0"/>
              </a:rPr>
              <a:t>едвежата</a:t>
            </a:r>
            <a:endParaRPr lang="ru-R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Пальто –средний род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AutoShape 2" descr="https://yandex.ru/images/6Q6WBC5Z7/932a2f0lzhIvy/9cquQ3cLxlnKj24IaNi0wbmI8D8BjVuItM2KIFZKzp2k-vQ3O47Vbm3AyD_yG1ZXTEPKchdaWIcnm5MJ8-DT5yxi2nubq2tp2gISIUSpxIG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07666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37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Вуаль- 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жен.род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3910" y="692696"/>
            <a:ext cx="3810000" cy="443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04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Мозоль –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жен.род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81223"/>
            <a:ext cx="42576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05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Тапка –</a:t>
            </a:r>
            <a:r>
              <a:rPr lang="ru-RU" b="1" dirty="0" err="1" smtClean="0">
                <a:solidFill>
                  <a:srgbClr val="FF0000"/>
                </a:solidFill>
                <a:latin typeface="Arial Black" pitchFamily="34" charset="0"/>
              </a:rPr>
              <a:t>женск.род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40768"/>
            <a:ext cx="32004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00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Найди ошибку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Он полный невежа в вопросах искусства</a:t>
            </a:r>
            <a:r>
              <a:rPr lang="ru-RU" dirty="0" smtClean="0"/>
              <a:t>.</a:t>
            </a:r>
          </a:p>
          <a:p>
            <a:r>
              <a:rPr lang="ru-RU" dirty="0"/>
              <a:t>Мальчик одел пальто и шапку и пошел гулять.</a:t>
            </a:r>
          </a:p>
          <a:p>
            <a:r>
              <a:rPr lang="ru-RU" dirty="0"/>
              <a:t>Коля является ведущим лидером нашей группы.</a:t>
            </a:r>
          </a:p>
          <a:p>
            <a:r>
              <a:rPr lang="ru-RU" dirty="0"/>
              <a:t>Когда я вернулся обратно к своим друзьям, все были очень рады.</a:t>
            </a:r>
          </a:p>
          <a:p>
            <a:r>
              <a:rPr lang="ru-RU" dirty="0"/>
              <a:t>Беседа с детьми подошла к своему завершающему концу.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26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Скажи правильно!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правильно сказать: «</a:t>
            </a:r>
            <a:r>
              <a:rPr lang="ru-RU" dirty="0" err="1"/>
              <a:t>ложИ</a:t>
            </a:r>
            <a:r>
              <a:rPr lang="ru-RU" dirty="0"/>
              <a:t> кофту в шкаф» или «</a:t>
            </a:r>
            <a:r>
              <a:rPr lang="ru-RU" dirty="0" err="1"/>
              <a:t>лОжь</a:t>
            </a:r>
            <a:r>
              <a:rPr lang="ru-RU" dirty="0"/>
              <a:t> кофту в шкаф</a:t>
            </a:r>
            <a:r>
              <a:rPr lang="ru-RU" dirty="0" smtClean="0"/>
              <a:t>»</a:t>
            </a:r>
          </a:p>
          <a:p>
            <a:r>
              <a:rPr lang="ru-RU" dirty="0"/>
              <a:t>Как правильно сказать: «я </a:t>
            </a:r>
            <a:r>
              <a:rPr lang="ru-RU" dirty="0" err="1"/>
              <a:t>пропылесошу</a:t>
            </a:r>
            <a:r>
              <a:rPr lang="ru-RU" dirty="0"/>
              <a:t>» или «я </a:t>
            </a:r>
            <a:r>
              <a:rPr lang="ru-RU" dirty="0" err="1"/>
              <a:t>пропылесосю</a:t>
            </a:r>
            <a:r>
              <a:rPr lang="ru-RU" dirty="0" smtClean="0"/>
              <a:t>»</a:t>
            </a:r>
          </a:p>
          <a:p>
            <a:r>
              <a:rPr lang="ru-RU" dirty="0"/>
              <a:t>Как правильно сказать: «Я тебя </a:t>
            </a:r>
            <a:r>
              <a:rPr lang="ru-RU" dirty="0" err="1"/>
              <a:t>победю</a:t>
            </a:r>
            <a:r>
              <a:rPr lang="ru-RU" dirty="0"/>
              <a:t>!» или «Я тебя </a:t>
            </a:r>
            <a:r>
              <a:rPr lang="ru-RU" dirty="0" err="1"/>
              <a:t>побежду</a:t>
            </a:r>
            <a:r>
              <a:rPr lang="ru-RU" dirty="0"/>
              <a:t>!»</a:t>
            </a:r>
          </a:p>
        </p:txBody>
      </p:sp>
    </p:spTree>
    <p:extLst>
      <p:ext uri="{BB962C8B-B14F-4D97-AF65-F5344CB8AC3E}">
        <p14:creationId xmlns:p14="http://schemas.microsoft.com/office/powerpoint/2010/main" val="16831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229600" cy="6858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Подобрать  </a:t>
            </a:r>
            <a:r>
              <a:rPr lang="ru-RU" sz="3600" b="1" dirty="0">
                <a:solidFill>
                  <a:srgbClr val="FF0000"/>
                </a:solidFill>
              </a:rPr>
              <a:t>как можно больше устойчивых оборотов с определенными словами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Например, к слову ГОЛОВА, можно подобрать следующие </a:t>
            </a:r>
            <a:r>
              <a:rPr lang="ru-RU" dirty="0" err="1"/>
              <a:t>фрезеологизмы</a:t>
            </a:r>
            <a:r>
              <a:rPr lang="ru-RU" dirty="0"/>
              <a:t>: человек с головой, вскружить голову, не сносить головы, как снег на голову, сломя голову, морочить голову, потерять голову, отвечать головой, голова идет кругом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ГЛАЗ</a:t>
            </a:r>
          </a:p>
          <a:p>
            <a:pPr marL="0" indent="0">
              <a:buNone/>
            </a:pPr>
            <a:r>
              <a:rPr lang="ru-RU" dirty="0"/>
              <a:t>Мозолить глаза, говорить в глаза, глазом не моргнуть, хоть глаз выколи, как бельмо в глазу, хлопать глазами, пускать пыль в глаза, с глазу на глаз, открыть глаза, смотреть чужими глазами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ЯЗЫК</a:t>
            </a:r>
          </a:p>
          <a:p>
            <a:pPr marL="0" indent="0">
              <a:buNone/>
            </a:pPr>
            <a:r>
              <a:rPr lang="ru-RU" dirty="0"/>
              <a:t>Язык без костей, тянуть за язык, язык проглотить, язык не поворачивается, язык до Киева доведет, острый на язык, злые языки, найти общий язык, держать язык за зубами, не сходить с языка, типун тебе на язык (типун – болезнь птиц – хрящеватый нарост на кончике языка).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52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66124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Как-то раннею порой вдруг полился </a:t>
            </a:r>
            <a:r>
              <a:rPr lang="ru-RU" dirty="0" smtClean="0"/>
              <a:t>дождь…</a:t>
            </a:r>
            <a:r>
              <a:rPr lang="ru-RU" i="1" dirty="0" smtClean="0"/>
              <a:t>грибной.</a:t>
            </a:r>
            <a:endParaRPr lang="ru-RU" dirty="0"/>
          </a:p>
          <a:p>
            <a:r>
              <a:rPr lang="ru-RU" dirty="0"/>
              <a:t>И из дома в тот же миг в лес отправился </a:t>
            </a:r>
            <a:r>
              <a:rPr lang="ru-RU" dirty="0" smtClean="0"/>
              <a:t>…</a:t>
            </a:r>
            <a:r>
              <a:rPr lang="ru-RU" dirty="0"/>
              <a:t> </a:t>
            </a:r>
            <a:r>
              <a:rPr lang="ru-RU" i="1" dirty="0"/>
              <a:t>грибник.</a:t>
            </a:r>
            <a:endParaRPr lang="ru-RU" dirty="0"/>
          </a:p>
          <a:p>
            <a:r>
              <a:rPr lang="ru-RU" dirty="0"/>
              <a:t>Чтобы принести улов, взял корзину для… </a:t>
            </a:r>
            <a:r>
              <a:rPr lang="ru-RU" i="1" dirty="0" smtClean="0"/>
              <a:t>грибов</a:t>
            </a:r>
            <a:r>
              <a:rPr lang="ru-RU" i="1" dirty="0"/>
              <a:t>.</a:t>
            </a:r>
            <a:endParaRPr lang="ru-RU" dirty="0"/>
          </a:p>
          <a:p>
            <a:r>
              <a:rPr lang="ru-RU" dirty="0"/>
              <a:t>Долго шёл он в глушь лесную - поляну там искал</a:t>
            </a:r>
            <a:r>
              <a:rPr lang="ru-RU" dirty="0" smtClean="0"/>
              <a:t>…</a:t>
            </a:r>
            <a:r>
              <a:rPr lang="ru-RU" dirty="0"/>
              <a:t> </a:t>
            </a:r>
            <a:r>
              <a:rPr lang="ru-RU" i="1" dirty="0"/>
              <a:t>грибную.</a:t>
            </a:r>
            <a:endParaRPr lang="ru-RU" dirty="0"/>
          </a:p>
          <a:p>
            <a:r>
              <a:rPr lang="ru-RU" dirty="0"/>
              <a:t>Вдруг под ёлочкой на кочке видит маленький</a:t>
            </a:r>
            <a:r>
              <a:rPr lang="ru-RU" dirty="0" smtClean="0"/>
              <a:t>…</a:t>
            </a:r>
            <a:r>
              <a:rPr lang="ru-RU" dirty="0"/>
              <a:t> </a:t>
            </a:r>
            <a:r>
              <a:rPr lang="ru-RU" i="1" dirty="0"/>
              <a:t>грибочек.</a:t>
            </a:r>
            <a:endParaRPr lang="ru-RU" dirty="0"/>
          </a:p>
          <a:p>
            <a:r>
              <a:rPr lang="ru-RU" dirty="0"/>
              <a:t>И обрадовался вмиг наш удачливый… </a:t>
            </a:r>
            <a:r>
              <a:rPr lang="ru-RU" i="1" dirty="0" smtClean="0"/>
              <a:t>грибник</a:t>
            </a:r>
            <a:r>
              <a:rPr lang="ru-RU" i="1" dirty="0"/>
              <a:t>.</a:t>
            </a:r>
            <a:endParaRPr lang="ru-RU" dirty="0"/>
          </a:p>
          <a:p>
            <a:r>
              <a:rPr lang="ru-RU" dirty="0"/>
              <a:t>Как ему не веселиться, если здесь в земле… </a:t>
            </a:r>
            <a:r>
              <a:rPr lang="ru-RU" i="1" dirty="0" smtClean="0"/>
              <a:t>грибница</a:t>
            </a:r>
            <a:r>
              <a:rPr lang="ru-RU" i="1" dirty="0"/>
              <a:t>!</a:t>
            </a:r>
            <a:endParaRPr lang="ru-RU" dirty="0"/>
          </a:p>
          <a:p>
            <a:r>
              <a:rPr lang="ru-RU" dirty="0"/>
              <a:t>Стал заглядывать под ёлки, под берёзы и дубы,</a:t>
            </a:r>
          </a:p>
          <a:p>
            <a:r>
              <a:rPr lang="ru-RU" dirty="0"/>
              <a:t>Собирать в свою корзину все </a:t>
            </a:r>
            <a:r>
              <a:rPr lang="ru-RU" dirty="0" smtClean="0"/>
              <a:t>съедобные…</a:t>
            </a:r>
            <a:r>
              <a:rPr lang="ru-RU" i="1" dirty="0" smtClean="0"/>
              <a:t>грибы</a:t>
            </a:r>
            <a:r>
              <a:rPr lang="ru-RU" i="1" dirty="0"/>
              <a:t>.</a:t>
            </a:r>
            <a:endParaRPr lang="ru-RU" dirty="0"/>
          </a:p>
          <a:p>
            <a:r>
              <a:rPr lang="ru-RU" dirty="0"/>
              <a:t>А когда собрал их много, то отправился домой,</a:t>
            </a:r>
          </a:p>
          <a:p>
            <a:r>
              <a:rPr lang="ru-RU" dirty="0"/>
              <a:t>И мечтал он всю дорогу, как он сварит суп… </a:t>
            </a:r>
            <a:r>
              <a:rPr lang="ru-RU" i="1" dirty="0" smtClean="0"/>
              <a:t>грибной</a:t>
            </a:r>
            <a:r>
              <a:rPr lang="ru-RU" i="1" dirty="0"/>
              <a:t>.</a:t>
            </a:r>
            <a:endParaRPr lang="ru-RU" dirty="0"/>
          </a:p>
          <a:p>
            <a:r>
              <a:rPr lang="ru-RU" dirty="0"/>
              <a:t>Много он собрал грибов, и грибочков, и грибков,</a:t>
            </a:r>
          </a:p>
          <a:p>
            <a:r>
              <a:rPr lang="ru-RU" dirty="0"/>
              <a:t>А тому, кто долго ищет, попадётся и… </a:t>
            </a:r>
            <a:r>
              <a:rPr lang="ru-RU" i="1" dirty="0" err="1" smtClean="0"/>
              <a:t>грибище</a:t>
            </a:r>
            <a:r>
              <a:rPr lang="ru-RU" i="1" dirty="0"/>
              <a:t>!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27291" y="260648"/>
            <a:ext cx="8229600" cy="1076752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buFont typeface="Wingdings 2"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Дидактическая игра «Закончи предложение со словом гриб»</a:t>
            </a:r>
            <a:endParaRPr lang="ru-RU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24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3239660" cy="4428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09019"/>
            <a:ext cx="6912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«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Фантастический зверь»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3232280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245" y="4525231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>ПОЗА           МИМИКА          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ПРИКОСНОВЕНИЯ  </a:t>
            </a:r>
            <a:r>
              <a:rPr lang="ru-RU" sz="2400" dirty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       ЖЕСТЫ               ВЗГЯД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222809" y="-231171"/>
            <a:ext cx="2426568" cy="2354560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ВОСПИТАТЕЛЬ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2679669" y="433579"/>
            <a:ext cx="2376264" cy="93035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ОШИБКИ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6163235" y="328058"/>
            <a:ext cx="2232248" cy="11772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ОШИБКИ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717568" y="2129835"/>
            <a:ext cx="2520280" cy="1224136"/>
          </a:xfrm>
          <a:prstGeom prst="cloud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8" name="Облако 7"/>
          <p:cNvSpPr/>
          <p:nvPr/>
        </p:nvSpPr>
        <p:spPr>
          <a:xfrm>
            <a:off x="3440475" y="2238444"/>
            <a:ext cx="2376264" cy="1080120"/>
          </a:xfrm>
          <a:prstGeom prst="cloud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9" name="Капля 8"/>
          <p:cNvSpPr/>
          <p:nvPr/>
        </p:nvSpPr>
        <p:spPr>
          <a:xfrm rot="19048942">
            <a:off x="581536" y="3842648"/>
            <a:ext cx="550535" cy="554203"/>
          </a:xfrm>
          <a:prstGeom prst="teardrop">
            <a:avLst>
              <a:gd name="adj" fmla="val 192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668" y="3348546"/>
            <a:ext cx="579170" cy="1060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477724"/>
            <a:ext cx="57943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155" y="4119750"/>
            <a:ext cx="57943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420" y="4154182"/>
            <a:ext cx="579437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345" y="5733256"/>
            <a:ext cx="1493621" cy="84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669" y="5707787"/>
            <a:ext cx="1584176" cy="89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891" y="5661937"/>
            <a:ext cx="1620410" cy="91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3926" y="5668231"/>
            <a:ext cx="1654498" cy="93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758876" y="4196111"/>
            <a:ext cx="2113452" cy="153714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Правильность</a:t>
            </a:r>
          </a:p>
          <a:p>
            <a:pPr algn="ctr"/>
            <a:r>
              <a:rPr lang="ru-RU" sz="5400" dirty="0"/>
              <a:t> </a:t>
            </a:r>
            <a:r>
              <a:rPr lang="ru-RU" sz="5400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</a:rPr>
              <a:t>Точность</a:t>
            </a:r>
          </a:p>
          <a:p>
            <a:pPr algn="ctr"/>
            <a:r>
              <a:rPr lang="ru-RU" sz="5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Логичность </a:t>
            </a:r>
            <a:endParaRPr lang="ru-RU" sz="5400" dirty="0" smtClean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540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</a:rPr>
              <a:t>Чистота</a:t>
            </a:r>
          </a:p>
          <a:p>
            <a:pPr algn="ctr"/>
            <a:r>
              <a:rPr lang="ru-RU" sz="5400" dirty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Выразительность </a:t>
            </a:r>
            <a:endParaRPr lang="ru-RU" sz="5400" dirty="0" smtClean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54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Богатство </a:t>
            </a:r>
            <a:endParaRPr lang="ru-RU" sz="5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  <a:p>
            <a:pPr algn="ctr"/>
            <a:r>
              <a:rPr lang="ru-RU" sz="5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Уместность</a:t>
            </a:r>
            <a:endParaRPr lang="ru-RU" sz="5400" b="1" cap="all" dirty="0">
              <a:ln>
                <a:solidFill>
                  <a:srgbClr val="7030A0"/>
                </a:solidFill>
              </a:ln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5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FF0000"/>
                </a:solidFill>
                <a:latin typeface="Arial Black" pitchFamily="34" charset="0"/>
              </a:rPr>
              <a:t>Морж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5400" dirty="0">
                <a:latin typeface="Arial Black" pitchFamily="34" charset="0"/>
              </a:rPr>
              <a:t>	Моржиха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ru-RU" sz="5400" dirty="0">
                <a:latin typeface="Arial Black" pitchFamily="34" charset="0"/>
              </a:rPr>
              <a:t>	Моржонок</a:t>
            </a:r>
          </a:p>
          <a:p>
            <a:pPr marL="685800" indent="-685800">
              <a:buFont typeface="Arial" pitchFamily="34" charset="0"/>
              <a:buChar char="•"/>
            </a:pPr>
            <a:r>
              <a:rPr lang="ru-RU" sz="5400" dirty="0">
                <a:latin typeface="Arial Black" pitchFamily="34" charset="0"/>
              </a:rPr>
              <a:t>	Моржата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6953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Тюлень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Самка тюленя; в разговорной речи можно встретить название </a:t>
            </a:r>
            <a:r>
              <a:rPr lang="ru-RU" dirty="0" err="1" smtClean="0">
                <a:latin typeface="Arial Black" pitchFamily="34" charset="0"/>
              </a:rPr>
              <a:t>тюлениха</a:t>
            </a:r>
            <a:r>
              <a:rPr lang="ru-RU" dirty="0" smtClean="0">
                <a:latin typeface="Arial Black" pitchFamily="34" charset="0"/>
              </a:rPr>
              <a:t>.	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Белёк, а в научной литературе детеныша тюленя принято называть щенком.	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Бельки, а в научной литературе детенышей тюленя принято называть щенками.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74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Песец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Самка песца	</a:t>
            </a:r>
          </a:p>
          <a:p>
            <a:r>
              <a:rPr lang="ru-RU" dirty="0" smtClean="0">
                <a:latin typeface="Arial Black" pitchFamily="34" charset="0"/>
              </a:rPr>
              <a:t>Детеныш песца, но можно назвать и щенком, так как песец – млекопитающее семейства псовых, а щенком называют детеныша не только собаки, но и волка, лисы и других псовых.</a:t>
            </a:r>
          </a:p>
          <a:p>
            <a:r>
              <a:rPr lang="ru-RU" dirty="0" smtClean="0">
                <a:latin typeface="Arial Black" pitchFamily="34" charset="0"/>
              </a:rPr>
              <a:t>Детеныши песца или щенята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5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Олень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Arial Black" pitchFamily="34" charset="0"/>
              </a:rPr>
              <a:t>Правильно — </a:t>
            </a:r>
            <a:r>
              <a:rPr lang="ru-RU" dirty="0" err="1" smtClean="0">
                <a:latin typeface="Arial Black" pitchFamily="34" charset="0"/>
              </a:rPr>
              <a:t>оленуха</a:t>
            </a:r>
            <a:r>
              <a:rPr lang="ru-RU" dirty="0" smtClean="0">
                <a:latin typeface="Arial Black" pitchFamily="34" charset="0"/>
              </a:rPr>
              <a:t> (Толковый словарь Ожегова), а не </a:t>
            </a:r>
            <a:r>
              <a:rPr lang="ru-RU" dirty="0" err="1" smtClean="0">
                <a:latin typeface="Arial Black" pitchFamily="34" charset="0"/>
              </a:rPr>
              <a:t>олениха</a:t>
            </a:r>
            <a:r>
              <a:rPr lang="ru-RU" dirty="0" smtClean="0">
                <a:latin typeface="Arial Black" pitchFamily="34" charset="0"/>
              </a:rPr>
              <a:t>, как может показаться. В словаре Ефремовой также встречается название ланка.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Оленёнок</a:t>
            </a:r>
          </a:p>
          <a:p>
            <a:pPr algn="just"/>
            <a:r>
              <a:rPr lang="ru-RU" dirty="0" smtClean="0">
                <a:latin typeface="Arial Black" pitchFamily="34" charset="0"/>
              </a:rPr>
              <a:t>Оленята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32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Дикий северный олень или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сокжа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— так называют северного оленя народы, населяющие тундры.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Дикая самка северного оленя или важенка.</a:t>
            </a:r>
          </a:p>
          <a:p>
            <a:r>
              <a:rPr lang="ru-RU" dirty="0" smtClean="0">
                <a:latin typeface="Arial Black" pitchFamily="34" charset="0"/>
              </a:rPr>
              <a:t>	Олененок до года зовется «</a:t>
            </a:r>
            <a:r>
              <a:rPr lang="ru-RU" dirty="0" err="1" smtClean="0">
                <a:latin typeface="Arial Black" pitchFamily="34" charset="0"/>
              </a:rPr>
              <a:t>неблюй</a:t>
            </a:r>
            <a:r>
              <a:rPr lang="ru-RU" dirty="0" smtClean="0">
                <a:latin typeface="Arial Black" pitchFamily="34" charset="0"/>
              </a:rPr>
              <a:t>» или «</a:t>
            </a:r>
            <a:r>
              <a:rPr lang="ru-RU" dirty="0" err="1" smtClean="0">
                <a:latin typeface="Arial Black" pitchFamily="34" charset="0"/>
              </a:rPr>
              <a:t>неплюй</a:t>
            </a:r>
            <a:r>
              <a:rPr lang="ru-RU" dirty="0" smtClean="0">
                <a:latin typeface="Arial Black" pitchFamily="34" charset="0"/>
              </a:rPr>
              <a:t>», а только родившийся малыш называется — «пыжик» .	</a:t>
            </a:r>
          </a:p>
          <a:p>
            <a:r>
              <a:rPr lang="ru-RU" dirty="0" smtClean="0">
                <a:latin typeface="Arial Black" pitchFamily="34" charset="0"/>
              </a:rPr>
              <a:t>Оленята до года зовутся «</a:t>
            </a:r>
            <a:r>
              <a:rPr lang="ru-RU" dirty="0" err="1" smtClean="0">
                <a:latin typeface="Arial Black" pitchFamily="34" charset="0"/>
              </a:rPr>
              <a:t>неблюи</a:t>
            </a:r>
            <a:r>
              <a:rPr lang="ru-RU" dirty="0" smtClean="0">
                <a:latin typeface="Arial Black" pitchFamily="34" charset="0"/>
              </a:rPr>
              <a:t>» или «</a:t>
            </a:r>
            <a:r>
              <a:rPr lang="ru-RU" dirty="0" err="1" smtClean="0">
                <a:latin typeface="Arial Black" pitchFamily="34" charset="0"/>
              </a:rPr>
              <a:t>неплюи</a:t>
            </a:r>
            <a:r>
              <a:rPr lang="ru-RU" dirty="0" smtClean="0">
                <a:latin typeface="Arial Black" pitchFamily="34" charset="0"/>
              </a:rPr>
              <a:t>», а только родившиеся — «пыжики».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94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Лебедь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Лебедушка	</a:t>
            </a:r>
          </a:p>
          <a:p>
            <a:r>
              <a:rPr lang="ru-RU" sz="4000" dirty="0" smtClean="0">
                <a:latin typeface="Arial Black" pitchFamily="34" charset="0"/>
              </a:rPr>
              <a:t>Птенец, а в простой разговорной речи его называют лебедёнок или </a:t>
            </a:r>
            <a:r>
              <a:rPr lang="ru-RU" sz="4000" dirty="0" err="1" smtClean="0">
                <a:latin typeface="Arial Black" pitchFamily="34" charset="0"/>
              </a:rPr>
              <a:t>лебедыш</a:t>
            </a:r>
            <a:r>
              <a:rPr lang="ru-RU" sz="4000" dirty="0" smtClean="0">
                <a:latin typeface="Arial Black" pitchFamily="34" charset="0"/>
              </a:rPr>
              <a:t>.</a:t>
            </a:r>
          </a:p>
          <a:p>
            <a:r>
              <a:rPr lang="ru-RU" sz="4000" dirty="0" smtClean="0">
                <a:latin typeface="Arial Black" pitchFamily="34" charset="0"/>
              </a:rPr>
              <a:t>Птенцы, лебедята.</a:t>
            </a:r>
            <a:endParaRPr lang="ru-R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62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Самец белки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Белка</a:t>
            </a:r>
          </a:p>
          <a:p>
            <a:r>
              <a:rPr lang="ru-RU" sz="4800" dirty="0" smtClean="0">
                <a:latin typeface="Arial Black" pitchFamily="34" charset="0"/>
              </a:rPr>
              <a:t>Бельчонок	</a:t>
            </a:r>
          </a:p>
          <a:p>
            <a:r>
              <a:rPr lang="ru-RU" sz="4800" dirty="0" smtClean="0">
                <a:latin typeface="Arial Black" pitchFamily="34" charset="0"/>
              </a:rPr>
              <a:t>Бельчата</a:t>
            </a:r>
            <a:endParaRPr lang="ru-RU" sz="4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0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396</TotalTime>
  <Words>446</Words>
  <Application>Microsoft Office PowerPoint</Application>
  <PresentationFormat>Экран (4:3)</PresentationFormat>
  <Paragraphs>108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Семинар-практикум для педагогов  «Культура речи педагогов»</vt:lpstr>
      <vt:lpstr>Медведь</vt:lpstr>
      <vt:lpstr>Морж</vt:lpstr>
      <vt:lpstr>Тюлень</vt:lpstr>
      <vt:lpstr>Песец</vt:lpstr>
      <vt:lpstr>Олень</vt:lpstr>
      <vt:lpstr>Дикий северный олень или сокжа — так называют северного оленя народы, населяющие тундры.</vt:lpstr>
      <vt:lpstr>Лебедь</vt:lpstr>
      <vt:lpstr>Самец белки</vt:lpstr>
      <vt:lpstr>Кит</vt:lpstr>
      <vt:lpstr>Самец щуки</vt:lpstr>
      <vt:lpstr>Жираф</vt:lpstr>
      <vt:lpstr>Зебра</vt:lpstr>
      <vt:lpstr>Пингвин</vt:lpstr>
      <vt:lpstr>Презентация PowerPoint</vt:lpstr>
      <vt:lpstr>Шампунь-муж.род. </vt:lpstr>
      <vt:lpstr>Тюль-муж. род</vt:lpstr>
      <vt:lpstr>Кофе –муж.род</vt:lpstr>
      <vt:lpstr>Пони-муж.род</vt:lpstr>
      <vt:lpstr>Пальто –средний род</vt:lpstr>
      <vt:lpstr>Вуаль- жен.род</vt:lpstr>
      <vt:lpstr>Мозоль –жен.род</vt:lpstr>
      <vt:lpstr>Тапка –женск.род</vt:lpstr>
      <vt:lpstr>Найди ошибку</vt:lpstr>
      <vt:lpstr>Скажи правильно!</vt:lpstr>
      <vt:lpstr>Презентация PowerPoint</vt:lpstr>
      <vt:lpstr>Презентация PowerPoint</vt:lpstr>
      <vt:lpstr>Презентация PowerPoint</vt:lpstr>
      <vt:lpstr>ПОЗА           МИМИКА          ПРИКОСНОВЕНИЯ           ЖЕСТЫ               ВЗГЯД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Морж</dc:title>
  <dc:creator>Пользователь</dc:creator>
  <cp:lastModifiedBy>Пользователь</cp:lastModifiedBy>
  <cp:revision>27</cp:revision>
  <dcterms:created xsi:type="dcterms:W3CDTF">2018-11-18T10:38:58Z</dcterms:created>
  <dcterms:modified xsi:type="dcterms:W3CDTF">2019-12-14T09:11:40Z</dcterms:modified>
</cp:coreProperties>
</file>