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89" r:id="rId4"/>
    <p:sldId id="282" r:id="rId5"/>
    <p:sldId id="257" r:id="rId6"/>
    <p:sldId id="288" r:id="rId7"/>
    <p:sldId id="258" r:id="rId8"/>
    <p:sldId id="290" r:id="rId9"/>
    <p:sldId id="295" r:id="rId10"/>
    <p:sldId id="259" r:id="rId11"/>
    <p:sldId id="279" r:id="rId12"/>
    <p:sldId id="261" r:id="rId13"/>
    <p:sldId id="264" r:id="rId14"/>
    <p:sldId id="296" r:id="rId15"/>
    <p:sldId id="293" r:id="rId16"/>
    <p:sldId id="297" r:id="rId17"/>
    <p:sldId id="298" r:id="rId18"/>
    <p:sldId id="292" r:id="rId19"/>
    <p:sldId id="26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33"/>
    <a:srgbClr val="A50021"/>
    <a:srgbClr val="FFFF00"/>
    <a:srgbClr val="800080"/>
    <a:srgbClr val="990099"/>
    <a:srgbClr val="FF99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4842"/>
            <a:ext cx="8915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553200" y="5103675"/>
            <a:ext cx="2590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err="1" smtClean="0">
                <a:ln w="11430"/>
                <a:solidFill>
                  <a:srgbClr val="9900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Автор:</a:t>
            </a:r>
            <a:r>
              <a:rPr lang="ru-RU" b="1" dirty="0" err="1" smtClean="0">
                <a:ln w="11430"/>
                <a:solidFill>
                  <a:srgbClr val="9900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РешетниковаВ.Н</a:t>
            </a:r>
            <a:r>
              <a:rPr lang="ru-RU" b="1" dirty="0" smtClean="0">
                <a:ln w="11430"/>
                <a:solidFill>
                  <a:srgbClr val="9900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b="1" i="0" u="none" strike="noStrike" normalizeH="0" baseline="0" dirty="0" smtClean="0">
                <a:ln w="11430"/>
                <a:solidFill>
                  <a:srgbClr val="9900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1" i="0" u="none" strike="noStrike" normalizeH="0" baseline="0" dirty="0" smtClean="0">
              <a:ln w="11430"/>
              <a:solidFill>
                <a:srgbClr val="9900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Воспитатель МДОУ «Центр развития ребёнка-детский сад «Радуга»</a:t>
            </a:r>
            <a:endParaRPr kumimoji="0" lang="ru-RU" sz="1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408311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Познавательно- исследовательская деятельность в ДОУ.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0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371600" y="627221"/>
            <a:ext cx="7086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2206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normalizeH="0" baseline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24833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Правила</a:t>
            </a:r>
            <a:r>
              <a:rPr kumimoji="0" lang="ru-RU" sz="36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безопасности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1176227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под наблюдением взрослого.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Сначала спроси – потом экспериментируй.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Все вещества эксперимента брать только ложечкой.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Грязными руками не трогать глаза.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Не брать ничего в рот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63573"/>
            <a:ext cx="3864992" cy="25932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770160"/>
            <a:ext cx="4133242" cy="258669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1219200"/>
            <a:ext cx="6553200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endParaRPr lang="ru-RU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38200" y="4205883"/>
            <a:ext cx="800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normalizeH="0" baseline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1" i="0" u="none" strike="noStrike" normalizeH="0" baseline="0" dirty="0" smtClean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9" name="Рисунок 8" descr="пробирк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571612"/>
            <a:ext cx="5715008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1285065044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4012616"/>
            <a:ext cx="2984904" cy="21595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57224" y="148494"/>
            <a:ext cx="73581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 поставленных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осуществлялась посредством: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2019341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-экспериментирования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-наблюдения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-опытнической работы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-исследований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-коллекционирования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5029200"/>
            <a:ext cx="1981200" cy="1752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22860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2286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Опытническая работа</a:t>
            </a:r>
          </a:p>
          <a:p>
            <a:pPr indent="2286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Опыты – словно фокусы. Только загадка фокусов так и остается неразгаданной, </a:t>
            </a: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вот все то, что получается в результате опытов, можно объяснить и понять. </a:t>
            </a: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Опыты предоставляют ребенку возможность самому найти ответы на вопросы «как?» и «почему? </a:t>
            </a: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Важно, чтобы каждый ребенок проводил собственные опыты и был активным участником.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Опыты мы проводим различные - и с водой, и с воздухом, с песком, бумагой,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магнитом,стеклом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наблюдаем за снежинками, </a:t>
            </a: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 птицами, за цветами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клумбе, экспериментируем со срезом ствола дерева для установления возраста. </a:t>
            </a: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Организовываем экскурсии в парк, в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поле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каждый раз дети открывают для себя много нового</a:t>
            </a: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необычного.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306289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ЭТАПЫ СТРУКТУРЫ ИССЛЕДОВАНИЯ: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28600" y="3345092"/>
            <a:ext cx="86106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1600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16215">
            <a:off x="7224491" y="5072063"/>
            <a:ext cx="1676400" cy="17951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1444715"/>
            <a:ext cx="807249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1.Выделение и постановка проблемы (выбор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темы исследования).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2.Выдвижение гипотезы.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3.Поиск и предложение возможных 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вариантов   решения.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4.Сбор материала.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5.Обобщение полученных данных.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306289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kumimoji="0" lang="ru-RU" sz="3200" b="1" i="0" u="none" strike="noStrike" normalizeH="0" baseline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поект</a:t>
            </a:r>
            <a:r>
              <a:rPr kumimoji="0" lang="ru-RU" sz="32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«Собери </a:t>
            </a:r>
            <a:r>
              <a:rPr kumimoji="0" lang="ru-RU" sz="3200" b="1" i="0" u="none" strike="noStrike" normalizeH="0" baseline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макулатуру-спаси</a:t>
            </a:r>
            <a:r>
              <a:rPr kumimoji="0" lang="ru-RU" sz="32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дерево»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28600" y="3345092"/>
            <a:ext cx="86106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1600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16215">
            <a:off x="7224491" y="5072063"/>
            <a:ext cx="1676400" cy="17951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1444715"/>
            <a:ext cx="80724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Проект макулатура\SAM_00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2071678"/>
            <a:ext cx="3238491" cy="2428868"/>
          </a:xfrm>
          <a:prstGeom prst="rect">
            <a:avLst/>
          </a:prstGeom>
          <a:noFill/>
        </p:spPr>
      </p:pic>
      <p:pic>
        <p:nvPicPr>
          <p:cNvPr id="1027" name="Picture 3" descr="F:\Проект макулатура\SAM_00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143356"/>
            <a:ext cx="3500462" cy="2357478"/>
          </a:xfrm>
          <a:prstGeom prst="rect">
            <a:avLst/>
          </a:prstGeom>
          <a:noFill/>
        </p:spPr>
      </p:pic>
      <p:pic>
        <p:nvPicPr>
          <p:cNvPr id="1028" name="Picture 4" descr="F:\Проект макулатура\SAM_002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4572008"/>
            <a:ext cx="3047989" cy="1928802"/>
          </a:xfrm>
          <a:prstGeom prst="rect">
            <a:avLst/>
          </a:prstGeom>
          <a:noFill/>
        </p:spPr>
      </p:pic>
      <p:pic>
        <p:nvPicPr>
          <p:cNvPr id="1029" name="Picture 5" descr="F:\Проект макулатура\CAM0351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357298"/>
            <a:ext cx="2571768" cy="28574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" y="4876800"/>
            <a:ext cx="64770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000" b="1" dirty="0" smtClean="0">
              <a:ln w="11430"/>
              <a:solidFill>
                <a:srgbClr val="66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7215238" cy="13954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1" y="4048126"/>
            <a:ext cx="2181225" cy="28098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28600" y="2854882"/>
            <a:ext cx="8610600" cy="43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000" b="1" dirty="0" smtClean="0">
                <a:ln w="11430"/>
                <a:solidFill>
                  <a:srgbClr val="66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</a:t>
            </a:r>
            <a:endParaRPr kumimoji="0" lang="ru-RU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214422"/>
            <a:ext cx="2857520" cy="2743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1071546"/>
            <a:ext cx="3357586" cy="26094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4116838"/>
            <a:ext cx="2555937" cy="231255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4120843"/>
            <a:ext cx="3429024" cy="2308553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707233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Вторая жизнь бумаги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7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339821"/>
            <a:ext cx="2421423" cy="23912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4168692"/>
            <a:ext cx="2086187" cy="23219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57356" y="404664"/>
            <a:ext cx="6072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Создание 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вулкан</a:t>
            </a:r>
            <a:r>
              <a:rPr lang="ru-RU" sz="3200" b="1" dirty="0" smtClean="0"/>
              <a:t>а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5026" y="1309797"/>
            <a:ext cx="1903902" cy="25385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220498"/>
            <a:ext cx="1994210" cy="26589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0170" y="4081410"/>
            <a:ext cx="1881916" cy="2509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05077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89" y="3878593"/>
            <a:ext cx="3240360" cy="25590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4350" y="3878593"/>
            <a:ext cx="3314088" cy="24855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12769" y="116632"/>
            <a:ext cx="5375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Наблюдение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за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огородом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699" y="1002169"/>
            <a:ext cx="3135205" cy="23514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179" y="1002169"/>
            <a:ext cx="3135205" cy="235140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28600" y="3600748"/>
            <a:ext cx="8686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</a:t>
            </a:r>
            <a:r>
              <a:rPr kumimoji="0" lang="ru-RU" sz="2000" b="1" i="0" u="none" strike="noStrike" normalizeH="0" baseline="0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     </a:t>
            </a:r>
            <a:endParaRPr kumimoji="0" lang="ru-RU" sz="2000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371600" cy="152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42016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возможности даёт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познавательно-исследовательская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деятельность детям: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1713062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тесное общение;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-проявление самостоятельности,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самоорганизации;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свобода и ответственность;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сотрудничество.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4000504"/>
            <a:ext cx="4143404" cy="2857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6858000" cy="510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447800" y="2590800"/>
            <a:ext cx="4800600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lang="ru-RU" sz="2000" b="1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1" y="1371600"/>
            <a:ext cx="800100" cy="1066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05601" y="4572001"/>
            <a:ext cx="2114551" cy="1825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447800" cy="152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7" name="Picture 1" descr="G:\DCIM\107PHOTO\SAM_864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0000" y="519600"/>
            <a:ext cx="2937600" cy="2203200"/>
          </a:xfrm>
          <a:prstGeom prst="rect">
            <a:avLst/>
          </a:prstGeom>
          <a:noFill/>
        </p:spPr>
      </p:pic>
      <p:pic>
        <p:nvPicPr>
          <p:cNvPr id="14339" name="Picture 3" descr="G:\DCIM\107PHOTO\SAM_874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923400" y="3239400"/>
            <a:ext cx="3360000" cy="2520000"/>
          </a:xfrm>
          <a:prstGeom prst="rect">
            <a:avLst/>
          </a:prstGeom>
          <a:noFill/>
        </p:spPr>
      </p:pic>
      <p:pic>
        <p:nvPicPr>
          <p:cNvPr id="12" name="Рисунок 11" descr="G:\DCIM\107PHOTO\SAM_8645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285728"/>
            <a:ext cx="3836988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197346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«</a:t>
            </a:r>
            <a:r>
              <a:rPr lang="ru-RU" sz="2400" b="1" dirty="0"/>
              <a:t>Умейте открыть перед ребёнком в окружающем мире что-то одно, но открыть так, чтобы кусочек жизни заиграл всеми цветами радуги. Оставляйте всегда что-то недосказанное, чтобы ребёнку захотелось ещё и ещё раз возвратиться к тому, что он узнал».         В.А.    </a:t>
            </a:r>
            <a:r>
              <a:rPr lang="ru-RU" sz="2400" b="1" dirty="0" smtClean="0"/>
              <a:t>Сухомлинский</a:t>
            </a:r>
            <a:endParaRPr lang="en-US" sz="2400" b="1" dirty="0" smtClean="0"/>
          </a:p>
          <a:p>
            <a:endParaRPr lang="ru-RU" sz="2400" b="1" dirty="0"/>
          </a:p>
          <a:p>
            <a:r>
              <a:rPr lang="ru-RU" sz="2400" b="1" dirty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8668179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209800" y="152401"/>
            <a:ext cx="3810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Заключение</a:t>
            </a:r>
            <a:endParaRPr kumimoji="0" lang="ru-RU" sz="3200" b="1" i="0" u="none" strike="noStrike" normalizeH="0" baseline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143000" y="2511862"/>
            <a:ext cx="6934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normalizeH="0" baseline="0" dirty="0" smtClean="0">
              <a:ln w="11430"/>
              <a:solidFill>
                <a:srgbClr val="99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" y="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ознавательно-исследовательская</a:t>
            </a:r>
            <a:r>
              <a:rPr kumimoji="0" lang="ru-RU" sz="2400" b="0" i="0" u="none" strike="noStrike" cap="none" normalizeH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деятельность вызывает огромный интерес у детей и является средством,</a:t>
            </a:r>
            <a:r>
              <a:rPr lang="ru-RU" sz="2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помогающим ребёнку самостоятельно проводить опыты. Делать умозаключения, а так же выстроить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отношения между воспитателем и детьми на основе партнерства, повышает уровень экологической культуры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детей, формирует осознанно правильное отношение к объектам и явлениям природы, воспитывает  экологическое мышление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327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LOBE_LG_WT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648200"/>
            <a:ext cx="1609725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1538" y="928671"/>
            <a:ext cx="68580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Познавательно – исследовательская деятельность</a:t>
            </a:r>
            <a:r>
              <a:rPr lang="ru-RU" sz="2400" dirty="0"/>
              <a:t> детей является одним из методов развивающего обучения и направлена:</a:t>
            </a:r>
          </a:p>
          <a:p>
            <a:r>
              <a:rPr lang="ru-RU" sz="2400" b="1" dirty="0"/>
              <a:t>-на выработку самостоятельных познавательно-исследовательских умений;</a:t>
            </a:r>
            <a:endParaRPr lang="ru-RU" sz="2400" dirty="0"/>
          </a:p>
          <a:p>
            <a:r>
              <a:rPr lang="ru-RU" sz="2400" b="1" dirty="0"/>
              <a:t>-способствует развитию творческих способностей и логического мышления;</a:t>
            </a:r>
            <a:endParaRPr lang="ru-RU" sz="2400" dirty="0"/>
          </a:p>
          <a:p>
            <a:r>
              <a:rPr lang="ru-RU" sz="2400" b="1" dirty="0"/>
              <a:t>-объединяет знания, полученные в ходе </a:t>
            </a:r>
            <a:r>
              <a:rPr lang="ru-RU" sz="2400" b="1" dirty="0" smtClean="0"/>
              <a:t>образовательного  процесса </a:t>
            </a:r>
            <a:r>
              <a:rPr lang="ru-RU" sz="2400" b="1" dirty="0"/>
              <a:t>и приобщает к конкретным жизненно важным проблемам.</a:t>
            </a:r>
            <a:endParaRPr lang="ru-RU" sz="2400" dirty="0"/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7724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Основная цель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1556792"/>
            <a:ext cx="7010400" cy="2057400"/>
          </a:xfrm>
        </p:spPr>
        <p:txBody>
          <a:bodyPr>
            <a:noAutofit/>
          </a:bodyPr>
          <a:lstStyle/>
          <a:p>
            <a:pPr indent="361950" algn="l"/>
            <a:r>
              <a:rPr lang="ru-RU" dirty="0" smtClean="0">
                <a:solidFill>
                  <a:srgbClr val="FF0000"/>
                </a:solidFill>
              </a:rPr>
              <a:t>познавательно -исследовательской деятельности  заключается в формировании у дошкольников способности самостоятельно и творчески осваивать способы познания окружающей действительности через организацию </a:t>
            </a:r>
            <a:r>
              <a:rPr lang="ru-RU" dirty="0" err="1" smtClean="0">
                <a:solidFill>
                  <a:srgbClr val="FF0000"/>
                </a:solidFill>
              </a:rPr>
              <a:t>поисково</a:t>
            </a:r>
            <a:r>
              <a:rPr lang="ru-RU" dirty="0" smtClean="0">
                <a:solidFill>
                  <a:srgbClr val="FF0000"/>
                </a:solidFill>
              </a:rPr>
              <a:t> – исследовательской деятельности</a:t>
            </a:r>
          </a:p>
          <a:p>
            <a:pPr algn="l"/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250"/>
          <a:stretch>
            <a:fillRect/>
          </a:stretch>
        </p:blipFill>
        <p:spPr bwMode="auto">
          <a:xfrm>
            <a:off x="2" y="0"/>
            <a:ext cx="9143999" cy="68580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19200" y="2209800"/>
            <a:ext cx="670560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8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" y="0"/>
            <a:ext cx="1885951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428240" y="277253"/>
            <a:ext cx="42875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1485269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/>
              <a:t>расширять представления детей об окружающим мире;</a:t>
            </a:r>
          </a:p>
          <a:p>
            <a:r>
              <a:rPr lang="ru-RU" sz="2800" dirty="0" smtClean="0"/>
              <a:t>-научить планированию, поиску и умению делать выводы;</a:t>
            </a:r>
          </a:p>
          <a:p>
            <a:r>
              <a:rPr lang="ru-RU" sz="2800" dirty="0" smtClean="0"/>
              <a:t>-развивать связную речь;</a:t>
            </a:r>
          </a:p>
          <a:p>
            <a:r>
              <a:rPr lang="ru-RU" sz="2800" dirty="0" smtClean="0"/>
              <a:t>-создание условий для свободного исследования и экспериментирования;</a:t>
            </a:r>
          </a:p>
          <a:p>
            <a:r>
              <a:rPr lang="ru-RU" sz="2800" dirty="0" smtClean="0"/>
              <a:t>-для формирования умения презентовать продукт своей творческой деятельности;</a:t>
            </a:r>
          </a:p>
          <a:p>
            <a:r>
              <a:rPr lang="ru-RU" sz="2800" dirty="0" smtClean="0"/>
              <a:t>-вовлекать родителей в совместную познавательно-исследовательскую деятельность.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LOBE_LG_WT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648200"/>
            <a:ext cx="1609725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" y="0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Дошкольное детство – это особый культурный мир с</a:t>
            </a: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действиями. 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    своими границами, ценностями, языком, </a:t>
            </a: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образом мышления, чувствами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Каждый дошкольник – маленький исследователь 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радостью и удивлением открывающий для себя окружающий мир. Ребёнок совершает первые </a:t>
            </a: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самостоятельные исследования и открытия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2286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переживает радость познания мира и собственных </a:t>
            </a:r>
            <a:r>
              <a:rPr lang="ru-RU" sz="20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возможностей.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46" y="3143248"/>
            <a:ext cx="4643470" cy="321471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6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1828800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57200" y="5005863"/>
            <a:ext cx="7239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b="1" i="0" u="none" strike="noStrike" normalizeH="0" baseline="0" dirty="0" smtClean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8" name="Рисунок 7" descr="df6eb5a16f2dca616eea7c5fc527e19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4495800"/>
            <a:ext cx="2133600" cy="21336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65859" y="86753"/>
            <a:ext cx="88122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Центр экспериментирования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71472" y="-391834"/>
            <a:ext cx="778674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 условий решения задач является организация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развивающей среды. </a:t>
            </a:r>
            <a:endParaRPr lang="ru-RU" sz="28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группах были созданы уголки «детской лаборатории».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baseline="0" dirty="0" smtClean="0">
                <a:latin typeface="Times New Roman" pitchFamily="18" charset="0"/>
                <a:cs typeface="Times New Roman" pitchFamily="18" charset="0"/>
              </a:rPr>
              <a:t>Материал, подлежащий исследованию: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пищевые материалы;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800" b="1" baseline="0" dirty="0" smtClean="0">
                <a:latin typeface="Times New Roman" pitchFamily="18" charset="0"/>
                <a:cs typeface="Times New Roman" pitchFamily="18" charset="0"/>
              </a:rPr>
              <a:t>растворимые ароматические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вещества;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природный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материал;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росовый материал.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1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43000" y="228600"/>
            <a:ext cx="77346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Оборудование экспериментального уголка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G:\DCIM\107PHOTO\SAM_91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848" y="914400"/>
            <a:ext cx="2743200" cy="2057400"/>
          </a:xfrm>
          <a:prstGeom prst="rect">
            <a:avLst/>
          </a:prstGeom>
          <a:noFill/>
        </p:spPr>
      </p:pic>
      <p:pic>
        <p:nvPicPr>
          <p:cNvPr id="9218" name="Picture 2" descr="G:\DCIM\107PHOTO\SAM_918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990600"/>
            <a:ext cx="2540000" cy="1905000"/>
          </a:xfrm>
          <a:prstGeom prst="rect">
            <a:avLst/>
          </a:prstGeom>
          <a:noFill/>
        </p:spPr>
      </p:pic>
      <p:pic>
        <p:nvPicPr>
          <p:cNvPr id="9219" name="Picture 3" descr="G:\DCIM\107PHOTO\SAM_918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990600"/>
            <a:ext cx="2590800" cy="1943100"/>
          </a:xfrm>
          <a:prstGeom prst="rect">
            <a:avLst/>
          </a:prstGeom>
          <a:noFill/>
        </p:spPr>
      </p:pic>
      <p:pic>
        <p:nvPicPr>
          <p:cNvPr id="9220" name="Picture 4" descr="G:\DCIM\107PHOTO\SAM_918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186" y="3133546"/>
            <a:ext cx="2641600" cy="1981200"/>
          </a:xfrm>
          <a:prstGeom prst="rect">
            <a:avLst/>
          </a:prstGeom>
          <a:noFill/>
        </p:spPr>
      </p:pic>
      <p:pic>
        <p:nvPicPr>
          <p:cNvPr id="9221" name="Picture 5" descr="G:\DCIM\107PHOTO\SAM_917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9600" y="3126878"/>
            <a:ext cx="2704800" cy="2028600"/>
          </a:xfrm>
          <a:prstGeom prst="rect">
            <a:avLst/>
          </a:prstGeom>
          <a:noFill/>
        </p:spPr>
      </p:pic>
      <p:pic>
        <p:nvPicPr>
          <p:cNvPr id="9222" name="Picture 6" descr="G:\DCIM\107PHOTO\SAM_918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82" y="3133546"/>
            <a:ext cx="2743200" cy="2057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9782" y="5408731"/>
            <a:ext cx="3299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 smtClean="0"/>
              <a:t>различные емкости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мерные ложки, воронки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 перчатки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07616" y="5408731"/>
            <a:ext cx="49267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/>
              <a:t>пипетки, деревянные лопатки, шпателя</a:t>
            </a:r>
          </a:p>
          <a:p>
            <a:pPr marL="285750" indent="-285750">
              <a:buFontTx/>
              <a:buChar char="-"/>
            </a:pPr>
            <a:r>
              <a:rPr lang="ru-RU" sz="2000" b="1" dirty="0"/>
              <a:t>лупы, магниты, зеркала, </a:t>
            </a:r>
            <a:r>
              <a:rPr lang="ru-RU" sz="2000" b="1" dirty="0" smtClean="0"/>
              <a:t>компас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песочные </a:t>
            </a:r>
            <a:r>
              <a:rPr lang="ru-RU" sz="2000" b="1" dirty="0"/>
              <a:t>часы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914400" y="228602"/>
            <a:ext cx="7239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Условия по организации самостоятельной познавательно- исследовательской деятельности детей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1869952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В группе широко используем современную книгоиздательскую продукцию энциклопедического и познавательного характера.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Различные предметы, необходимые для проведения исследовательской деятельности.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 Использование слайдов, видеозаписей, аудиозаписей позволяет сделать процесс получения новых знаний максимально эффективным.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Сочетание совместной деятельности: «воспитатель – ребёнок», «ребёнок – ребёнок»,  «дети – родители» способствуют установлению партнёрских отношений, которые способствуют достижению высокого результата проектной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 детской исследовательской лаборатории дети могут самостоятельно воспроизводить простые и более сложные опыты. Лаборатория постоянно пополняется всё новыми материалами для экспериментирования, которые находятся в доступном для детей месте.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</TotalTime>
  <Words>698</Words>
  <Application>Microsoft Office PowerPoint</Application>
  <PresentationFormat>Экран (4:3)</PresentationFormat>
  <Paragraphs>116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Основная цель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РАДУГА2</dc:creator>
  <cp:lastModifiedBy>Dmitry</cp:lastModifiedBy>
  <cp:revision>152</cp:revision>
  <dcterms:modified xsi:type="dcterms:W3CDTF">2019-12-14T17:02:42Z</dcterms:modified>
</cp:coreProperties>
</file>