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4" r:id="rId4"/>
    <p:sldId id="277" r:id="rId5"/>
    <p:sldId id="269" r:id="rId6"/>
    <p:sldId id="282" r:id="rId7"/>
    <p:sldId id="283" r:id="rId8"/>
    <p:sldId id="270" r:id="rId9"/>
    <p:sldId id="271" r:id="rId10"/>
    <p:sldId id="281" r:id="rId11"/>
    <p:sldId id="273" r:id="rId12"/>
    <p:sldId id="274" r:id="rId13"/>
    <p:sldId id="275" r:id="rId14"/>
    <p:sldId id="276" r:id="rId15"/>
    <p:sldId id="268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2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21A80-0444-47B4-A7AB-B79650B23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378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5;&#1086;&#1083;&#1100;&#1079;&#1086;&#1074;&#1072;&#1090;&#1077;&#1083;&#1100;\Desktop\&#1059;&#1088;&#1086;&#1082;%20&#1085;&#1072;%20&#1082;&#1086;&#1085;&#1082;&#1091;&#1088;&#1089;_&#1091;&#1095;&#1080;&#1090;&#1077;&#1083;&#1100;%20&#1061;&#1052;&#1040;&#1054;\&#1089;&#1082;&#1086;&#1088;&#1086;&#1089;&#1090;&#1100;AVI.av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5;&#1086;&#1083;&#1100;&#1079;&#1086;&#1074;&#1072;&#1090;&#1077;&#1083;&#1100;\Desktop\&#1059;&#1088;&#1086;&#1082;%20&#1085;&#1072;%20&#1082;&#1086;&#1085;&#1082;&#1091;&#1088;&#1089;_&#1091;&#1095;&#1080;&#1090;&#1077;&#1083;&#1100;%20&#1061;&#1052;&#1040;&#1054;\&#1054;&#1075;&#1086;&#1085;&#1100;AVI.avi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142984"/>
            <a:ext cx="7429552" cy="271464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660033"/>
                </a:solidFill>
                <a:latin typeface="Bookman Old Style" pitchFamily="18" charset="0"/>
              </a:rPr>
              <a:t>ЧТО НАМ ГОТОВИТ УРОК ГРЯДУЩИЙ?!</a:t>
            </a:r>
            <a:endParaRPr lang="ru-RU" sz="720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ФАКТОРЫ, ВЛИЯЮЩИЕ НА СКОРОСТЬ РЕАКЦИИ</a:t>
            </a:r>
          </a:p>
        </p:txBody>
      </p:sp>
      <p:sp>
        <p:nvSpPr>
          <p:cNvPr id="10243" name="Line 4"/>
          <p:cNvSpPr>
            <a:spLocks noChangeShapeType="1"/>
          </p:cNvSpPr>
          <p:nvPr/>
        </p:nvSpPr>
        <p:spPr bwMode="auto">
          <a:xfrm flipH="1">
            <a:off x="3429000" y="1828800"/>
            <a:ext cx="533400" cy="5334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990600" y="2133600"/>
            <a:ext cx="2514600" cy="1219200"/>
          </a:xfrm>
          <a:prstGeom prst="rect">
            <a:avLst/>
          </a:prstGeom>
          <a:noFill/>
          <a:ln w="25400">
            <a:solidFill>
              <a:srgbClr val="21004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Bookman Old Style" pitchFamily="18" charset="0"/>
              </a:rPr>
              <a:t>Природа 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Bookman Old Style" pitchFamily="18" charset="0"/>
              </a:rPr>
              <a:t>реагирующих 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Bookman Old Style" pitchFamily="18" charset="0"/>
              </a:rPr>
              <a:t>веществ</a:t>
            </a:r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4876800" y="1752600"/>
            <a:ext cx="381000" cy="609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5257800" y="2133600"/>
            <a:ext cx="2667000" cy="1219200"/>
          </a:xfrm>
          <a:prstGeom prst="rect">
            <a:avLst/>
          </a:prstGeom>
          <a:noFill/>
          <a:ln w="25400">
            <a:solidFill>
              <a:srgbClr val="21004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Концентрация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веществ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(для Ж и Г)</a:t>
            </a:r>
          </a:p>
        </p:txBody>
      </p:sp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4724399" y="3733800"/>
            <a:ext cx="2930013" cy="1371600"/>
          </a:xfrm>
          <a:prstGeom prst="rect">
            <a:avLst/>
          </a:prstGeom>
          <a:noFill/>
          <a:ln w="25400">
            <a:solidFill>
              <a:srgbClr val="21004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Bookman Old Style" pitchFamily="18" charset="0"/>
              </a:rPr>
              <a:t>S</a:t>
            </a: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Bookman Old Style" pitchFamily="18" charset="0"/>
              </a:rPr>
              <a:t>соприкос</a:t>
            </a: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-</a:t>
            </a:r>
          </a:p>
          <a:p>
            <a:pPr algn="ctr"/>
            <a:r>
              <a:rPr lang="ru-RU" sz="2400" b="1" dirty="0" err="1">
                <a:solidFill>
                  <a:srgbClr val="002060"/>
                </a:solidFill>
                <a:latin typeface="Bookman Old Style" pitchFamily="18" charset="0"/>
              </a:rPr>
              <a:t>новения</a:t>
            </a: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веществ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(для </a:t>
            </a:r>
            <a:r>
              <a:rPr lang="ru-RU" sz="2400" b="1" dirty="0" err="1">
                <a:solidFill>
                  <a:srgbClr val="002060"/>
                </a:solidFill>
                <a:latin typeface="Bookman Old Style" pitchFamily="18" charset="0"/>
              </a:rPr>
              <a:t>Тв</a:t>
            </a: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 веществ)</a:t>
            </a:r>
            <a:endParaRPr lang="en-US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0248" name="Rectangle 9"/>
          <p:cNvSpPr>
            <a:spLocks noChangeArrowheads="1"/>
          </p:cNvSpPr>
          <p:nvPr/>
        </p:nvSpPr>
        <p:spPr bwMode="auto">
          <a:xfrm>
            <a:off x="2667000" y="5257800"/>
            <a:ext cx="3429000" cy="1219200"/>
          </a:xfrm>
          <a:prstGeom prst="rect">
            <a:avLst/>
          </a:prstGeom>
          <a:noFill/>
          <a:ln w="25400">
            <a:solidFill>
              <a:srgbClr val="21004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Катализаторы </a:t>
            </a:r>
            <a:r>
              <a:rPr lang="en-US" sz="2400" b="1" dirty="0">
                <a:solidFill>
                  <a:srgbClr val="002060"/>
                </a:solidFill>
                <a:latin typeface="Bookman Old Style" pitchFamily="18" charset="0"/>
              </a:rPr>
              <a:t>&gt;</a:t>
            </a:r>
            <a:r>
              <a:rPr lang="he-IL" sz="2400" b="1" dirty="0">
                <a:solidFill>
                  <a:srgbClr val="002060"/>
                </a:solidFill>
                <a:latin typeface="Bookman Old Style" pitchFamily="18" charset="0"/>
              </a:rPr>
              <a:t>ט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Ингибиторы </a:t>
            </a:r>
            <a:r>
              <a:rPr lang="en-US" sz="2400" b="1" dirty="0">
                <a:solidFill>
                  <a:srgbClr val="002060"/>
                </a:solidFill>
                <a:latin typeface="Bookman Old Style" pitchFamily="18" charset="0"/>
              </a:rPr>
              <a:t>&lt;</a:t>
            </a:r>
            <a:r>
              <a:rPr lang="he-IL" sz="2400" b="1" dirty="0">
                <a:solidFill>
                  <a:srgbClr val="002060"/>
                </a:solidFill>
                <a:latin typeface="Bookman Old Style" pitchFamily="18" charset="0"/>
              </a:rPr>
              <a:t>ט</a:t>
            </a:r>
          </a:p>
          <a:p>
            <a:pPr algn="ctr"/>
            <a:endParaRPr lang="en-US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0249" name="Rectangle 10"/>
          <p:cNvSpPr>
            <a:spLocks noChangeArrowheads="1"/>
          </p:cNvSpPr>
          <p:nvPr/>
        </p:nvSpPr>
        <p:spPr bwMode="auto">
          <a:xfrm>
            <a:off x="1447800" y="3733800"/>
            <a:ext cx="2667000" cy="1371600"/>
          </a:xfrm>
          <a:prstGeom prst="rect">
            <a:avLst/>
          </a:prstGeom>
          <a:noFill/>
          <a:ln w="25400">
            <a:solidFill>
              <a:srgbClr val="21004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Температура</a:t>
            </a:r>
          </a:p>
          <a:p>
            <a:pPr algn="ctr"/>
            <a:r>
              <a:rPr lang="en-US" sz="2400" b="1" dirty="0">
                <a:solidFill>
                  <a:srgbClr val="002060"/>
                </a:solidFill>
                <a:latin typeface="Bookman Old Style" pitchFamily="18" charset="0"/>
              </a:rPr>
              <a:t>t &gt; </a:t>
            </a: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на 100С </a:t>
            </a:r>
          </a:p>
          <a:p>
            <a:pPr algn="ctr"/>
            <a:r>
              <a:rPr lang="he-IL" sz="2400" b="1" dirty="0">
                <a:solidFill>
                  <a:srgbClr val="002060"/>
                </a:solidFill>
                <a:latin typeface="Bookman Old Style" pitchFamily="18" charset="0"/>
              </a:rPr>
              <a:t>ט</a:t>
            </a:r>
            <a:r>
              <a:rPr lang="en-US" sz="2400" b="1" dirty="0">
                <a:solidFill>
                  <a:srgbClr val="002060"/>
                </a:solidFill>
                <a:latin typeface="Bookman Old Style" pitchFamily="18" charset="0"/>
              </a:rPr>
              <a:t>&gt;</a:t>
            </a: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 в 2-4 раза</a:t>
            </a:r>
            <a:endParaRPr lang="en-US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0250" name="Line 13"/>
          <p:cNvSpPr>
            <a:spLocks noChangeShapeType="1"/>
          </p:cNvSpPr>
          <p:nvPr/>
        </p:nvSpPr>
        <p:spPr bwMode="auto">
          <a:xfrm flipH="1">
            <a:off x="3733800" y="1828800"/>
            <a:ext cx="381000" cy="19812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1" name="Line 14"/>
          <p:cNvSpPr>
            <a:spLocks noChangeShapeType="1"/>
          </p:cNvSpPr>
          <p:nvPr/>
        </p:nvSpPr>
        <p:spPr bwMode="auto">
          <a:xfrm>
            <a:off x="4800600" y="1828800"/>
            <a:ext cx="228600" cy="19050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2" name="Line 15"/>
          <p:cNvSpPr>
            <a:spLocks noChangeShapeType="1"/>
          </p:cNvSpPr>
          <p:nvPr/>
        </p:nvSpPr>
        <p:spPr bwMode="auto">
          <a:xfrm>
            <a:off x="4419600" y="1752600"/>
            <a:ext cx="76200" cy="35814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253" name="Picture 4" descr="BD05382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52400" y="5105400"/>
            <a:ext cx="152241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8" descr="L01p2p0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35563"/>
            <a:ext cx="194945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6" descr="messagei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75" y="5578475"/>
            <a:ext cx="652463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Picture 5" descr="himiya1аним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438900" y="5105400"/>
            <a:ext cx="9525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7532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ыпечка Записи в рубрике Выпечка Дневник Homiachok69 : LiveI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785794"/>
            <a:ext cx="3659814" cy="28592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8" name="Picture 4" descr="Китайские булочки с мясом &quot; Рататуй - готовить может кажд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00306"/>
            <a:ext cx="4289660" cy="33769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75823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Лист Желаний Alex Chalo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00108"/>
            <a:ext cx="3905127" cy="26034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2" name="Picture 4" descr="Реальные дела. Что из чего получается. Куда и Зачем идет человек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2214554"/>
            <a:ext cx="3212430" cy="42832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77693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Wallpapers Meat products Sausage Food Photo 3041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903" y="1285860"/>
            <a:ext cx="3720729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076" name="Picture 4" descr="Как приготовить мясо, которое можно долго хранить без замороз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071810"/>
            <a:ext cx="4116401" cy="25830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55317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Лекарство от рака стоит копейки. &quot; Саратовский регион - ИА, 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241" y="1340768"/>
            <a:ext cx="4096759" cy="27311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102" name="Picture 6" descr="Красивая молодая женщина прыгает на пляже с цветной ткани Фотография, картинки, изображения и сток-фотография без роялти.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71612"/>
            <a:ext cx="4065965" cy="40659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60515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028343"/>
            <a:ext cx="828092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УЧИМСЯ ДАВАТЬ САООЦЕНКУ</a:t>
            </a:r>
          </a:p>
          <a:p>
            <a:endParaRPr lang="ru-RU" dirty="0" smtClean="0"/>
          </a:p>
          <a:p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  <a:cs typeface="Times New Roman" pitchFamily="18" charset="0"/>
              </a:rPr>
              <a:t>Проанализируйте выполненную работу и оцените ее.</a:t>
            </a:r>
          </a:p>
          <a:p>
            <a:endParaRPr lang="ru-RU" sz="2400" dirty="0">
              <a:latin typeface="Georgia" pitchFamily="18" charset="0"/>
            </a:endParaRPr>
          </a:p>
          <a:p>
            <a:r>
              <a:rPr lang="ru-RU" sz="2400" b="1" dirty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Критерии оценивания:</a:t>
            </a:r>
          </a:p>
          <a:p>
            <a:pPr lvl="0" algn="just"/>
            <a:r>
              <a:rPr lang="ru-RU" sz="2400" b="1" i="1" dirty="0">
                <a:solidFill>
                  <a:srgbClr val="000099"/>
                </a:solidFill>
                <a:latin typeface="Georgia" pitchFamily="18" charset="0"/>
                <a:cs typeface="Times New Roman" pitchFamily="18" charset="0"/>
              </a:rPr>
              <a:t>Самостоятельно описал(а) ход эксперимента, наблюдения, сформулировал(а) выводы и составил(а) уравнения химических реакций, не допустив ошибок </a:t>
            </a:r>
            <a:r>
              <a:rPr lang="ru-RU" sz="2400" dirty="0">
                <a:latin typeface="Georgia" pitchFamily="18" charset="0"/>
              </a:rPr>
              <a:t>– </a:t>
            </a:r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«5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»</a:t>
            </a:r>
          </a:p>
          <a:p>
            <a:pPr lvl="0" algn="just"/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  <a:p>
            <a:pPr lvl="0" algn="just"/>
            <a:r>
              <a:rPr lang="ru-RU" sz="2400" b="1" i="1" dirty="0">
                <a:solidFill>
                  <a:srgbClr val="000099"/>
                </a:solidFill>
                <a:latin typeface="Georgia" pitchFamily="18" charset="0"/>
                <a:cs typeface="Times New Roman" pitchFamily="18" charset="0"/>
              </a:rPr>
              <a:t>Самостоятельно описал(а) ход эксперимента, наблюдения, сформулировал(а) выводы и составил(а) уравнения химических реакций, допустив 1-3 ошибки – </a:t>
            </a:r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«4»</a:t>
            </a:r>
          </a:p>
        </p:txBody>
      </p:sp>
    </p:spTree>
    <p:extLst>
      <p:ext uri="{BB962C8B-B14F-4D97-AF65-F5344CB8AC3E}">
        <p14:creationId xmlns:p14="http://schemas.microsoft.com/office/powerpoint/2010/main" xmlns="" val="330193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000099"/>
                </a:solidFill>
                <a:latin typeface="Georgia" pitchFamily="18" charset="0"/>
                <a:ea typeface="+mn-ea"/>
                <a:cs typeface="Times New Roman" pitchFamily="18" charset="0"/>
              </a:rPr>
              <a:t>ДОМАШНЕЕ ЗАДАНИЕ </a:t>
            </a:r>
            <a:endParaRPr lang="ru-RU" sz="4400" b="1" i="1" dirty="0">
              <a:solidFill>
                <a:srgbClr val="000099"/>
              </a:solidFill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779687"/>
            <a:ext cx="813091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Для творческих натур: </a:t>
            </a:r>
            <a:r>
              <a:rPr lang="ru-RU" sz="3600" dirty="0">
                <a:latin typeface="Georgia" pitchFamily="18" charset="0"/>
              </a:rPr>
              <a:t>написать эссе на тему «Химические реакции и их скорость вокруг нас</a:t>
            </a:r>
            <a:r>
              <a:rPr lang="ru-RU" sz="3600" dirty="0" smtClean="0">
                <a:latin typeface="Georgia" pitchFamily="18" charset="0"/>
              </a:rPr>
              <a:t>»</a:t>
            </a:r>
          </a:p>
          <a:p>
            <a:endParaRPr lang="ru-RU" sz="3600" dirty="0">
              <a:latin typeface="Georgia" pitchFamily="18" charset="0"/>
            </a:endParaRPr>
          </a:p>
          <a:p>
            <a:r>
              <a:rPr lang="ru-RU" sz="3600" b="1" dirty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Для экспериментаторов: </a:t>
            </a:r>
            <a:r>
              <a:rPr lang="ru-RU" sz="3600" dirty="0">
                <a:latin typeface="Georgia" pitchFamily="18" charset="0"/>
              </a:rPr>
              <a:t>привести как можно больше жизненных примеров, которые демонстрируют понятие скорости химической реакции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9439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коростьAVI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1285860"/>
            <a:ext cx="8286776" cy="4661312"/>
          </a:xfrm>
          <a:prstGeom prst="rect">
            <a:avLst/>
          </a:prstGeom>
          <a:ln w="47625" cmpd="thickThin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6688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78594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  <a:ea typeface="+mn-ea"/>
                <a:cs typeface="Times New Roman" pitchFamily="18" charset="0"/>
              </a:rPr>
              <a:t>Тема урока:</a:t>
            </a:r>
            <a:br>
              <a:rPr lang="ru-RU" sz="4400" b="1" dirty="0" smtClean="0">
                <a:solidFill>
                  <a:srgbClr val="C00000"/>
                </a:solidFill>
                <a:latin typeface="Georgia" pitchFamily="18" charset="0"/>
                <a:ea typeface="+mn-ea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Georgia" pitchFamily="18" charset="0"/>
                <a:ea typeface="+mn-ea"/>
                <a:cs typeface="Times New Roman" pitchFamily="18" charset="0"/>
              </a:rPr>
              <a:t>«Понятие скорости </a:t>
            </a:r>
            <a:r>
              <a:rPr lang="ru-RU" sz="4400" b="1" dirty="0">
                <a:solidFill>
                  <a:srgbClr val="002060"/>
                </a:solidFill>
                <a:latin typeface="Georgia" pitchFamily="18" charset="0"/>
                <a:ea typeface="+mn-ea"/>
                <a:cs typeface="Times New Roman" pitchFamily="18" charset="0"/>
              </a:rPr>
              <a:t>химических </a:t>
            </a:r>
            <a:r>
              <a:rPr lang="ru-RU" sz="4400" b="1" dirty="0" smtClean="0">
                <a:solidFill>
                  <a:srgbClr val="002060"/>
                </a:solidFill>
                <a:latin typeface="Georgia" pitchFamily="18" charset="0"/>
                <a:ea typeface="+mn-ea"/>
                <a:cs typeface="Times New Roman" pitchFamily="18" charset="0"/>
              </a:rPr>
              <a:t>реакций»</a:t>
            </a:r>
            <a:endParaRPr lang="ru-RU" sz="4400" b="1" dirty="0">
              <a:solidFill>
                <a:srgbClr val="002060"/>
              </a:solidFill>
              <a:latin typeface="Georg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3429000"/>
            <a:ext cx="8229600" cy="302034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70000"/>
              </a:lnSpc>
            </a:pPr>
            <a:endParaRPr lang="ru-RU" sz="4400" b="1" dirty="0" smtClean="0">
              <a:solidFill>
                <a:srgbClr val="C00000"/>
              </a:solidFill>
              <a:latin typeface="Georgia" pitchFamily="18" charset="0"/>
              <a:ea typeface="+mn-ea"/>
              <a:cs typeface="Times New Roman" pitchFamily="18" charset="0"/>
            </a:endParaRPr>
          </a:p>
          <a:p>
            <a:pPr algn="ctr">
              <a:lnSpc>
                <a:spcPct val="170000"/>
              </a:lnSpc>
            </a:pPr>
            <a:endParaRPr lang="ru-RU" sz="4400" b="1" dirty="0" smtClean="0">
              <a:solidFill>
                <a:srgbClr val="C00000"/>
              </a:solidFill>
              <a:latin typeface="Georgia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  <a:ea typeface="+mn-ea"/>
                <a:cs typeface="Times New Roman" pitchFamily="18" charset="0"/>
              </a:rPr>
              <a:t>Цель урока:</a:t>
            </a:r>
            <a:br>
              <a:rPr lang="ru-RU" sz="4400" b="1" dirty="0" smtClean="0">
                <a:solidFill>
                  <a:srgbClr val="C00000"/>
                </a:solidFill>
                <a:latin typeface="Georgia" pitchFamily="18" charset="0"/>
                <a:ea typeface="+mn-ea"/>
                <a:cs typeface="Times New Roman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Georgia" pitchFamily="18" charset="0"/>
                <a:ea typeface="+mn-ea"/>
                <a:cs typeface="Times New Roman" pitchFamily="18" charset="0"/>
              </a:rPr>
              <a:t>Изучить понятие </a:t>
            </a:r>
            <a:endParaRPr lang="ru-RU" sz="4400" b="1" dirty="0" smtClean="0">
              <a:solidFill>
                <a:srgbClr val="002060"/>
              </a:solidFill>
              <a:latin typeface="Georgia" pitchFamily="18" charset="0"/>
              <a:ea typeface="+mn-ea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Georgia" pitchFamily="18" charset="0"/>
                <a:ea typeface="+mn-ea"/>
                <a:cs typeface="Times New Roman" pitchFamily="18" charset="0"/>
              </a:rPr>
              <a:t>скорости </a:t>
            </a:r>
            <a:r>
              <a:rPr lang="ru-RU" sz="4400" b="1" dirty="0">
                <a:solidFill>
                  <a:srgbClr val="002060"/>
                </a:solidFill>
                <a:latin typeface="Georgia" pitchFamily="18" charset="0"/>
                <a:ea typeface="+mn-ea"/>
                <a:cs typeface="Times New Roman" pitchFamily="18" charset="0"/>
              </a:rPr>
              <a:t>химических </a:t>
            </a:r>
            <a:r>
              <a:rPr lang="ru-RU" sz="4400" b="1" dirty="0" smtClean="0">
                <a:solidFill>
                  <a:srgbClr val="002060"/>
                </a:solidFill>
                <a:latin typeface="Georgia" pitchFamily="18" charset="0"/>
                <a:ea typeface="+mn-ea"/>
                <a:cs typeface="Times New Roman" pitchFamily="18" charset="0"/>
              </a:rPr>
              <a:t>реакций.</a:t>
            </a:r>
            <a:endParaRPr lang="ru-RU" sz="4400" b="1" dirty="0">
              <a:solidFill>
                <a:srgbClr val="002060"/>
              </a:solidFill>
              <a:latin typeface="Georgia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217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гоньAVI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1214422"/>
            <a:ext cx="8509059" cy="4786346"/>
          </a:xfrm>
          <a:prstGeom prst="rect">
            <a:avLst/>
          </a:prstGeom>
          <a:ln w="41275" cap="rnd" cmpd="thinThick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36849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Опыт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1.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600" b="1" i="1" dirty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06147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?"/>
            </a:pPr>
            <a:r>
              <a:rPr lang="ru-RU" dirty="0"/>
              <a:t>Просмотрите демонстрационный эксперимент. </a:t>
            </a:r>
          </a:p>
          <a:p>
            <a:pPr lvl="0">
              <a:buFont typeface="Wingdings" panose="05000000000000000000" pitchFamily="2" charset="2"/>
              <a:buChar char="?"/>
            </a:pPr>
            <a:r>
              <a:rPr lang="ru-RU" dirty="0"/>
              <a:t>Результаты наблюдения занесите в таблицу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80619" y="2420888"/>
            <a:ext cx="8229600" cy="7200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>
                <a:solidFill>
                  <a:srgbClr val="000099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Ключ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0457908"/>
              </p:ext>
            </p:extLst>
          </p:nvPr>
        </p:nvGraphicFramePr>
        <p:xfrm>
          <a:off x="530560" y="3356992"/>
          <a:ext cx="8136904" cy="220827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68599"/>
                <a:gridCol w="2952133"/>
                <a:gridCol w="1865003"/>
                <a:gridCol w="245116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№ опыта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Краткий ход эксперимента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Наблюдения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Выводы 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уравнения реакций*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22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1.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  <a:effectLst/>
                        </a:rPr>
                        <a:t>H</a:t>
                      </a:r>
                      <a:r>
                        <a:rPr lang="ru-RU" sz="1800" b="1" baseline="-25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r>
                        <a:rPr lang="en-US" sz="1800" b="1" dirty="0">
                          <a:solidFill>
                            <a:srgbClr val="002060"/>
                          </a:solidFill>
                          <a:effectLst/>
                        </a:rPr>
                        <a:t>O</a:t>
                      </a:r>
                      <a:r>
                        <a:rPr lang="ru-RU" sz="1800" b="1" baseline="-25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 нагреваем и добавляем </a:t>
                      </a:r>
                      <a:r>
                        <a:rPr lang="en-US" sz="1800" b="1" dirty="0" err="1">
                          <a:solidFill>
                            <a:srgbClr val="002060"/>
                          </a:solidFill>
                          <a:effectLst/>
                        </a:rPr>
                        <a:t>MnO</a:t>
                      </a:r>
                      <a:r>
                        <a:rPr lang="ru-RU" sz="1800" b="1" baseline="-25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Выделение кислорода, лучинка вспыхнула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en-US" sz="1800" b="1" dirty="0" err="1" smtClean="0">
                          <a:solidFill>
                            <a:srgbClr val="002060"/>
                          </a:solidFill>
                          <a:effectLst/>
                        </a:rPr>
                        <a:t>MnO</a:t>
                      </a:r>
                      <a:r>
                        <a:rPr lang="ru-RU" sz="1800" b="1" baseline="-25000" dirty="0" smtClean="0">
                          <a:solidFill>
                            <a:srgbClr val="002060"/>
                          </a:solidFill>
                          <a:effectLst/>
                        </a:rPr>
                        <a:t>2 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является катализатором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173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Опыт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2.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600" b="1" i="1" dirty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061472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?"/>
            </a:pPr>
            <a:r>
              <a:rPr lang="ru-RU" dirty="0"/>
              <a:t>Просмотрите демонстрационный эксперимент. </a:t>
            </a:r>
          </a:p>
          <a:p>
            <a:pPr lvl="0">
              <a:buFont typeface="Wingdings" panose="05000000000000000000" pitchFamily="2" charset="2"/>
              <a:buChar char="?"/>
            </a:pPr>
            <a:r>
              <a:rPr lang="ru-RU" dirty="0"/>
              <a:t>Результаты наблюдения занесите в таблицу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80619" y="2420888"/>
            <a:ext cx="8229600" cy="7200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>
                <a:solidFill>
                  <a:srgbClr val="000099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Ключ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0457908"/>
              </p:ext>
            </p:extLst>
          </p:nvPr>
        </p:nvGraphicFramePr>
        <p:xfrm>
          <a:off x="530560" y="3356992"/>
          <a:ext cx="8136904" cy="283921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68599"/>
                <a:gridCol w="2952133"/>
                <a:gridCol w="1865003"/>
                <a:gridCol w="245116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№ опыта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Краткий ход эксперимента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Наблюдения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Выводы 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уравнения реакций*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22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CuO</a:t>
                      </a: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kumimoji="0"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kumimoji="0" lang="ru-RU" sz="18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SO</a:t>
                      </a:r>
                      <a:r>
                        <a:rPr kumimoji="0" lang="ru-RU" sz="18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 нагреваем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Изменение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цвета раствора на голубой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На скорость реакции влияет температура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CuO</a:t>
                      </a: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kumimoji="0"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kumimoji="0" lang="ru-RU" sz="18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SO</a:t>
                      </a:r>
                      <a:r>
                        <a:rPr kumimoji="0" lang="ru-RU" sz="18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</a:t>
                      </a:r>
                      <a:r>
                        <a:rPr lang="en-US" sz="1800" b="1" dirty="0" err="1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Cu</a:t>
                      </a:r>
                      <a:r>
                        <a:rPr kumimoji="0" lang="en-US" sz="18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SO</a:t>
                      </a:r>
                      <a:r>
                        <a:rPr kumimoji="0" lang="ru-RU" sz="18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 + H</a:t>
                      </a:r>
                      <a:r>
                        <a:rPr lang="en-US" sz="1800" b="1" baseline="-25000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2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O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1736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964" y="764704"/>
            <a:ext cx="8229600" cy="708688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Опыт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2.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75440"/>
            <a:ext cx="8229600" cy="1061472"/>
          </a:xfrm>
        </p:spPr>
        <p:txBody>
          <a:bodyPr>
            <a:noAutofit/>
          </a:bodyPr>
          <a:lstStyle/>
          <a:p>
            <a:pPr lvl="0" algn="just">
              <a:buFont typeface="Wingdings" panose="05000000000000000000" pitchFamily="2" charset="2"/>
              <a:buChar char="?"/>
            </a:pPr>
            <a:r>
              <a:rPr lang="ru-RU" sz="2200" dirty="0" smtClean="0"/>
              <a:t>В две пробирки поместите 2-3 гранулы </a:t>
            </a:r>
            <a:r>
              <a:rPr lang="en-US" sz="2200" dirty="0" smtClean="0"/>
              <a:t>Zn</a:t>
            </a:r>
            <a:r>
              <a:rPr lang="ru-RU" sz="2200" dirty="0" smtClean="0"/>
              <a:t>, в одну пробирку налейте 2 мл раствора соляной кислоты (1:1), в другую раствор соляной кислоты (1:3). Что вы наблюдаете?</a:t>
            </a:r>
          </a:p>
          <a:p>
            <a:pPr algn="just">
              <a:buFont typeface="Wingdings" panose="05000000000000000000" pitchFamily="2" charset="2"/>
              <a:buChar char="?"/>
            </a:pPr>
            <a:r>
              <a:rPr lang="ru-RU" sz="2200" dirty="0" smtClean="0"/>
              <a:t>Результаты </a:t>
            </a:r>
            <a:r>
              <a:rPr lang="ru-RU" sz="2200" dirty="0"/>
              <a:t>наблюдения занесите в </a:t>
            </a:r>
            <a:r>
              <a:rPr lang="ru-RU" sz="2200" dirty="0" smtClean="0"/>
              <a:t>таблицу.</a:t>
            </a:r>
            <a:endParaRPr lang="ru-RU" sz="2200" dirty="0"/>
          </a:p>
          <a:p>
            <a:pPr marL="0" indent="0">
              <a:buNone/>
            </a:pPr>
            <a:endParaRPr lang="ru-RU" sz="2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5576" y="3145532"/>
            <a:ext cx="8229600" cy="571500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>
                <a:solidFill>
                  <a:srgbClr val="000099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Ключ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73301580"/>
              </p:ext>
            </p:extLst>
          </p:nvPr>
        </p:nvGraphicFramePr>
        <p:xfrm>
          <a:off x="611560" y="3929592"/>
          <a:ext cx="8064894" cy="252374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60912"/>
                <a:gridCol w="2379448"/>
                <a:gridCol w="1944216"/>
                <a:gridCol w="288031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№ опыта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Краткий ход эксперимента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Наблюдения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Выводы 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уравнения реакций*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2.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HCl</a:t>
                      </a: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(1:1) + </a:t>
                      </a:r>
                      <a:r>
                        <a:rPr kumimoji="0"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Zn</a:t>
                      </a:r>
                      <a:endParaRPr kumimoji="0" lang="ru-RU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HCl</a:t>
                      </a: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(1:</a:t>
                      </a:r>
                      <a:r>
                        <a:rPr kumimoji="0"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) + </a:t>
                      </a:r>
                      <a:r>
                        <a:rPr kumimoji="0"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Zn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выделение газа без цвета и запаха в первой пробирке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 с большей скоростью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На скорость реакции влияет концентрация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веществ</a:t>
                      </a:r>
                      <a:endParaRPr lang="en-US" sz="1800" b="1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Zn + 2HCl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 ZnCl</a:t>
                      </a:r>
                      <a:r>
                        <a:rPr lang="en-US" sz="1800" b="1" baseline="-25000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2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 + H</a:t>
                      </a:r>
                      <a:r>
                        <a:rPr lang="en-US" sz="1800" b="1" baseline="-25000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2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2732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964" y="764704"/>
            <a:ext cx="8229600" cy="708688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Опыт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3.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75440"/>
            <a:ext cx="8229600" cy="1061472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?"/>
            </a:pPr>
            <a:r>
              <a:rPr lang="ru-RU" sz="2200" dirty="0"/>
              <a:t>В одну пробирку поместите две стружки магния, в другую - две гранулы цинка. Прилейте в ту и другую пробирки по 2 мл раствора соляной кислоты. Что вы наблюдаете?</a:t>
            </a:r>
          </a:p>
          <a:p>
            <a:pPr algn="just">
              <a:buFont typeface="Wingdings" panose="05000000000000000000" pitchFamily="2" charset="2"/>
              <a:buChar char="?"/>
            </a:pPr>
            <a:r>
              <a:rPr lang="ru-RU" sz="2200" dirty="0"/>
              <a:t>Результаты наблюдения занесите в </a:t>
            </a:r>
            <a:r>
              <a:rPr lang="ru-RU" sz="2200" dirty="0" smtClean="0"/>
              <a:t>таблицу.</a:t>
            </a:r>
            <a:endParaRPr lang="ru-RU" sz="2200" dirty="0"/>
          </a:p>
          <a:p>
            <a:pPr marL="0" indent="0">
              <a:buNone/>
            </a:pPr>
            <a:endParaRPr lang="ru-RU" sz="2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5576" y="3145532"/>
            <a:ext cx="8229600" cy="571500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>
                <a:solidFill>
                  <a:srgbClr val="000099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Ключ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73301580"/>
              </p:ext>
            </p:extLst>
          </p:nvPr>
        </p:nvGraphicFramePr>
        <p:xfrm>
          <a:off x="611560" y="3929592"/>
          <a:ext cx="8064894" cy="252374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60912"/>
                <a:gridCol w="2379448"/>
                <a:gridCol w="1944216"/>
                <a:gridCol w="288031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№ опыта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Краткий ход эксперимента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Наблюдения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Выводы 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уравнения реакций*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3.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  <a:effectLst/>
                        </a:rPr>
                        <a:t>Mg + </a:t>
                      </a:r>
                      <a:r>
                        <a:rPr lang="en-US" sz="1800" b="1" dirty="0" err="1">
                          <a:solidFill>
                            <a:srgbClr val="002060"/>
                          </a:solidFill>
                          <a:effectLst/>
                        </a:rPr>
                        <a:t>HCl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  <a:effectLst/>
                        </a:rPr>
                        <a:t>Zn + </a:t>
                      </a:r>
                      <a:r>
                        <a:rPr lang="en-US" sz="1800" b="1" dirty="0" err="1">
                          <a:solidFill>
                            <a:srgbClr val="002060"/>
                          </a:solidFill>
                          <a:effectLst/>
                        </a:rPr>
                        <a:t>HCl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выделение газа без цвета и запаха в первой пробирке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 с большей скоростью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На скорость реакции влияет природа реагирующих веществ</a:t>
                      </a:r>
                      <a:endParaRPr lang="en-US" sz="1800" b="1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Mg + 2HCl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 MgCl</a:t>
                      </a:r>
                      <a:r>
                        <a:rPr lang="en-US" sz="1800" b="1" baseline="-25000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2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 + H</a:t>
                      </a:r>
                      <a:r>
                        <a:rPr lang="en-US" sz="1800" b="1" baseline="-25000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Zn + 2HCl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 ZnCl</a:t>
                      </a:r>
                      <a:r>
                        <a:rPr lang="en-US" sz="1800" b="1" baseline="-25000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2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 + H</a:t>
                      </a:r>
                      <a:r>
                        <a:rPr lang="en-US" sz="1800" b="1" baseline="-25000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2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2732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0057"/>
            <a:ext cx="8229600" cy="636680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Опыт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4.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864" y="1484784"/>
            <a:ext cx="8640960" cy="1061472"/>
          </a:xfrm>
        </p:spPr>
        <p:txBody>
          <a:bodyPr>
            <a:noAutofit/>
          </a:bodyPr>
          <a:lstStyle/>
          <a:p>
            <a:pPr lvl="0" algn="just">
              <a:buFont typeface="Wingdings" panose="05000000000000000000" pitchFamily="2" charset="2"/>
              <a:buChar char="?"/>
            </a:pPr>
            <a:r>
              <a:rPr lang="ru-RU" sz="2200" dirty="0"/>
              <a:t>В одну пробирку поместите кусочек </a:t>
            </a:r>
            <a:r>
              <a:rPr lang="ru-RU" sz="2200" dirty="0" smtClean="0"/>
              <a:t>мела, </a:t>
            </a:r>
            <a:r>
              <a:rPr lang="ru-RU" sz="2200" dirty="0"/>
              <a:t>в другую – </a:t>
            </a:r>
            <a:r>
              <a:rPr lang="ru-RU" sz="2200"/>
              <a:t>измельченный </a:t>
            </a:r>
            <a:r>
              <a:rPr lang="ru-RU" sz="2200" smtClean="0"/>
              <a:t>мел. </a:t>
            </a:r>
            <a:r>
              <a:rPr lang="ru-RU" sz="2200" dirty="0"/>
              <a:t>Прилейте в ту и другую пробирки по 2 мл раствора соляной кислоты. Что вы наблюдаете?</a:t>
            </a:r>
          </a:p>
          <a:p>
            <a:pPr lvl="0" algn="just">
              <a:buFont typeface="Wingdings" panose="05000000000000000000" pitchFamily="2" charset="2"/>
              <a:buChar char="?"/>
            </a:pPr>
            <a:r>
              <a:rPr lang="ru-RU" sz="2200" dirty="0"/>
              <a:t>Результаты наблюдения занесите в таблицу.</a:t>
            </a:r>
          </a:p>
          <a:p>
            <a:pPr marL="0" indent="0">
              <a:buNone/>
            </a:pPr>
            <a:endParaRPr lang="ru-RU" sz="2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3140968"/>
            <a:ext cx="8229600" cy="64807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i="1" dirty="0">
                <a:solidFill>
                  <a:srgbClr val="000099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Ключ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0434743"/>
              </p:ext>
            </p:extLst>
          </p:nvPr>
        </p:nvGraphicFramePr>
        <p:xfrm>
          <a:off x="467543" y="4001600"/>
          <a:ext cx="8301609" cy="252374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86181"/>
                <a:gridCol w="2318176"/>
                <a:gridCol w="2316952"/>
                <a:gridCol w="27803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№ опыта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Краткий ход эксперимента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Наблюдения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Выводы 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уравнения реакций*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4.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2060"/>
                          </a:solidFill>
                          <a:effectLst/>
                        </a:rPr>
                        <a:t>CaCO</a:t>
                      </a:r>
                      <a:r>
                        <a:rPr lang="ru-RU" sz="1800" b="1" baseline="-25000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 (измельченный) + </a:t>
                      </a:r>
                      <a:r>
                        <a:rPr lang="en-US" sz="1800" b="1" dirty="0" err="1">
                          <a:solidFill>
                            <a:srgbClr val="002060"/>
                          </a:solidFill>
                          <a:effectLst/>
                        </a:rPr>
                        <a:t>HCl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rgbClr val="002060"/>
                          </a:solidFill>
                          <a:effectLst/>
                        </a:rPr>
                        <a:t>CaCO</a:t>
                      </a:r>
                      <a:r>
                        <a:rPr lang="ru-RU" sz="1800" b="1" baseline="-25000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 (кусочек) + </a:t>
                      </a:r>
                      <a:r>
                        <a:rPr lang="en-US" sz="1800" b="1" dirty="0" err="1">
                          <a:solidFill>
                            <a:srgbClr val="002060"/>
                          </a:solidFill>
                          <a:effectLst/>
                        </a:rPr>
                        <a:t>HCl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выделение газа без цвета и запаха в первой пробирке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 с большей скоростью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На скорость реакции влияет площадь соприкосновения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веществ</a:t>
                      </a:r>
                      <a:endParaRPr lang="en-US" sz="1800" b="1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solidFill>
                            <a:srgbClr val="002060"/>
                          </a:solidFill>
                          <a:effectLst/>
                        </a:rPr>
                        <a:t>CaCO</a:t>
                      </a:r>
                      <a:r>
                        <a:rPr lang="ru-RU" sz="1800" b="1" baseline="-25000" dirty="0" smtClean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+ 2HCl 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 CaCl</a:t>
                      </a:r>
                      <a:r>
                        <a:rPr lang="en-US" sz="1800" b="1" baseline="-25000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2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 + H</a:t>
                      </a:r>
                      <a:r>
                        <a:rPr lang="en-US" sz="1800" b="1" baseline="-25000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2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O + CO</a:t>
                      </a:r>
                      <a:r>
                        <a:rPr lang="en-US" sz="1800" b="1" baseline="-25000" dirty="0" smtClean="0">
                          <a:solidFill>
                            <a:srgbClr val="002060"/>
                          </a:solidFill>
                          <a:effectLst/>
                          <a:sym typeface="Symbol"/>
                        </a:rPr>
                        <a:t>2</a:t>
                      </a:r>
                      <a:endParaRPr lang="ru-RU" sz="1800" b="1" baseline="-25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0108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1163</TotalTime>
  <Words>451</Words>
  <Application>Microsoft Office PowerPoint</Application>
  <PresentationFormat>Экран (4:3)</PresentationFormat>
  <Paragraphs>107</Paragraphs>
  <Slides>16</Slides>
  <Notes>0</Notes>
  <HiddenSlides>1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Тема урока: «Понятие скорости химических реакций»</vt:lpstr>
      <vt:lpstr>Слайд 4</vt:lpstr>
      <vt:lpstr>Опыт 1. </vt:lpstr>
      <vt:lpstr>Опыт 2. </vt:lpstr>
      <vt:lpstr>Опыт 2.</vt:lpstr>
      <vt:lpstr>Опыт 3.</vt:lpstr>
      <vt:lpstr>Опыт 4.</vt:lpstr>
      <vt:lpstr>ФАКТОРЫ, ВЛИЯЮЩИЕ НА СКОРОСТЬ РЕАКЦИИ</vt:lpstr>
      <vt:lpstr>Слайд 11</vt:lpstr>
      <vt:lpstr>Слайд 12</vt:lpstr>
      <vt:lpstr>Слайд 13</vt:lpstr>
      <vt:lpstr>Слайд 14</vt:lpstr>
      <vt:lpstr>Слайд 15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Девиз: Цвет своего неба мы выбираем сами!</dc:title>
  <dc:creator>Пользователь</dc:creator>
  <cp:lastModifiedBy>Пользователь</cp:lastModifiedBy>
  <cp:revision>97</cp:revision>
  <dcterms:created xsi:type="dcterms:W3CDTF">2014-10-26T06:34:27Z</dcterms:created>
  <dcterms:modified xsi:type="dcterms:W3CDTF">2017-04-26T17:14:05Z</dcterms:modified>
</cp:coreProperties>
</file>