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90" r:id="rId2"/>
    <p:sldId id="294" r:id="rId3"/>
    <p:sldId id="295" r:id="rId4"/>
    <p:sldId id="296" r:id="rId5"/>
    <p:sldId id="309" r:id="rId6"/>
    <p:sldId id="299" r:id="rId7"/>
    <p:sldId id="300" r:id="rId8"/>
    <p:sldId id="303" r:id="rId9"/>
    <p:sldId id="306" r:id="rId10"/>
    <p:sldId id="305" r:id="rId11"/>
    <p:sldId id="301" r:id="rId12"/>
    <p:sldId id="307" r:id="rId13"/>
    <p:sldId id="308" r:id="rId14"/>
    <p:sldId id="292" r:id="rId1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E2FF"/>
    <a:srgbClr val="D45BFE"/>
    <a:srgbClr val="6BB5FD"/>
    <a:srgbClr val="6BB8FC"/>
    <a:srgbClr val="2FA0FE"/>
    <a:srgbClr val="CCFFFF"/>
    <a:srgbClr val="FFFFCC"/>
    <a:srgbClr val="993366"/>
    <a:srgbClr val="9999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7" autoAdjust="0"/>
    <p:restoredTop sz="94660"/>
  </p:normalViewPr>
  <p:slideViewPr>
    <p:cSldViewPr>
      <p:cViewPr varScale="1">
        <p:scale>
          <a:sx n="69" d="100"/>
          <a:sy n="69" d="100"/>
        </p:scale>
        <p:origin x="14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0B1CD9F-36F3-4DEE-BBF0-BF09234DACA8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1BA88F26-F46C-464E-8E97-5C81A4832C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17DD9-C30B-4D74-A4F0-6AA62A9D21FA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91780-4006-43DF-A461-92EE7B7025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0050003"/>
      </p:ext>
    </p:extLst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9099C-F2E5-4D09-AF8C-6C3F2A39149B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CC3B8-3ED9-4132-9C58-103A2B88982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54677452"/>
      </p:ext>
    </p:extLst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BE056-01B5-4B02-BBB1-8CAE8B22FD01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858FF-C253-471A-AD34-D5D8E76C051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21630375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3A2C0-C52C-4C9B-9099-07BFF909BD95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0E7D6-1CB8-4B3B-8E59-AD4D858BC1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84887726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6033A-7686-4904-B688-A5E1E9F6C460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6B4DA-73E8-4CF4-88EC-6006A1D358E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86008302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EB596-C315-4FDD-8C60-D2FC5F387899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43FC6-1D4F-4974-BFF9-DFC0C14CF6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88227271"/>
      </p:ext>
    </p:extLst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C88B6-F329-49B8-89E0-00CFD8D479FE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513CE-28B0-45F7-9169-62E1358938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71140682"/>
      </p:ext>
    </p:extLst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09AFB-0235-4EA6-A755-EA6DF1AD6D18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53437-42CD-43F9-B40D-34902A954D6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8798275"/>
      </p:ext>
    </p:extLst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A2143-44C9-4765-A4AF-CBAC285110FE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8766C-1D4A-441C-A6E9-D6B6A70A401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2037709"/>
      </p:ext>
    </p:extLst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D017A-0FDC-4F21-A6A8-EE24E32712C1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7E49B-F13C-413A-AF82-4714960047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49578625"/>
      </p:ext>
    </p:extLst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16E74-6A80-4E43-A336-F72BDA7140C2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FBDB6-5889-451D-9BCD-AF3DF1237E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2721823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A93D9C-E2E3-4851-8094-B628D549009B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DCE2A4D-8E77-4AE2-BBFA-C35CC482F3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ransition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Se7eN\Downloads\10_Improptu%20%232%20(online-audio-converter.com).m4a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2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3" descr="гирлянда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15888"/>
            <a:ext cx="799306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 descr="гирлянда.gif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03848" y="980728"/>
            <a:ext cx="2520280" cy="432048"/>
          </a:xfrm>
          <a:prstGeom prst="rect">
            <a:avLst/>
          </a:prstGeom>
        </p:spPr>
      </p:pic>
      <p:pic>
        <p:nvPicPr>
          <p:cNvPr id="4" name="Рисунок 3" descr="fondetoiles.gif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879366" y="1518713"/>
            <a:ext cx="3096344" cy="1368152"/>
          </a:xfrm>
          <a:prstGeom prst="rect">
            <a:avLst/>
          </a:prstGeom>
        </p:spPr>
      </p:pic>
      <p:pic>
        <p:nvPicPr>
          <p:cNvPr id="5" name="Рисунок 4" descr="fondetoiles.gif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538028" y="2886865"/>
            <a:ext cx="4248472" cy="1810824"/>
          </a:xfrm>
          <a:prstGeom prst="rect">
            <a:avLst/>
          </a:prstGeom>
        </p:spPr>
      </p:pic>
      <p:pic>
        <p:nvPicPr>
          <p:cNvPr id="6" name="Рисунок 5" descr="гирлянда.gif"/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26429" y="4442100"/>
            <a:ext cx="3096344" cy="1136845"/>
          </a:xfrm>
          <a:prstGeom prst="rect">
            <a:avLst/>
          </a:prstGeom>
        </p:spPr>
      </p:pic>
      <p:pic>
        <p:nvPicPr>
          <p:cNvPr id="14343" name="Рисунок 4" descr="гирлянда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6524625"/>
            <a:ext cx="349091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Рисунок 5" descr="гирлянда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6524625"/>
            <a:ext cx="388937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0_Improptu #2 (online-audio-converter.com)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3763" y="6194425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6" name="Прямоугольник 7"/>
          <p:cNvSpPr>
            <a:spLocks noChangeArrowheads="1"/>
          </p:cNvSpPr>
          <p:nvPr/>
        </p:nvSpPr>
        <p:spPr bwMode="auto">
          <a:xfrm>
            <a:off x="2717800" y="617538"/>
            <a:ext cx="6013450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«Формирование творческих способностей детей                                   дошкольного возраста средствами театрализованной                         деятельности»</a:t>
            </a:r>
            <a:r>
              <a:rPr lang="ru-RU" alt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2" name="Рисунок 3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15888"/>
            <a:ext cx="799306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Рисунок 4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6524625"/>
            <a:ext cx="349091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" name="Рисунок 5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1025" y="6630988"/>
            <a:ext cx="388937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5966" y="392593"/>
            <a:ext cx="836350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/>
                <a:solidFill>
                  <a:srgbClr val="0070C0"/>
                </a:solidFill>
                <a:effectLst/>
              </a:rPr>
              <a:t>Роль педагога в организации </a:t>
            </a:r>
          </a:p>
          <a:p>
            <a:pPr algn="ctr"/>
            <a:r>
              <a:rPr lang="ru-RU" sz="3200" b="1" cap="none" spc="0" dirty="0" smtClean="0">
                <a:ln/>
                <a:solidFill>
                  <a:srgbClr val="0070C0"/>
                </a:solidFill>
                <a:effectLst/>
              </a:rPr>
              <a:t>театрализованной деятельности в ДОУ:</a:t>
            </a:r>
            <a:endParaRPr lang="ru-RU" sz="3200" b="1" cap="none" spc="0" dirty="0">
              <a:ln/>
              <a:solidFill>
                <a:srgbClr val="0070C0"/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951" y="1469811"/>
            <a:ext cx="8538522" cy="5221942"/>
          </a:xfrm>
          <a:prstGeom prst="rect">
            <a:avLst/>
          </a:prstGeom>
          <a:solidFill>
            <a:srgbClr val="6BB5FD"/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342900" lvl="0" indent="-342900" algn="just" eaLnBrk="1" hangingPunct="1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создавать условия для развития творческой активности детей в театрализованной  деятельности</a:t>
            </a:r>
            <a:endParaRPr kumimoji="0" lang="ru-RU" sz="2000" b="1" i="0" u="none" strike="noStrike" cap="none" normalizeH="0" dirty="0" smtClean="0">
              <a:ln>
                <a:noFill/>
              </a:ln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 algn="just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побуждать к импровизации средствами мимики, пантомимы, выразительных движений и интонаций; </a:t>
            </a:r>
            <a:endParaRPr kumimoji="0" lang="ru-RU" sz="2000" b="1" i="0" u="none" strike="noStrike" cap="none" normalizeH="0" dirty="0" smtClean="0">
              <a:ln>
                <a:noFill/>
              </a:ln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 algn="just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выбор сюжетов драматизации, ролей, атрибутов, костюмов, видов театров</a:t>
            </a: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 algn="just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приобщать детей к театральной культуре</a:t>
            </a:r>
            <a:endParaRPr lang="ru-RU" sz="2000" b="1" dirty="0" smtClean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обеспечивать взаимосвязь театрализованной деятельности с другими видами:</a:t>
            </a:r>
            <a:endParaRPr lang="ru-RU" sz="2000" b="1" dirty="0" smtClean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 algn="just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создавать условия для совместной театрализованной деятельности детей и взрослых;</a:t>
            </a:r>
            <a:endParaRPr lang="ru-RU" sz="2000" b="1" dirty="0" smtClean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 algn="just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организация выступлений детей старших групп перед малышами и пр.</a:t>
            </a:r>
            <a:endParaRPr kumimoji="0" lang="ru-RU" sz="2000" b="1" i="0" u="none" strike="noStrike" cap="none" normalizeH="0" dirty="0" smtClean="0">
              <a:ln>
                <a:noFill/>
              </a:ln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>
              <a:spcBef>
                <a:spcPts val="400"/>
              </a:spcBef>
            </a:pPr>
            <a:endParaRPr lang="ru-RU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20885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3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15888"/>
            <a:ext cx="799306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Рисунок 4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6524625"/>
            <a:ext cx="349091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Рисунок 5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6524625"/>
            <a:ext cx="388937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393421"/>
            <a:ext cx="8568952" cy="156966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Условия для проявления </a:t>
            </a:r>
          </a:p>
          <a:p>
            <a:pPr algn="ctr"/>
            <a:r>
              <a:rPr lang="ru-RU" sz="32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самостоятельности и  творчества </a:t>
            </a:r>
          </a:p>
          <a:p>
            <a:pPr algn="ctr"/>
            <a:r>
              <a:rPr lang="ru-RU" sz="3200" b="1" cap="none" spc="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в театрализованных играх:</a:t>
            </a:r>
            <a:endParaRPr lang="ru-RU" sz="3200" b="1" cap="none" spc="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2420888"/>
            <a:ext cx="5112568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1" hangingPunct="1">
              <a:spcBef>
                <a:spcPts val="600"/>
              </a:spcBef>
              <a:buFont typeface="Wingdings" pitchFamily="2" charset="2"/>
              <a:buChar char="q"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содержание игр должно соответствовать интересам и возможностям детей;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lvl="0">
              <a:spcBef>
                <a:spcPts val="600"/>
              </a:spcBef>
              <a:buFont typeface="Wingdings" pitchFamily="2" charset="2"/>
              <a:buChar char="q"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педагогическое сопровождение строиться с учетом постепенного нарастания самостоятельности и творчества ребенка;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lvl="0">
              <a:spcBef>
                <a:spcPts val="600"/>
              </a:spcBef>
              <a:buFont typeface="Wingdings" pitchFamily="2" charset="2"/>
              <a:buChar char="q"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театрально-игровая среда должна быть динамично изменяющейся, а в ее создании принимают участие дети и взрослые.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746" y="1941630"/>
            <a:ext cx="3408718" cy="25565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654" y="4236769"/>
            <a:ext cx="2915816" cy="2186862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3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15888"/>
            <a:ext cx="799306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Рисунок 4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6524625"/>
            <a:ext cx="349091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Рисунок 5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6524625"/>
            <a:ext cx="388937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467767"/>
            <a:ext cx="3995936" cy="2996952"/>
          </a:xfrm>
          <a:prstGeom prst="rect">
            <a:avLst/>
          </a:prstGeom>
          <a:ln w="57150">
            <a:solidFill>
              <a:srgbClr val="002060"/>
            </a:solidFill>
            <a:prstDash val="sysDot"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538" y="3068960"/>
            <a:ext cx="4590072" cy="3442554"/>
          </a:xfrm>
          <a:prstGeom prst="rect">
            <a:avLst/>
          </a:prstGeom>
          <a:ln w="57150">
            <a:solidFill>
              <a:schemeClr val="tx2">
                <a:lumMod val="50000"/>
              </a:schemeClr>
            </a:solidFill>
            <a:prstDash val="dash"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791" y="3068960"/>
            <a:ext cx="2671703" cy="3562270"/>
          </a:xfrm>
          <a:prstGeom prst="rect">
            <a:avLst/>
          </a:prstGeom>
          <a:ln w="57150">
            <a:solidFill>
              <a:schemeClr val="tx2">
                <a:lumMod val="75000"/>
              </a:schemeClr>
            </a:solidFill>
            <a:prstDash val="dashDot"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2065" y="1124744"/>
            <a:ext cx="2372185" cy="1293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7255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3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15888"/>
            <a:ext cx="799306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Рисунок 4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6524625"/>
            <a:ext cx="349091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Рисунок 5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6524625"/>
            <a:ext cx="388937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243" y="404813"/>
            <a:ext cx="8568951" cy="1200329"/>
          </a:xfrm>
          <a:prstGeom prst="rect">
            <a:avLst/>
          </a:prstGeom>
          <a:solidFill>
            <a:srgbClr val="AAE2FF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omic Sans MS" panose="030F0702030302020204" pitchFamily="66" charset="0"/>
              </a:rPr>
              <a:t>Театрализованные игры позволяют решать многие педагогические задачи, касающиеся формирования выразительности речи интеллектуального, коммуникативного, художественно — эстетического воспитания, развитию музыкальных и творческих способностей.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767011"/>
            <a:ext cx="6385593" cy="47891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5-конечная звезда 5"/>
          <p:cNvSpPr/>
          <p:nvPr/>
        </p:nvSpPr>
        <p:spPr>
          <a:xfrm>
            <a:off x="7140648" y="1509667"/>
            <a:ext cx="1152128" cy="101972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900112" y="1505838"/>
            <a:ext cx="1079599" cy="11013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78621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3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6313" y="728663"/>
            <a:ext cx="799306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 descr="гирлянда.gif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03848" y="980728"/>
            <a:ext cx="2520280" cy="432048"/>
          </a:xfrm>
          <a:prstGeom prst="rect">
            <a:avLst/>
          </a:prstGeom>
        </p:spPr>
      </p:pic>
      <p:pic>
        <p:nvPicPr>
          <p:cNvPr id="4" name="Рисунок 3" descr="fondetoiles.g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23828" y="1412057"/>
            <a:ext cx="3096344" cy="1368152"/>
          </a:xfrm>
          <a:prstGeom prst="rect">
            <a:avLst/>
          </a:prstGeom>
        </p:spPr>
      </p:pic>
      <p:pic>
        <p:nvPicPr>
          <p:cNvPr id="5" name="Рисунок 4" descr="fondetoiles.g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538028" y="2886865"/>
            <a:ext cx="4248472" cy="1810824"/>
          </a:xfrm>
          <a:prstGeom prst="rect">
            <a:avLst/>
          </a:prstGeom>
        </p:spPr>
      </p:pic>
      <p:pic>
        <p:nvPicPr>
          <p:cNvPr id="6" name="Рисунок 5" descr="гирлянда.gif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03848" y="4725144"/>
            <a:ext cx="3096344" cy="432048"/>
          </a:xfrm>
          <a:prstGeom prst="rect">
            <a:avLst/>
          </a:prstGeom>
        </p:spPr>
      </p:pic>
      <p:pic>
        <p:nvPicPr>
          <p:cNvPr id="23559" name="Рисунок 4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6524625"/>
            <a:ext cx="349091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Рисунок 5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6524625"/>
            <a:ext cx="388937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862083" y="5010992"/>
            <a:ext cx="320381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gradFill>
                  <a:gsLst>
                    <a:gs pos="0">
                      <a:srgbClr val="FF0000"/>
                    </a:gs>
                    <a:gs pos="74000">
                      <a:schemeClr val="accent2">
                        <a:lumMod val="60000"/>
                        <a:lumOff val="40000"/>
                      </a:schemeClr>
                    </a:gs>
                    <a:gs pos="83000">
                      <a:schemeClr val="accent2">
                        <a:lumMod val="60000"/>
                        <a:lumOff val="40000"/>
                      </a:schemeClr>
                    </a:gs>
                    <a:gs pos="100000">
                      <a:srgbClr val="C00000"/>
                    </a:gs>
                  </a:gsLst>
                  <a:lin ang="5400000" scaled="1"/>
                </a:gradFill>
              </a:rPr>
              <a:t>Спасибо</a:t>
            </a:r>
          </a:p>
          <a:p>
            <a:pPr algn="ctr" eaLnBrk="1" hangingPunct="1">
              <a:defRPr/>
            </a:pPr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gradFill>
                  <a:gsLst>
                    <a:gs pos="0">
                      <a:srgbClr val="FF0000"/>
                    </a:gs>
                    <a:gs pos="74000">
                      <a:schemeClr val="accent2">
                        <a:lumMod val="60000"/>
                        <a:lumOff val="40000"/>
                      </a:schemeClr>
                    </a:gs>
                    <a:gs pos="83000">
                      <a:schemeClr val="accent2">
                        <a:lumMod val="60000"/>
                        <a:lumOff val="40000"/>
                      </a:schemeClr>
                    </a:gs>
                    <a:gs pos="100000">
                      <a:srgbClr val="C00000"/>
                    </a:gs>
                  </a:gsLst>
                  <a:lin ang="5400000" scaled="1"/>
                </a:gradFill>
              </a:rPr>
              <a:t>за внимание!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44513" y="850900"/>
            <a:ext cx="885666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ru-RU" sz="2800" b="1" dirty="0">
              <a:ln w="15875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rgbClr val="FF0000"/>
                  </a:gs>
                  <a:gs pos="48000">
                    <a:srgbClr val="C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180" y="905026"/>
            <a:ext cx="2797640" cy="37301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3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15888"/>
            <a:ext cx="799306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Рисунок 4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6524625"/>
            <a:ext cx="349091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Рисунок 5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6524625"/>
            <a:ext cx="388937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Заголовок 8"/>
          <p:cNvSpPr>
            <a:spLocks noGrp="1"/>
          </p:cNvSpPr>
          <p:nvPr>
            <p:ph type="title"/>
          </p:nvPr>
        </p:nvSpPr>
        <p:spPr>
          <a:xfrm>
            <a:off x="-2011771" y="1882316"/>
            <a:ext cx="10533608" cy="2902297"/>
          </a:xfrm>
        </p:spPr>
        <p:txBody>
          <a:bodyPr/>
          <a:lstStyle/>
          <a:p>
            <a:r>
              <a:rPr lang="ru-RU" altLang="ru-RU" sz="3200" b="1" i="1" dirty="0" smtClean="0">
                <a:solidFill>
                  <a:srgbClr val="FF0000"/>
                </a:solidFill>
              </a:rPr>
              <a:t>“Театр – это волшебный мир. </a:t>
            </a:r>
            <a:r>
              <a:rPr lang="ru-RU" altLang="ru-RU" sz="3200" dirty="0" smtClean="0">
                <a:solidFill>
                  <a:srgbClr val="FF0000"/>
                </a:solidFill>
              </a:rPr>
              <a:t/>
            </a:r>
            <a:br>
              <a:rPr lang="ru-RU" altLang="ru-RU" sz="3200" dirty="0" smtClean="0">
                <a:solidFill>
                  <a:srgbClr val="FF0000"/>
                </a:solidFill>
              </a:rPr>
            </a:br>
            <a:r>
              <a:rPr lang="ru-RU" altLang="ru-RU" sz="3200" b="1" i="1" dirty="0" smtClean="0">
                <a:solidFill>
                  <a:srgbClr val="FF0000"/>
                </a:solidFill>
              </a:rPr>
              <a:t>Он дает уроки красоты, морали </a:t>
            </a:r>
            <a:r>
              <a:rPr lang="ru-RU" altLang="ru-RU" sz="3200" dirty="0" smtClean="0">
                <a:solidFill>
                  <a:srgbClr val="FF0000"/>
                </a:solidFill>
              </a:rPr>
              <a:t/>
            </a:r>
            <a:br>
              <a:rPr lang="ru-RU" altLang="ru-RU" sz="3200" dirty="0" smtClean="0">
                <a:solidFill>
                  <a:srgbClr val="FF0000"/>
                </a:solidFill>
              </a:rPr>
            </a:br>
            <a:r>
              <a:rPr lang="ru-RU" altLang="ru-RU" sz="3200" b="1" i="1" dirty="0" smtClean="0">
                <a:solidFill>
                  <a:srgbClr val="FF0000"/>
                </a:solidFill>
              </a:rPr>
              <a:t>и нравственности. </a:t>
            </a:r>
            <a:r>
              <a:rPr lang="ru-RU" altLang="ru-RU" sz="3200" dirty="0" smtClean="0">
                <a:solidFill>
                  <a:srgbClr val="FF0000"/>
                </a:solidFill>
              </a:rPr>
              <a:t/>
            </a:r>
            <a:br>
              <a:rPr lang="ru-RU" altLang="ru-RU" sz="3200" dirty="0" smtClean="0">
                <a:solidFill>
                  <a:srgbClr val="FF0000"/>
                </a:solidFill>
              </a:rPr>
            </a:br>
            <a:r>
              <a:rPr lang="ru-RU" altLang="ru-RU" sz="3200" b="1" i="1" dirty="0" smtClean="0">
                <a:solidFill>
                  <a:srgbClr val="FF0000"/>
                </a:solidFill>
              </a:rPr>
              <a:t>А чем они богаче, тем успешнее </a:t>
            </a:r>
            <a:r>
              <a:rPr lang="ru-RU" altLang="ru-RU" sz="3200" b="1" dirty="0" smtClean="0">
                <a:solidFill>
                  <a:srgbClr val="FF0000"/>
                </a:solidFill>
              </a:rPr>
              <a:t/>
            </a:r>
            <a:br>
              <a:rPr lang="ru-RU" altLang="ru-RU" sz="3200" b="1" dirty="0" smtClean="0">
                <a:solidFill>
                  <a:srgbClr val="FF0000"/>
                </a:solidFill>
              </a:rPr>
            </a:br>
            <a:r>
              <a:rPr lang="ru-RU" altLang="ru-RU" sz="3200" b="1" i="1" dirty="0" smtClean="0">
                <a:solidFill>
                  <a:srgbClr val="FF0000"/>
                </a:solidFill>
              </a:rPr>
              <a:t>идет развитие духовного мира </a:t>
            </a:r>
            <a:r>
              <a:rPr lang="ru-RU" altLang="ru-RU" sz="3200" b="1" dirty="0" smtClean="0">
                <a:solidFill>
                  <a:srgbClr val="FF0000"/>
                </a:solidFill>
              </a:rPr>
              <a:t/>
            </a:r>
            <a:br>
              <a:rPr lang="ru-RU" altLang="ru-RU" sz="3200" b="1" dirty="0" smtClean="0">
                <a:solidFill>
                  <a:srgbClr val="FF0000"/>
                </a:solidFill>
              </a:rPr>
            </a:br>
            <a:r>
              <a:rPr lang="ru-RU" altLang="ru-RU" sz="3200" b="1" i="1" dirty="0" smtClean="0">
                <a:solidFill>
                  <a:srgbClr val="FF0000"/>
                </a:solidFill>
              </a:rPr>
              <a:t>детей… ” </a:t>
            </a:r>
            <a:r>
              <a:rPr lang="ru-RU" altLang="ru-RU" sz="3200" b="1" dirty="0" smtClean="0">
                <a:solidFill>
                  <a:srgbClr val="FF0000"/>
                </a:solidFill>
              </a:rPr>
              <a:t/>
            </a:r>
            <a:br>
              <a:rPr lang="ru-RU" altLang="ru-RU" sz="3200" b="1" dirty="0" smtClean="0">
                <a:solidFill>
                  <a:srgbClr val="FF0000"/>
                </a:solidFill>
              </a:rPr>
            </a:br>
            <a:r>
              <a:rPr lang="ru-RU" altLang="ru-RU" sz="3200" b="1" i="1" dirty="0" smtClean="0">
                <a:solidFill>
                  <a:srgbClr val="FF0000"/>
                </a:solidFill>
              </a:rPr>
              <a:t>(Б. М. Теплов)</a:t>
            </a:r>
            <a:r>
              <a:rPr lang="ru-RU" altLang="ru-RU" sz="3200" b="1" dirty="0" smtClean="0">
                <a:solidFill>
                  <a:srgbClr val="FF0000"/>
                </a:solidFill>
              </a:rPr>
              <a:t/>
            </a:r>
            <a:br>
              <a:rPr lang="ru-RU" altLang="ru-RU" sz="3200" b="1" dirty="0" smtClean="0">
                <a:solidFill>
                  <a:srgbClr val="FF0000"/>
                </a:solidFill>
              </a:rPr>
            </a:br>
            <a:r>
              <a:rPr lang="ru-RU" altLang="ru-RU" sz="28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/>
            </a:r>
            <a:br>
              <a:rPr lang="ru-RU" altLang="ru-RU" sz="28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</a:br>
            <a:endParaRPr lang="ru-RU" altLang="ru-RU" sz="2800" dirty="0" smtClean="0">
              <a:solidFill>
                <a:schemeClr val="bg1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5036" y="3682342"/>
            <a:ext cx="8299214" cy="461665"/>
          </a:xfrm>
          <a:prstGeom prst="rect">
            <a:avLst/>
          </a:prstGeom>
          <a:noFill/>
          <a:ln>
            <a:solidFill>
              <a:schemeClr val="bg1">
                <a:alpha val="0"/>
              </a:schemeClr>
            </a:solidFill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endParaRPr lang="ru-RU" sz="2400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rgbClr val="7030A0"/>
              </a:solidFill>
              <a:effectLst>
                <a:outerShdw blurRad="50800" dist="50800" dir="5400000" algn="ctr" rotWithShape="0">
                  <a:schemeClr val="accent4">
                    <a:lumMod val="75000"/>
                    <a:alpha val="4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55033" y="1383671"/>
            <a:ext cx="28405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2800" b="1" dirty="0" smtClean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</a:rPr>
              <a:t> </a:t>
            </a:r>
            <a:endParaRPr lang="ru-RU" sz="2800" b="1" dirty="0">
              <a:ln w="1905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5368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52096"/>
            <a:ext cx="2624138" cy="309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3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39688"/>
            <a:ext cx="799306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Рисунок 4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6524625"/>
            <a:ext cx="349091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Рисунок 5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6524625"/>
            <a:ext cx="388937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Заголовок 8"/>
          <p:cNvSpPr>
            <a:spLocks noGrp="1"/>
          </p:cNvSpPr>
          <p:nvPr>
            <p:ph type="title"/>
          </p:nvPr>
        </p:nvSpPr>
        <p:spPr>
          <a:xfrm>
            <a:off x="1619250" y="563563"/>
            <a:ext cx="8569325" cy="1920875"/>
          </a:xfrm>
        </p:spPr>
        <p:txBody>
          <a:bodyPr/>
          <a:lstStyle/>
          <a:p>
            <a:pPr algn="just"/>
            <a:r>
              <a:rPr lang="ru-RU" altLang="ru-RU" sz="2400" u="sng" smtClean="0">
                <a:latin typeface="Franklin Gothic Heavy" panose="020B0903020102020204" pitchFamily="34" charset="0"/>
              </a:rPr>
              <a:t>:</a:t>
            </a:r>
            <a:r>
              <a:rPr lang="ru-RU" altLang="ru-RU" sz="2400" smtClean="0">
                <a:solidFill>
                  <a:schemeClr val="bg1"/>
                </a:solidFill>
              </a:rPr>
              <a:t/>
            </a:r>
            <a:br>
              <a:rPr lang="ru-RU" altLang="ru-RU" sz="2400" smtClean="0">
                <a:solidFill>
                  <a:schemeClr val="bg1"/>
                </a:solidFill>
              </a:rPr>
            </a:br>
            <a:endParaRPr lang="ru-RU" altLang="ru-RU" sz="2800" smtClean="0">
              <a:solidFill>
                <a:schemeClr val="bg1"/>
              </a:solidFill>
            </a:endParaRPr>
          </a:p>
        </p:txBody>
      </p:sp>
      <p:pic>
        <p:nvPicPr>
          <p:cNvPr id="16390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5197" y="3674414"/>
            <a:ext cx="20097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Прямоугольник 1"/>
          <p:cNvSpPr>
            <a:spLocks noChangeArrowheads="1"/>
          </p:cNvSpPr>
          <p:nvPr/>
        </p:nvSpPr>
        <p:spPr bwMode="auto">
          <a:xfrm>
            <a:off x="-23813" y="3225800"/>
            <a:ext cx="6607176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/>
            </a:r>
            <a:br>
              <a:rPr lang="ru-RU" altLang="ru-RU" sz="1800">
                <a:latin typeface="Arial" panose="020B0604020202020204" pitchFamily="34" charset="0"/>
              </a:rPr>
            </a:b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16393" name="Прямоугольник 2"/>
          <p:cNvSpPr>
            <a:spLocks noChangeArrowheads="1"/>
          </p:cNvSpPr>
          <p:nvPr/>
        </p:nvSpPr>
        <p:spPr bwMode="auto">
          <a:xfrm>
            <a:off x="395288" y="4200525"/>
            <a:ext cx="684100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dirty="0">
                <a:latin typeface="Comic Sans MS" panose="030F0702030302020204" pitchFamily="66" charset="0"/>
                <a:cs typeface="Times New Roman" panose="02020603050405020304" pitchFamily="18" charset="0"/>
              </a:rPr>
              <a:t>Театрализованная деятельность в детском саду- это прекрасная возможность раскрытия творческого потенциала ребенка, воспитание творческой направленности личности.</a:t>
            </a:r>
            <a:br>
              <a:rPr lang="ru-RU" altLang="ru-RU" sz="2800" dirty="0">
                <a:latin typeface="Comic Sans MS" panose="030F0702030302020204" pitchFamily="66" charset="0"/>
                <a:cs typeface="Times New Roman" panose="02020603050405020304" pitchFamily="18" charset="0"/>
              </a:rPr>
            </a:br>
            <a:endParaRPr lang="ru-RU" altLang="ru-RU" sz="28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297" y="648381"/>
            <a:ext cx="2643759" cy="3525012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437" y="650330"/>
            <a:ext cx="3995936" cy="2996952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3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15888"/>
            <a:ext cx="799306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Рисунок 4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6524625"/>
            <a:ext cx="349091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Рисунок 5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6524625"/>
            <a:ext cx="388937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66504" y="378605"/>
            <a:ext cx="268317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Актуальность</a:t>
            </a: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143595" y="3135164"/>
            <a:ext cx="8928991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endParaRPr lang="ru-RU" sz="28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7415" name="Прямоугольник 1"/>
          <p:cNvSpPr>
            <a:spLocks noChangeArrowheads="1"/>
          </p:cNvSpPr>
          <p:nvPr/>
        </p:nvSpPr>
        <p:spPr bwMode="auto">
          <a:xfrm>
            <a:off x="142874" y="901700"/>
            <a:ext cx="8929712" cy="5847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dirty="0">
                <a:latin typeface="Comic Sans MS" panose="030F0702030302020204" pitchFamily="66" charset="0"/>
                <a:cs typeface="Times New Roman" panose="02020603050405020304" pitchFamily="18" charset="0"/>
              </a:rPr>
              <a:t>С помощью театрализованной деятельности дети знакомятся с окружающим миром во всем его многообразии через образы, краски, звуки, а поставленные вопросы заставляют детей думать, анализировать, делать выводы и обобщения. Театрализованная деятельность  способствует гармоничному развитию дошкольников. Их жизнь в детском саду становится интереснее, содержательнее, наполненной яркими впечатлениями, радостью творчества. Актуальность исследования в том, что театрализация является </a:t>
            </a:r>
            <a:r>
              <a:rPr lang="ru-RU" altLang="ru-RU" sz="2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благоприятной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>
                <a:latin typeface="Comic Sans MS" panose="030F0702030302020204" pitchFamily="66" charset="0"/>
                <a:cs typeface="Times New Roman" panose="02020603050405020304" pitchFamily="18" charset="0"/>
              </a:rPr>
              <a:t>средой для творческого </a:t>
            </a:r>
            <a:r>
              <a:rPr lang="ru-RU" altLang="ru-RU" sz="2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развития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>
                <a:latin typeface="Comic Sans MS" panose="030F0702030302020204" pitchFamily="66" charset="0"/>
                <a:cs typeface="Times New Roman" panose="02020603050405020304" pitchFamily="18" charset="0"/>
              </a:rPr>
              <a:t>способностей детей, так как в ней </a:t>
            </a:r>
            <a:endParaRPr lang="ru-RU" altLang="ru-RU" sz="2400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особенно </a:t>
            </a:r>
            <a:r>
              <a:rPr lang="ru-RU" altLang="ru-RU" sz="2400" dirty="0">
                <a:latin typeface="Comic Sans MS" panose="030F0702030302020204" pitchFamily="66" charset="0"/>
                <a:cs typeface="Times New Roman" panose="02020603050405020304" pitchFamily="18" charset="0"/>
              </a:rPr>
              <a:t>проявляются </a:t>
            </a:r>
            <a:r>
              <a:rPr lang="ru-RU" altLang="ru-RU" sz="2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разные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>
                <a:latin typeface="Comic Sans MS" panose="030F0702030302020204" pitchFamily="66" charset="0"/>
                <a:cs typeface="Times New Roman" panose="02020603050405020304" pitchFamily="18" charset="0"/>
              </a:rPr>
              <a:t>стороны развития ребенка.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latin typeface="Arial" panose="020B0604020202020204" pitchFamily="34" charset="0"/>
            </a:endParaRPr>
          </a:p>
        </p:txBody>
      </p:sp>
      <p:pic>
        <p:nvPicPr>
          <p:cNvPr id="1741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4216166"/>
            <a:ext cx="2671217" cy="264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3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15888"/>
            <a:ext cx="799306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Рисунок 4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6524625"/>
            <a:ext cx="349091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Рисунок 5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6524625"/>
            <a:ext cx="388937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-конечная звезда 5"/>
          <p:cNvSpPr/>
          <p:nvPr/>
        </p:nvSpPr>
        <p:spPr>
          <a:xfrm>
            <a:off x="7769567" y="3068960"/>
            <a:ext cx="1152128" cy="101972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71388" y="5301208"/>
            <a:ext cx="1079599" cy="11013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98936" y="1397705"/>
            <a:ext cx="2357454" cy="954107"/>
          </a:xfrm>
          <a:prstGeom prst="rect">
            <a:avLst/>
          </a:prstGeom>
          <a:solidFill>
            <a:srgbClr val="54A021">
              <a:lumMod val="20000"/>
              <a:lumOff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54A021">
                    <a:lumMod val="75000"/>
                  </a:srgbClr>
                </a:solidFill>
                <a:effectLst/>
                <a:uLnTx/>
                <a:uFillTx/>
                <a:latin typeface="Monotype Corsiva" pitchFamily="66" charset="0"/>
                <a:cs typeface="+mn-cs"/>
              </a:rPr>
              <a:t>Игры - драматизации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2412835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1" hangingPunct="1">
              <a:buFont typeface="Wingdings" pitchFamily="2" charset="2"/>
              <a:buChar char="q"/>
            </a:pPr>
            <a:r>
              <a:rPr lang="ru-RU" sz="2200" b="1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игры-имитации образов </a:t>
            </a:r>
            <a:r>
              <a:rPr lang="ru-RU" sz="22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животных, людей, литературных персонажей; </a:t>
            </a:r>
          </a:p>
          <a:p>
            <a:pPr lvl="0" eaLnBrk="1" hangingPunct="1">
              <a:buFont typeface="Wingdings" pitchFamily="2" charset="2"/>
              <a:buChar char="q"/>
            </a:pPr>
            <a:r>
              <a:rPr lang="ru-RU" sz="2200" b="1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ролевые диалоги </a:t>
            </a:r>
            <a:r>
              <a:rPr lang="ru-RU" sz="22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основе текста; </a:t>
            </a:r>
          </a:p>
          <a:p>
            <a:pPr lvl="0" eaLnBrk="1" hangingPunct="1">
              <a:buFont typeface="Wingdings" pitchFamily="2" charset="2"/>
              <a:buChar char="q"/>
            </a:pPr>
            <a:r>
              <a:rPr lang="ru-RU" sz="2200" b="1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инсценировки произведений; </a:t>
            </a:r>
          </a:p>
          <a:p>
            <a:pPr lvl="0" eaLnBrk="1" hangingPunct="1">
              <a:buFont typeface="Wingdings" pitchFamily="2" charset="2"/>
              <a:buChar char="q"/>
            </a:pPr>
            <a:r>
              <a:rPr lang="ru-RU" sz="2200" b="1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постановки спектаклей </a:t>
            </a:r>
            <a:r>
              <a:rPr lang="ru-RU" sz="22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одному или нескольким произведениям; </a:t>
            </a:r>
          </a:p>
          <a:p>
            <a:pPr lvl="0" eaLnBrk="1" hangingPunct="1">
              <a:buFont typeface="Wingdings" pitchFamily="2" charset="2"/>
              <a:buChar char="q"/>
            </a:pPr>
            <a:r>
              <a:rPr lang="ru-RU" sz="2200" b="1" u="sng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игры-импровизации </a:t>
            </a:r>
            <a:r>
              <a:rPr lang="ru-RU" sz="22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разыгрыванием сюжета без предварительной подготовки</a:t>
            </a:r>
            <a:endParaRPr lang="ru-RU" sz="2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35896" y="837004"/>
            <a:ext cx="402513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50" normalizeH="0" baseline="0" noProof="0" dirty="0" smtClean="0">
                <a:ln w="12700" cmpd="sng">
                  <a:solidFill>
                    <a:srgbClr val="918655">
                      <a:satMod val="120000"/>
                      <a:shade val="80000"/>
                    </a:srgbClr>
                  </a:solidFill>
                  <a:prstDash val="solid"/>
                </a:ln>
                <a:effectLst>
                  <a:glow rad="53100">
                    <a:srgbClr val="918655">
                      <a:satMod val="180000"/>
                      <a:alpha val="3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Классификация  театрализованных игр: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40126" y="2840738"/>
            <a:ext cx="2357454" cy="954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Monotype Corsiva" pitchFamily="66" charset="0"/>
              </a:rPr>
              <a:t>Режиссерские Игры</a:t>
            </a:r>
            <a:endParaRPr lang="ru-RU" sz="28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3388" y="3970117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театр кукол-марионеток</a:t>
            </a:r>
          </a:p>
          <a:p>
            <a:pPr>
              <a:buFont typeface="Wingdings" pitchFamily="2" charset="2"/>
              <a:buChar char="q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театр кукол бибабо</a:t>
            </a:r>
          </a:p>
          <a:p>
            <a:pPr>
              <a:buFont typeface="Wingdings" pitchFamily="2" charset="2"/>
              <a:buChar char="q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настольный театр игрушек (картинок)</a:t>
            </a:r>
          </a:p>
          <a:p>
            <a:pPr>
              <a:buFont typeface="Wingdings" pitchFamily="2" charset="2"/>
              <a:buChar char="q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Театр на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фланелеграфе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теневой театр</a:t>
            </a:r>
          </a:p>
          <a:p>
            <a:pPr>
              <a:buFont typeface="Wingdings" pitchFamily="2" charset="2"/>
              <a:buChar char="q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пальчиковый театр</a:t>
            </a:r>
          </a:p>
          <a:p>
            <a:pPr>
              <a:buFont typeface="Wingdings" pitchFamily="2" charset="2"/>
              <a:buChar char="q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театр тростевых кукол</a:t>
            </a:r>
          </a:p>
        </p:txBody>
      </p:sp>
      <p:pic>
        <p:nvPicPr>
          <p:cNvPr id="15" name="Рисунок 14" descr="Arts-Buzz-logo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304" y="232740"/>
            <a:ext cx="1612933" cy="1390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64458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3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800" y="114300"/>
            <a:ext cx="79930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Рисунок 4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6524625"/>
            <a:ext cx="349091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Рисунок 5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6524625"/>
            <a:ext cx="388937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27960" flipH="1">
            <a:off x="6710363" y="3106738"/>
            <a:ext cx="2249487" cy="351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Рисунок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8800" y="4158112"/>
            <a:ext cx="2628900" cy="262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111" y="170732"/>
            <a:ext cx="882485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Творческие методы и приемы: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7" y="1196752"/>
            <a:ext cx="799338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80000"/>
              <a:buFont typeface="Wingdings 3" charset="2"/>
              <a:buChar char=""/>
            </a:pP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Знаковая система обучения (схемы, алгоритмы, условные обозначения);	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80000"/>
              <a:buFont typeface="Wingdings 3" charset="2"/>
              <a:buChar char=""/>
            </a:pP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Ситуация «проживания»;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80000"/>
              <a:buFont typeface="Wingdings 3" charset="2"/>
              <a:buChar char=""/>
            </a:pP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Моделирование; 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80000"/>
              <a:buFont typeface="Wingdings 3" charset="2"/>
              <a:buChar char=""/>
            </a:pP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Противоречий и доказательств;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80000"/>
              <a:buFont typeface="Wingdings 3" charset="2"/>
              <a:buChar char=""/>
            </a:pP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Ассоциаций;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80000"/>
              <a:buFont typeface="Wingdings 3" charset="2"/>
              <a:buChar char=""/>
            </a:pP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Коммуникативные (диалоговое общение, ролевые инсценировки, игры-драматизации, </a:t>
            </a:r>
            <a:endParaRPr lang="ru-RU" sz="2000" b="1" dirty="0" smtClean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lvl="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80000"/>
            </a:pP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сюжетно-ролевые </a:t>
            </a: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игры, чтение по книге или </a:t>
            </a:r>
            <a:endParaRPr lang="ru-RU" sz="2000" b="1" dirty="0" smtClean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lvl="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80000"/>
            </a:pPr>
            <a:r>
              <a:rPr lang="ru-RU" sz="2000" b="1" dirty="0" smtClean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наизусть</a:t>
            </a: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, рассказывание, творческое рассказывание, заучивание наизусть, описание);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80000"/>
              <a:buFont typeface="Wingdings 3" charset="2"/>
              <a:buChar char=""/>
            </a:pP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Организация творческого поиска;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80000"/>
              <a:buFont typeface="Wingdings 3" charset="2"/>
              <a:buChar char=""/>
            </a:pP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Просмотр видеофильмов;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80000"/>
              <a:buFont typeface="Wingdings 3" charset="2"/>
              <a:buChar char=""/>
            </a:pP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Слушание аудиозаписи;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80000"/>
              <a:buFont typeface="Wingdings 3" charset="2"/>
              <a:buChar char=""/>
            </a:pP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Коллаж из сказок;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80000"/>
              <a:buFont typeface="Wingdings 3" charset="2"/>
              <a:buChar char=""/>
            </a:pPr>
            <a:r>
              <a:rPr lang="ru-RU" sz="20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Музыкотерапия.</a:t>
            </a:r>
            <a:endParaRPr lang="ru-RU" sz="2000" dirty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3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15888"/>
            <a:ext cx="799306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Рисунок 4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6524625"/>
            <a:ext cx="349091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Рисунок 5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6524625"/>
            <a:ext cx="388937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1158" y="260350"/>
            <a:ext cx="859312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Содержание деятельности </a:t>
            </a:r>
          </a:p>
          <a:p>
            <a:pPr algn="ctr"/>
            <a:r>
              <a:rPr lang="ru-RU" sz="48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включает в себя:</a:t>
            </a:r>
            <a:endParaRPr lang="ru-RU" sz="48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0326" y="2108626"/>
            <a:ext cx="8593122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</a:pPr>
            <a:r>
              <a:rPr lang="ru-RU" sz="19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Артикуляционную  гимнастику;</a:t>
            </a:r>
            <a:endParaRPr lang="ru-RU" sz="1900" dirty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</a:pPr>
            <a:r>
              <a:rPr lang="ru-RU" sz="1900" b="1" dirty="0" err="1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Чистоговорки</a:t>
            </a:r>
            <a:r>
              <a:rPr lang="ru-RU" sz="19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 и скороговорки;</a:t>
            </a:r>
            <a:endParaRPr lang="ru-RU" sz="1900" dirty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</a:pPr>
            <a:r>
              <a:rPr lang="ru-RU" sz="19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 Загадки;</a:t>
            </a:r>
            <a:endParaRPr lang="ru-RU" sz="1900" dirty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</a:pPr>
            <a:r>
              <a:rPr lang="ru-RU" sz="19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Упражнения на воображение;</a:t>
            </a:r>
            <a:endParaRPr lang="ru-RU" sz="1900" dirty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</a:pPr>
            <a:r>
              <a:rPr lang="ru-RU" sz="19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Упражнения на напряжения и расслабление мышц;</a:t>
            </a:r>
            <a:endParaRPr lang="ru-RU" sz="1900" dirty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</a:pPr>
            <a:r>
              <a:rPr lang="ru-RU" sz="19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Упражнения на имитацию движений;</a:t>
            </a:r>
            <a:endParaRPr lang="ru-RU" sz="1900" dirty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</a:pPr>
            <a:r>
              <a:rPr lang="ru-RU" sz="19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Упражнения на активизацию словарного запаса;</a:t>
            </a:r>
            <a:endParaRPr lang="ru-RU" sz="1900" dirty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</a:pPr>
            <a:r>
              <a:rPr lang="ru-RU" sz="19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Упражнения на формирование разговорной речи;</a:t>
            </a:r>
            <a:endParaRPr lang="ru-RU" sz="1900" dirty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</a:pPr>
            <a:r>
              <a:rPr lang="ru-RU" sz="19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Игры со словами и без слов;</a:t>
            </a:r>
            <a:endParaRPr lang="ru-RU" sz="1900" dirty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</a:pPr>
            <a:r>
              <a:rPr lang="ru-RU" sz="19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Хороводные игры;</a:t>
            </a:r>
            <a:endParaRPr lang="ru-RU" sz="1900" dirty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</a:pPr>
            <a:r>
              <a:rPr lang="ru-RU" sz="19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Подвижные игры с героями;</a:t>
            </a:r>
            <a:endParaRPr lang="ru-RU" sz="1900" dirty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</a:pPr>
            <a:r>
              <a:rPr lang="ru-RU" sz="19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Обыгрывание эпизодов;</a:t>
            </a:r>
            <a:endParaRPr lang="ru-RU" sz="1900" dirty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</a:pPr>
            <a:r>
              <a:rPr lang="ru-RU" sz="1900" b="1" dirty="0" err="1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Инсценирование</a:t>
            </a:r>
            <a:r>
              <a:rPr lang="ru-RU" sz="19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 сказок, </a:t>
            </a:r>
            <a:r>
              <a:rPr lang="ru-RU" sz="1900" b="1" dirty="0" err="1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потешек</a:t>
            </a:r>
            <a:r>
              <a:rPr lang="ru-RU" sz="19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, стихов;</a:t>
            </a:r>
            <a:endParaRPr lang="ru-RU" sz="1900" dirty="0">
              <a:solidFill>
                <a:srgbClr val="002060"/>
              </a:solidFill>
              <a:latin typeface="Comic Sans MS" panose="030F0702030302020204" pitchFamily="66" charset="0"/>
              <a:cs typeface="Times New Roman" pitchFamily="18" charset="0"/>
            </a:endParaRPr>
          </a:p>
          <a:p>
            <a:pPr marL="342900" lvl="0" indent="-34290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SzPct val="80000"/>
              <a:buFont typeface="Wingdings" panose="05000000000000000000" pitchFamily="2" charset="2"/>
              <a:buChar char="§"/>
            </a:pPr>
            <a:r>
              <a:rPr lang="ru-RU" sz="1900" b="1" dirty="0">
                <a:solidFill>
                  <a:srgbClr val="002060"/>
                </a:solidFill>
                <a:latin typeface="Comic Sans MS" panose="030F0702030302020204" pitchFamily="66" charset="0"/>
                <a:cs typeface="Times New Roman" pitchFamily="18" charset="0"/>
              </a:rPr>
              <a:t>Показ театрализованных представлений</a:t>
            </a:r>
            <a:r>
              <a:rPr lang="ru-RU" sz="1500" b="1" dirty="0">
                <a:solidFill>
                  <a:srgbClr val="002060"/>
                </a:solidFill>
                <a:latin typeface="Comic Sans MS" panose="030F0702030302020204" pitchFamily="66" charset="0"/>
                <a:cs typeface="+mn-cs"/>
              </a:rPr>
              <a:t>.</a:t>
            </a:r>
            <a:endParaRPr lang="ru-RU" sz="1500" dirty="0">
              <a:solidFill>
                <a:srgbClr val="002060"/>
              </a:solidFill>
              <a:latin typeface="Comic Sans MS" panose="030F0702030302020204" pitchFamily="66" charset="0"/>
              <a:cs typeface="+mn-cs"/>
            </a:endParaRPr>
          </a:p>
          <a:p>
            <a:pPr marL="342900" lvl="0" indent="-342900" defTabSz="4572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ru-RU" sz="1500" dirty="0">
              <a:solidFill>
                <a:prstClr val="black">
                  <a:lumMod val="75000"/>
                  <a:lumOff val="25000"/>
                </a:prstClr>
              </a:solidFill>
              <a:latin typeface="Trebuchet MS"/>
              <a:cs typeface="+mn-cs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2" name="Рисунок 3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15888"/>
            <a:ext cx="799306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Рисунок 4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6524625"/>
            <a:ext cx="349091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" name="Рисунок 5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1025" y="6630988"/>
            <a:ext cx="388937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548680"/>
            <a:ext cx="4608512" cy="34563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025" y="3273670"/>
            <a:ext cx="4263697" cy="3197773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2" name="Рисунок 3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15888"/>
            <a:ext cx="799306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Рисунок 4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6524625"/>
            <a:ext cx="349091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" name="Рисунок 5" descr="гирлянда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1025" y="6630988"/>
            <a:ext cx="388937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" y="535584"/>
            <a:ext cx="4391025" cy="32932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5089" y="3206948"/>
            <a:ext cx="4281752" cy="3211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30997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2400</TotalTime>
  <Words>437</Words>
  <Application>Microsoft Office PowerPoint</Application>
  <PresentationFormat>Экран (4:3)</PresentationFormat>
  <Paragraphs>77</Paragraphs>
  <Slides>14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Arial</vt:lpstr>
      <vt:lpstr>Calibri</vt:lpstr>
      <vt:lpstr>Comic Sans MS</vt:lpstr>
      <vt:lpstr>Franklin Gothic Heavy</vt:lpstr>
      <vt:lpstr>Monotype Corsiva</vt:lpstr>
      <vt:lpstr>Times New Roman</vt:lpstr>
      <vt:lpstr>Trebuchet MS</vt:lpstr>
      <vt:lpstr>Wingdings</vt:lpstr>
      <vt:lpstr>Wingdings 3</vt:lpstr>
      <vt:lpstr>Тема Office</vt:lpstr>
      <vt:lpstr>Презентация PowerPoint</vt:lpstr>
      <vt:lpstr>“Театр – это волшебный мир.  Он дает уроки красоты, морали  и нравственности.  А чем они богаче, тем успешнее  идет развитие духовного мира  детей… ”  (Б. М. Теплов)  </vt:lpstr>
      <vt:lpstr>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Театр-творчество-дети</dc:title>
  <dc:creator>Панкрушева Наталья</dc:creator>
  <cp:lastModifiedBy>My Notebook</cp:lastModifiedBy>
  <cp:revision>260</cp:revision>
  <dcterms:created xsi:type="dcterms:W3CDTF">2012-02-21T13:25:42Z</dcterms:created>
  <dcterms:modified xsi:type="dcterms:W3CDTF">2019-12-14T10:29:34Z</dcterms:modified>
  <cp:category>работа с дошкольниками</cp:category>
</cp:coreProperties>
</file>